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7"/>
  </p:notesMasterIdLst>
  <p:handoutMasterIdLst>
    <p:handoutMasterId r:id="rId68"/>
  </p:handoutMasterIdLst>
  <p:sldIdLst>
    <p:sldId id="1526" r:id="rId5"/>
    <p:sldId id="1556" r:id="rId6"/>
    <p:sldId id="1768" r:id="rId7"/>
    <p:sldId id="1767" r:id="rId8"/>
    <p:sldId id="1527" r:id="rId9"/>
    <p:sldId id="1783" r:id="rId10"/>
    <p:sldId id="1784" r:id="rId11"/>
    <p:sldId id="1785" r:id="rId12"/>
    <p:sldId id="1528" r:id="rId13"/>
    <p:sldId id="1529" r:id="rId14"/>
    <p:sldId id="1530" r:id="rId15"/>
    <p:sldId id="1531" r:id="rId16"/>
    <p:sldId id="1532" r:id="rId17"/>
    <p:sldId id="1533" r:id="rId18"/>
    <p:sldId id="1557" r:id="rId19"/>
    <p:sldId id="1563" r:id="rId20"/>
    <p:sldId id="1564" r:id="rId21"/>
    <p:sldId id="1565" r:id="rId22"/>
    <p:sldId id="1566" r:id="rId23"/>
    <p:sldId id="1567" r:id="rId24"/>
    <p:sldId id="1701" r:id="rId25"/>
    <p:sldId id="1702" r:id="rId26"/>
    <p:sldId id="1534" r:id="rId27"/>
    <p:sldId id="1535" r:id="rId28"/>
    <p:sldId id="1536" r:id="rId29"/>
    <p:sldId id="1537" r:id="rId30"/>
    <p:sldId id="1538" r:id="rId31"/>
    <p:sldId id="1539" r:id="rId32"/>
    <p:sldId id="1540" r:id="rId33"/>
    <p:sldId id="1541" r:id="rId34"/>
    <p:sldId id="1542" r:id="rId35"/>
    <p:sldId id="1543" r:id="rId36"/>
    <p:sldId id="1550" r:id="rId37"/>
    <p:sldId id="1551" r:id="rId38"/>
    <p:sldId id="1558" r:id="rId39"/>
    <p:sldId id="1559" r:id="rId40"/>
    <p:sldId id="1552" r:id="rId41"/>
    <p:sldId id="1553" r:id="rId42"/>
    <p:sldId id="1560" r:id="rId43"/>
    <p:sldId id="1561" r:id="rId44"/>
    <p:sldId id="1554" r:id="rId45"/>
    <p:sldId id="1555" r:id="rId46"/>
    <p:sldId id="1779" r:id="rId47"/>
    <p:sldId id="1780" r:id="rId48"/>
    <p:sldId id="1786" r:id="rId49"/>
    <p:sldId id="1787" r:id="rId50"/>
    <p:sldId id="1703" r:id="rId51"/>
    <p:sldId id="1731" r:id="rId52"/>
    <p:sldId id="1734" r:id="rId53"/>
    <p:sldId id="1735" r:id="rId54"/>
    <p:sldId id="1738" r:id="rId55"/>
    <p:sldId id="1739" r:id="rId56"/>
    <p:sldId id="1778" r:id="rId57"/>
    <p:sldId id="1769" r:id="rId58"/>
    <p:sldId id="1770" r:id="rId59"/>
    <p:sldId id="1771" r:id="rId60"/>
    <p:sldId id="1772" r:id="rId61"/>
    <p:sldId id="1773" r:id="rId62"/>
    <p:sldId id="1774" r:id="rId63"/>
    <p:sldId id="1775" r:id="rId64"/>
    <p:sldId id="1776" r:id="rId65"/>
    <p:sldId id="1777" r:id="rId66"/>
  </p:sldIdLst>
  <p:sldSz cx="9144000" cy="6858000" type="screen4x3"/>
  <p:notesSz cx="6858000" cy="9926638"/>
  <p:custDataLst>
    <p:tags r:id="rId69"/>
  </p:custDataLst>
  <p:defaultTextStyle>
    <a:defPPr>
      <a:defRPr lang="fr-F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812">
          <p15:clr>
            <a:srgbClr val="A4A3A4"/>
          </p15:clr>
        </p15:guide>
        <p15:guide id="3"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rtur Iwanicki" initials="" lastIdx="0" clrIdx="0"/>
  <p:cmAuthor id="1" name="Vit STEPANEK" initials="VS" lastIdx="2" clrIdx="1"/>
  <p:cmAuthor id="2" name="Vít Štěpánek" initials="VŠ" lastIdx="1" clrIdx="2">
    <p:extLst>
      <p:ext uri="{19B8F6BF-5375-455C-9EA6-DF929625EA0E}">
        <p15:presenceInfo xmlns:p15="http://schemas.microsoft.com/office/powerpoint/2012/main" userId="90b3fb19109f0d4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9EFFF"/>
    <a:srgbClr val="EBFFFF"/>
    <a:srgbClr val="D1FFFF"/>
    <a:srgbClr val="FFD300"/>
    <a:srgbClr val="B9C4CA"/>
    <a:srgbClr val="90989E"/>
    <a:srgbClr val="4F5251"/>
    <a:srgbClr val="3F050D"/>
    <a:srgbClr val="5C09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66" autoAdjust="0"/>
    <p:restoredTop sz="85449" autoAdjust="0"/>
  </p:normalViewPr>
  <p:slideViewPr>
    <p:cSldViewPr>
      <p:cViewPr varScale="1">
        <p:scale>
          <a:sx n="51" d="100"/>
          <a:sy n="51" d="100"/>
        </p:scale>
        <p:origin x="1018" y="53"/>
      </p:cViewPr>
      <p:guideLst>
        <p:guide orient="horz" pos="2160"/>
        <p:guide orient="horz" pos="812"/>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98056"/>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98056"/>
          </a:xfrm>
          <a:prstGeom prst="rect">
            <a:avLst/>
          </a:prstGeom>
        </p:spPr>
        <p:txBody>
          <a:bodyPr vert="horz" lIns="91440" tIns="45720" rIns="91440" bIns="45720" rtlCol="0"/>
          <a:lstStyle>
            <a:lvl1pPr algn="r">
              <a:defRPr sz="1200"/>
            </a:lvl1pPr>
          </a:lstStyle>
          <a:p>
            <a:fld id="{105A1319-7756-4DDA-B44D-10C9C9072268}" type="datetimeFigureOut">
              <a:rPr lang="en-GB" smtClean="0"/>
              <a:t>29/04/2016</a:t>
            </a:fld>
            <a:endParaRPr lang="en-GB"/>
          </a:p>
        </p:txBody>
      </p:sp>
      <p:sp>
        <p:nvSpPr>
          <p:cNvPr id="4" name="Footer Placeholder 3"/>
          <p:cNvSpPr>
            <a:spLocks noGrp="1"/>
          </p:cNvSpPr>
          <p:nvPr>
            <p:ph type="ftr" sz="quarter" idx="2"/>
          </p:nvPr>
        </p:nvSpPr>
        <p:spPr>
          <a:xfrm>
            <a:off x="0" y="9428584"/>
            <a:ext cx="2971800" cy="498055"/>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9428584"/>
            <a:ext cx="2971800" cy="498055"/>
          </a:xfrm>
          <a:prstGeom prst="rect">
            <a:avLst/>
          </a:prstGeom>
        </p:spPr>
        <p:txBody>
          <a:bodyPr vert="horz" lIns="91440" tIns="45720" rIns="91440" bIns="45720" rtlCol="0" anchor="b"/>
          <a:lstStyle>
            <a:lvl1pPr algn="r">
              <a:defRPr sz="1200"/>
            </a:lvl1pPr>
          </a:lstStyle>
          <a:p>
            <a:fld id="{6FBBCB0A-237B-4F78-9BEC-1AF8CC59E6BB}" type="slidenum">
              <a:rPr lang="en-GB" smtClean="0"/>
              <a:t>‹#›</a:t>
            </a:fld>
            <a:endParaRPr lang="en-GB"/>
          </a:p>
        </p:txBody>
      </p:sp>
    </p:spTree>
    <p:extLst>
      <p:ext uri="{BB962C8B-B14F-4D97-AF65-F5344CB8AC3E}">
        <p14:creationId xmlns:p14="http://schemas.microsoft.com/office/powerpoint/2010/main" val="24315144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96332"/>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fr-FR"/>
          </a:p>
        </p:txBody>
      </p:sp>
      <p:sp>
        <p:nvSpPr>
          <p:cNvPr id="3" name="Espace réservé de la date 2"/>
          <p:cNvSpPr>
            <a:spLocks noGrp="1"/>
          </p:cNvSpPr>
          <p:nvPr>
            <p:ph type="dt" idx="1"/>
          </p:nvPr>
        </p:nvSpPr>
        <p:spPr>
          <a:xfrm>
            <a:off x="3884613" y="0"/>
            <a:ext cx="2971800" cy="496332"/>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3D1E4A21-066F-4EC3-837D-2DEDF384F560}" type="datetimeFigureOut">
              <a:rPr lang="fr-FR"/>
              <a:pPr>
                <a:defRPr/>
              </a:pPr>
              <a:t>29/04/2016</a:t>
            </a:fld>
            <a:endParaRPr lang="fr-FR"/>
          </a:p>
        </p:txBody>
      </p:sp>
      <p:sp>
        <p:nvSpPr>
          <p:cNvPr id="4" name="Espace réservé de l'image des diapositives 3"/>
          <p:cNvSpPr>
            <a:spLocks noGrp="1" noRot="1" noChangeAspect="1"/>
          </p:cNvSpPr>
          <p:nvPr>
            <p:ph type="sldImg" idx="2"/>
          </p:nvPr>
        </p:nvSpPr>
        <p:spPr>
          <a:xfrm>
            <a:off x="947738" y="744538"/>
            <a:ext cx="4962525" cy="3722687"/>
          </a:xfrm>
          <a:prstGeom prst="rect">
            <a:avLst/>
          </a:prstGeom>
          <a:noFill/>
          <a:ln w="12700">
            <a:solidFill>
              <a:prstClr val="black"/>
            </a:solidFill>
          </a:ln>
        </p:spPr>
        <p:txBody>
          <a:bodyPr vert="horz" lIns="91440" tIns="45720" rIns="91440" bIns="45720" rtlCol="0" anchor="ctr"/>
          <a:lstStyle/>
          <a:p>
            <a:pPr lvl="0"/>
            <a:endParaRPr lang="fr-FR" noProof="0"/>
          </a:p>
        </p:txBody>
      </p:sp>
      <p:sp>
        <p:nvSpPr>
          <p:cNvPr id="5" name="Espace réservé des commentaires 4"/>
          <p:cNvSpPr>
            <a:spLocks noGrp="1"/>
          </p:cNvSpPr>
          <p:nvPr>
            <p:ph type="body" sz="quarter" idx="3"/>
          </p:nvPr>
        </p:nvSpPr>
        <p:spPr>
          <a:xfrm>
            <a:off x="685800" y="4715153"/>
            <a:ext cx="5486400" cy="4466987"/>
          </a:xfrm>
          <a:prstGeom prst="rect">
            <a:avLst/>
          </a:prstGeom>
        </p:spPr>
        <p:txBody>
          <a:bodyPr vert="horz" lIns="91440" tIns="45720" rIns="91440" bIns="45720" rtlCol="0"/>
          <a:lstStyle/>
          <a:p>
            <a:pPr lvl="0"/>
            <a:r>
              <a:rPr lang="fr-FR" noProof="0" smtClean="0"/>
              <a:t>Modifiez les styles du texte du masque</a:t>
            </a:r>
          </a:p>
          <a:p>
            <a:pPr lvl="1"/>
            <a:r>
              <a:rPr lang="fr-FR" noProof="0" smtClean="0"/>
              <a:t>Deuxième niveau</a:t>
            </a:r>
          </a:p>
          <a:p>
            <a:pPr lvl="2"/>
            <a:r>
              <a:rPr lang="fr-FR" noProof="0" smtClean="0"/>
              <a:t>Troisième niveau</a:t>
            </a:r>
          </a:p>
          <a:p>
            <a:pPr lvl="3"/>
            <a:r>
              <a:rPr lang="fr-FR" noProof="0" smtClean="0"/>
              <a:t>Quatrième niveau</a:t>
            </a:r>
          </a:p>
          <a:p>
            <a:pPr lvl="4"/>
            <a:r>
              <a:rPr lang="fr-FR" noProof="0" smtClean="0"/>
              <a:t>Cinquième niveau</a:t>
            </a:r>
            <a:endParaRPr lang="fr-FR" noProof="0"/>
          </a:p>
        </p:txBody>
      </p:sp>
      <p:sp>
        <p:nvSpPr>
          <p:cNvPr id="6" name="Espace réservé du pied de page 5"/>
          <p:cNvSpPr>
            <a:spLocks noGrp="1"/>
          </p:cNvSpPr>
          <p:nvPr>
            <p:ph type="ftr" sz="quarter" idx="4"/>
          </p:nvPr>
        </p:nvSpPr>
        <p:spPr>
          <a:xfrm>
            <a:off x="0" y="9428583"/>
            <a:ext cx="2971800" cy="496332"/>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fr-FR"/>
          </a:p>
        </p:txBody>
      </p:sp>
      <p:sp>
        <p:nvSpPr>
          <p:cNvPr id="7" name="Espace réservé du numéro de diapositive 6"/>
          <p:cNvSpPr>
            <a:spLocks noGrp="1"/>
          </p:cNvSpPr>
          <p:nvPr>
            <p:ph type="sldNum" sz="quarter" idx="5"/>
          </p:nvPr>
        </p:nvSpPr>
        <p:spPr>
          <a:xfrm>
            <a:off x="3884613" y="9428583"/>
            <a:ext cx="2971800" cy="496332"/>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85DF7D87-55F9-4FC4-8E4C-52E30D31F423}" type="slidenum">
              <a:rPr lang="fr-FR"/>
              <a:pPr>
                <a:defRPr/>
              </a:pPr>
              <a:t>‹#›</a:t>
            </a:fld>
            <a:endParaRPr lang="fr-FR"/>
          </a:p>
        </p:txBody>
      </p:sp>
    </p:spTree>
    <p:extLst>
      <p:ext uri="{BB962C8B-B14F-4D97-AF65-F5344CB8AC3E}">
        <p14:creationId xmlns:p14="http://schemas.microsoft.com/office/powerpoint/2010/main" val="41620906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st.com/web/en/catalog/tools/FM146/CL2179/SC2035" TargetMode="External"/><Relationship Id="rId2" Type="http://schemas.openxmlformats.org/officeDocument/2006/relationships/slide" Target="../slides/slide45.xml"/><Relationship Id="rId1" Type="http://schemas.openxmlformats.org/officeDocument/2006/relationships/notesMaster" Target="../notesMasters/notesMaster1.xml"/><Relationship Id="rId5" Type="http://schemas.openxmlformats.org/officeDocument/2006/relationships/hyperlink" Target="http://www.st.com/web/en/catalog/tools/FM146/CL2179/SC2042" TargetMode="External"/><Relationship Id="rId4" Type="http://schemas.openxmlformats.org/officeDocument/2006/relationships/hyperlink" Target="http://www.st.com/web/en/catalog/tools/FM146/CL2179/SC2034"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71800" y="549275"/>
            <a:ext cx="3657600" cy="2743200"/>
          </a:xfrm>
        </p:spPr>
      </p:sp>
      <p:sp>
        <p:nvSpPr>
          <p:cNvPr id="3" name="Notes Placeholder 2"/>
          <p:cNvSpPr>
            <a:spLocks noGrp="1"/>
          </p:cNvSpPr>
          <p:nvPr>
            <p:ph type="body" idx="1"/>
          </p:nvPr>
        </p:nvSpPr>
        <p:spPr/>
        <p:txBody>
          <a:bodyPr>
            <a:normAutofit/>
          </a:bodyPr>
          <a:lstStyle/>
          <a:p>
            <a:r>
              <a:rPr lang="en-US" dirty="0" smtClean="0"/>
              <a:t>ST is a </a:t>
            </a:r>
            <a:r>
              <a:rPr lang="en-US" baseline="0" dirty="0" smtClean="0"/>
              <a:t>leading partner with ARM for</a:t>
            </a:r>
            <a:r>
              <a:rPr lang="en-US" dirty="0" smtClean="0"/>
              <a:t> Cortex-M cores,</a:t>
            </a:r>
            <a:r>
              <a:rPr lang="en-US" baseline="0" dirty="0" smtClean="0"/>
              <a:t> participating in the definition of these cores. Today, the STM32 portfolio includes </a:t>
            </a:r>
            <a:r>
              <a:rPr lang="en-US" sz="1200" b="1" kern="1200" dirty="0" smtClean="0">
                <a:solidFill>
                  <a:schemeClr val="tx1"/>
                </a:solidFill>
                <a:latin typeface="+mn-lt"/>
                <a:ea typeface="+mn-ea"/>
                <a:cs typeface="+mn-cs"/>
              </a:rPr>
              <a:t>[CLICK] </a:t>
            </a:r>
            <a:r>
              <a:rPr lang="en-US" baseline="0" dirty="0" smtClean="0"/>
              <a:t>the full panel of Cortex-M cores, from the Cortex-M0 and Cortex-M3 to the Cortex-M4. The portfolio offers more than 300 devices in full production.</a:t>
            </a:r>
          </a:p>
        </p:txBody>
      </p:sp>
      <p:sp>
        <p:nvSpPr>
          <p:cNvPr id="4" name="Slide Number Placeholder 3"/>
          <p:cNvSpPr>
            <a:spLocks noGrp="1"/>
          </p:cNvSpPr>
          <p:nvPr>
            <p:ph type="sldNum" sz="quarter" idx="10"/>
          </p:nvPr>
        </p:nvSpPr>
        <p:spPr/>
        <p:txBody>
          <a:bodyPr/>
          <a:lstStyle/>
          <a:p>
            <a:fld id="{DD440946-B3FE-4062-9BAE-4125F5E6CB49}" type="slidenum">
              <a:rPr lang="fr-FR" smtClean="0"/>
              <a:pPr/>
              <a:t>3</a:t>
            </a:fld>
            <a:endParaRPr lang="fr-FR"/>
          </a:p>
        </p:txBody>
      </p:sp>
    </p:spTree>
    <p:extLst>
      <p:ext uri="{BB962C8B-B14F-4D97-AF65-F5344CB8AC3E}">
        <p14:creationId xmlns:p14="http://schemas.microsoft.com/office/powerpoint/2010/main" val="3602108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D440946-B3FE-4062-9BAE-4125F5E6CB49}" type="slidenum">
              <a:rPr lang="fr-FR" smtClean="0"/>
              <a:pPr/>
              <a:t>39</a:t>
            </a:fld>
            <a:endParaRPr lang="fr-FR"/>
          </a:p>
        </p:txBody>
      </p:sp>
    </p:spTree>
    <p:extLst>
      <p:ext uri="{BB962C8B-B14F-4D97-AF65-F5344CB8AC3E}">
        <p14:creationId xmlns:p14="http://schemas.microsoft.com/office/powerpoint/2010/main" val="5658535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pPr>
              <a:defRPr/>
            </a:pPr>
            <a:fld id="{85DF7D87-55F9-4FC4-8E4C-52E30D31F423}" type="slidenum">
              <a:rPr lang="fr-FR" smtClean="0"/>
              <a:pPr>
                <a:defRPr/>
              </a:pPr>
              <a:t>40</a:t>
            </a:fld>
            <a:endParaRPr lang="fr-FR"/>
          </a:p>
        </p:txBody>
      </p:sp>
    </p:spTree>
    <p:extLst>
      <p:ext uri="{BB962C8B-B14F-4D97-AF65-F5344CB8AC3E}">
        <p14:creationId xmlns:p14="http://schemas.microsoft.com/office/powerpoint/2010/main" val="2357563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D440946-B3FE-4062-9BAE-4125F5E6CB49}" type="slidenum">
              <a:rPr lang="fr-FR" smtClean="0"/>
              <a:pPr/>
              <a:t>41</a:t>
            </a:fld>
            <a:endParaRPr lang="fr-FR"/>
          </a:p>
        </p:txBody>
      </p:sp>
    </p:spTree>
    <p:extLst>
      <p:ext uri="{BB962C8B-B14F-4D97-AF65-F5344CB8AC3E}">
        <p14:creationId xmlns:p14="http://schemas.microsoft.com/office/powerpoint/2010/main" val="37050569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pPr>
              <a:defRPr/>
            </a:pPr>
            <a:fld id="{85DF7D87-55F9-4FC4-8E4C-52E30D31F423}" type="slidenum">
              <a:rPr lang="fr-FR" smtClean="0"/>
              <a:pPr>
                <a:defRPr/>
              </a:pPr>
              <a:t>42</a:t>
            </a:fld>
            <a:endParaRPr lang="fr-FR"/>
          </a:p>
        </p:txBody>
      </p:sp>
    </p:spTree>
    <p:extLst>
      <p:ext uri="{BB962C8B-B14F-4D97-AF65-F5344CB8AC3E}">
        <p14:creationId xmlns:p14="http://schemas.microsoft.com/office/powerpoint/2010/main" val="3303984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D440946-B3FE-4062-9BAE-4125F5E6CB49}" type="slidenum">
              <a:rPr lang="fr-FR" smtClean="0"/>
              <a:pPr/>
              <a:t>43</a:t>
            </a:fld>
            <a:endParaRPr lang="fr-FR"/>
          </a:p>
        </p:txBody>
      </p:sp>
    </p:spTree>
    <p:extLst>
      <p:ext uri="{BB962C8B-B14F-4D97-AF65-F5344CB8AC3E}">
        <p14:creationId xmlns:p14="http://schemas.microsoft.com/office/powerpoint/2010/main" val="30020753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pPr>
              <a:defRPr/>
            </a:pPr>
            <a:fld id="{85DF7D87-55F9-4FC4-8E4C-52E30D31F423}" type="slidenum">
              <a:rPr lang="fr-FR" smtClean="0"/>
              <a:pPr>
                <a:defRPr/>
              </a:pPr>
              <a:t>44</a:t>
            </a:fld>
            <a:endParaRPr lang="fr-FR"/>
          </a:p>
        </p:txBody>
      </p:sp>
    </p:spTree>
    <p:extLst>
      <p:ext uri="{BB962C8B-B14F-4D97-AF65-F5344CB8AC3E}">
        <p14:creationId xmlns:p14="http://schemas.microsoft.com/office/powerpoint/2010/main" val="135064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presentation</a:t>
            </a:r>
            <a:r>
              <a:rPr lang="en-US" baseline="0" dirty="0" smtClean="0"/>
              <a:t> will introduce the </a:t>
            </a:r>
            <a:r>
              <a:rPr lang="en-US" baseline="0" dirty="0" err="1" smtClean="0"/>
              <a:t>open.Audio</a:t>
            </a:r>
            <a:r>
              <a:rPr lang="en-US" baseline="0" dirty="0" smtClean="0"/>
              <a:t> free software licensing program.</a:t>
            </a:r>
          </a:p>
          <a:p>
            <a:endParaRPr lang="en-US" baseline="0" dirty="0" smtClean="0"/>
          </a:p>
          <a:p>
            <a:r>
              <a:rPr lang="en-US" baseline="0" dirty="0" err="1" smtClean="0"/>
              <a:t>Open.Audio</a:t>
            </a:r>
            <a:r>
              <a:rPr lang="en-US" baseline="0" dirty="0" smtClean="0"/>
              <a:t> is part of the ST Open Software Expansion initiative (OSX). </a:t>
            </a:r>
          </a:p>
          <a:p>
            <a:pPr marL="0" indent="0">
              <a:buFontTx/>
              <a:buNone/>
            </a:pPr>
            <a:endParaRPr lang="en-US" baseline="0" dirty="0" smtClean="0"/>
          </a:p>
          <a:p>
            <a:r>
              <a:rPr lang="en-US" sz="1200" b="0" i="0" kern="1200" dirty="0" smtClean="0">
                <a:solidFill>
                  <a:schemeClr val="tx1"/>
                </a:solidFill>
                <a:effectLst/>
                <a:latin typeface="+mn-lt"/>
                <a:ea typeface="+mn-ea"/>
                <a:cs typeface="+mn-cs"/>
              </a:rPr>
              <a:t>The Open Software Expansion (OSX) development suite offers drivers, middleware and application software to jump start your STM32 design with ST products like MEMS, Bluetooth low energy, environmental sensors, etc. It enables fast prototyping using the STM32 Open Development Environment with leading-edge components that can quickly be transformed into final designs.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Open Software Expansion environment is made up of several free libraries:</a:t>
            </a:r>
          </a:p>
          <a:p>
            <a:r>
              <a:rPr lang="en-US" sz="1200" b="0" i="0"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hlinkClick r:id="rId3"/>
              </a:rPr>
              <a:t>Open.MEMS</a:t>
            </a:r>
            <a:r>
              <a:rPr lang="en-US" sz="1200" b="0" i="0" kern="1200" dirty="0" smtClean="0">
                <a:solidFill>
                  <a:schemeClr val="tx1"/>
                </a:solidFill>
                <a:effectLst/>
                <a:latin typeface="+mn-lt"/>
                <a:ea typeface="+mn-ea"/>
                <a:cs typeface="+mn-cs"/>
              </a:rPr>
              <a:t>: sensor fusion library for STM32 platform</a:t>
            </a:r>
          </a:p>
          <a:p>
            <a:r>
              <a:rPr lang="en-US" sz="1200" b="0" i="0" kern="1200" dirty="0" smtClean="0">
                <a:solidFill>
                  <a:schemeClr val="tx1"/>
                </a:solidFill>
                <a:effectLst/>
                <a:latin typeface="+mn-lt"/>
                <a:ea typeface="+mn-ea"/>
                <a:cs typeface="+mn-cs"/>
              </a:rPr>
              <a:t>•</a:t>
            </a:r>
            <a:r>
              <a:rPr lang="en-US" sz="1200" b="0" i="0" u="none" strike="noStrike" kern="1200" dirty="0" smtClean="0">
                <a:solidFill>
                  <a:schemeClr val="tx1"/>
                </a:solidFill>
                <a:effectLst/>
                <a:latin typeface="+mn-lt"/>
                <a:ea typeface="+mn-ea"/>
                <a:cs typeface="+mn-cs"/>
                <a:hlinkClick r:id="rId4"/>
              </a:rPr>
              <a:t> </a:t>
            </a:r>
            <a:r>
              <a:rPr lang="en-US" sz="1200" b="0" i="0" u="none" strike="noStrike" kern="1200" dirty="0" err="1" smtClean="0">
                <a:solidFill>
                  <a:schemeClr val="tx1"/>
                </a:solidFill>
                <a:effectLst/>
                <a:latin typeface="+mn-lt"/>
                <a:ea typeface="+mn-ea"/>
                <a:cs typeface="+mn-cs"/>
                <a:hlinkClick r:id="rId4"/>
              </a:rPr>
              <a:t>Open.RF</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BlueNRG</a:t>
            </a:r>
            <a:r>
              <a:rPr lang="en-US" sz="1200" b="0" i="0" kern="1200" dirty="0" smtClean="0">
                <a:solidFill>
                  <a:schemeClr val="tx1"/>
                </a:solidFill>
                <a:effectLst/>
                <a:latin typeface="+mn-lt"/>
                <a:ea typeface="+mn-ea"/>
                <a:cs typeface="+mn-cs"/>
              </a:rPr>
              <a:t> Bluetooth low energy library for the most commonly used BT smart profiles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Open.Audio</a:t>
            </a:r>
            <a:r>
              <a:rPr lang="en-US" sz="1200" b="0" i="0" kern="1200" dirty="0" smtClean="0">
                <a:solidFill>
                  <a:schemeClr val="tx1"/>
                </a:solidFill>
                <a:effectLst/>
                <a:latin typeface="+mn-lt"/>
                <a:ea typeface="+mn-ea"/>
                <a:cs typeface="+mn-cs"/>
              </a:rPr>
              <a:t>: </a:t>
            </a:r>
            <a:r>
              <a:rPr lang="en-US" b="0" i="0" dirty="0" smtClean="0"/>
              <a:t>embedded audio</a:t>
            </a:r>
            <a:r>
              <a:rPr lang="en-US" b="1" i="1" dirty="0" smtClean="0"/>
              <a:t> </a:t>
            </a:r>
            <a:r>
              <a:rPr lang="en-US" dirty="0" smtClean="0"/>
              <a:t>libraries and application software</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It also includes implementation examples in the </a:t>
            </a:r>
            <a:r>
              <a:rPr lang="en-US" sz="1200" b="0" i="0" u="none" strike="noStrike" kern="1200" dirty="0" err="1" smtClean="0">
                <a:solidFill>
                  <a:schemeClr val="tx1"/>
                </a:solidFill>
                <a:effectLst/>
                <a:latin typeface="+mn-lt"/>
                <a:ea typeface="+mn-ea"/>
                <a:cs typeface="+mn-cs"/>
                <a:hlinkClick r:id="rId5"/>
              </a:rPr>
              <a:t>Open.Framework</a:t>
            </a:r>
            <a:r>
              <a:rPr lang="en-US" sz="1200" b="0" i="0" kern="1200" dirty="0" smtClean="0">
                <a:solidFill>
                  <a:schemeClr val="tx1"/>
                </a:solidFill>
                <a:effectLst/>
                <a:latin typeface="+mn-lt"/>
                <a:ea typeface="+mn-ea"/>
                <a:cs typeface="+mn-cs"/>
              </a:rPr>
              <a:t> section.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The BlueMicrosystem1 expansion software package uses a Bluetooth low energy (</a:t>
            </a:r>
            <a:r>
              <a:rPr lang="en-US" sz="1200" b="0" i="0" kern="1200" dirty="0" err="1" smtClean="0">
                <a:solidFill>
                  <a:schemeClr val="tx1"/>
                </a:solidFill>
                <a:effectLst/>
                <a:latin typeface="+mn-lt"/>
                <a:ea typeface="+mn-ea"/>
                <a:cs typeface="+mn-cs"/>
              </a:rPr>
              <a:t>BlueNRG</a:t>
            </a:r>
            <a:r>
              <a:rPr lang="en-US" sz="1200" b="0" i="0" kern="1200" dirty="0" smtClean="0">
                <a:solidFill>
                  <a:schemeClr val="tx1"/>
                </a:solidFill>
                <a:effectLst/>
                <a:latin typeface="+mn-lt"/>
                <a:ea typeface="+mn-ea"/>
                <a:cs typeface="+mn-cs"/>
              </a:rPr>
              <a:t>) network processor for communication and includes complete middleware to build applications using pressure, temperature and humidity sensors as well as motion sensors (MEMS).</a:t>
            </a:r>
          </a:p>
          <a:p>
            <a:r>
              <a:rPr lang="en-US" sz="1200" b="0" i="0" kern="1200" dirty="0" smtClean="0">
                <a:solidFill>
                  <a:schemeClr val="tx1"/>
                </a:solidFill>
                <a:effectLst/>
                <a:latin typeface="+mn-lt"/>
                <a:ea typeface="+mn-ea"/>
                <a:cs typeface="+mn-cs"/>
              </a:rPr>
              <a:t>Start your design today with our Open Software Expansion development suite.</a:t>
            </a:r>
          </a:p>
          <a:p>
            <a:pPr marL="0" indent="0">
              <a:buFontTx/>
              <a:buNone/>
            </a:pPr>
            <a:endParaRPr lang="en-US" baseline="0" dirty="0" smtClean="0"/>
          </a:p>
          <a:p>
            <a:pPr marL="171450" indent="-171450">
              <a:buFontTx/>
              <a:buChar char="-"/>
            </a:pPr>
            <a:endParaRPr lang="en-US" baseline="0" dirty="0" smtClean="0"/>
          </a:p>
          <a:p>
            <a:pPr marL="0" indent="0">
              <a:buFontTx/>
              <a:buNone/>
            </a:pPr>
            <a:endParaRPr lang="en-US" dirty="0"/>
          </a:p>
        </p:txBody>
      </p:sp>
      <p:sp>
        <p:nvSpPr>
          <p:cNvPr id="4" name="Slide Number Placeholder 3"/>
          <p:cNvSpPr>
            <a:spLocks noGrp="1"/>
          </p:cNvSpPr>
          <p:nvPr>
            <p:ph type="sldNum" sz="quarter" idx="10"/>
          </p:nvPr>
        </p:nvSpPr>
        <p:spPr/>
        <p:txBody>
          <a:bodyPr/>
          <a:lstStyle/>
          <a:p>
            <a:fld id="{DD440946-B3FE-4062-9BAE-4125F5E6CB49}" type="slidenum">
              <a:rPr lang="fr-FR" smtClean="0"/>
              <a:t>45</a:t>
            </a:fld>
            <a:endParaRPr lang="fr-FR"/>
          </a:p>
        </p:txBody>
      </p:sp>
    </p:spTree>
    <p:extLst>
      <p:ext uri="{BB962C8B-B14F-4D97-AF65-F5344CB8AC3E}">
        <p14:creationId xmlns:p14="http://schemas.microsoft.com/office/powerpoint/2010/main" val="2969938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D440946-B3FE-4062-9BAE-4125F5E6CB49}" type="slidenum">
              <a:rPr lang="fr-FR" smtClean="0"/>
              <a:pPr/>
              <a:t>48</a:t>
            </a:fld>
            <a:endParaRPr lang="fr-FR"/>
          </a:p>
        </p:txBody>
      </p:sp>
    </p:spTree>
    <p:extLst>
      <p:ext uri="{BB962C8B-B14F-4D97-AF65-F5344CB8AC3E}">
        <p14:creationId xmlns:p14="http://schemas.microsoft.com/office/powerpoint/2010/main" val="29833771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Rot="1" noChangeAspect="1" noChangeArrowheads="1" noTextEdit="1"/>
          </p:cNvSpPr>
          <p:nvPr>
            <p:ph type="sldImg"/>
          </p:nvPr>
        </p:nvSpPr>
        <p:spPr>
          <a:ln/>
        </p:spPr>
      </p:sp>
      <p:sp>
        <p:nvSpPr>
          <p:cNvPr id="22530" name="Rectangle 3"/>
          <p:cNvSpPr>
            <a:spLocks noGrp="1" noChangeArrowheads="1"/>
          </p:cNvSpPr>
          <p:nvPr>
            <p:ph type="body" idx="1"/>
          </p:nvPr>
        </p:nvSpPr>
        <p:spPr>
          <a:noFill/>
          <a:ln/>
        </p:spPr>
        <p:txBody>
          <a:bodyPr/>
          <a:lstStyle/>
          <a:p>
            <a:r>
              <a:rPr lang="en-US" b="1" dirty="0" smtClean="0"/>
              <a:t>Several AHB subsystems </a:t>
            </a:r>
          </a:p>
          <a:p>
            <a:r>
              <a:rPr lang="en-US" b="1" dirty="0" smtClean="0"/>
              <a:t>Dedicated AHB to GPIO</a:t>
            </a:r>
          </a:p>
          <a:p>
            <a:r>
              <a:rPr lang="en-US" b="1" dirty="0" smtClean="0"/>
              <a:t>Each peripheral can be reset independently on APB</a:t>
            </a:r>
          </a:p>
        </p:txBody>
      </p:sp>
    </p:spTree>
    <p:extLst>
      <p:ext uri="{BB962C8B-B14F-4D97-AF65-F5344CB8AC3E}">
        <p14:creationId xmlns:p14="http://schemas.microsoft.com/office/powerpoint/2010/main" val="13968299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Rot="1" noChangeAspect="1" noChangeArrowheads="1" noTextEdit="1"/>
          </p:cNvSpPr>
          <p:nvPr>
            <p:ph type="sldImg"/>
          </p:nvPr>
        </p:nvSpPr>
        <p:spPr>
          <a:xfrm>
            <a:off x="2973388" y="549275"/>
            <a:ext cx="3656012" cy="2741613"/>
          </a:xfrm>
          <a:ln/>
        </p:spPr>
      </p:sp>
      <p:sp>
        <p:nvSpPr>
          <p:cNvPr id="24578" name="Rectangle 3"/>
          <p:cNvSpPr>
            <a:spLocks noGrp="1" noChangeArrowheads="1"/>
          </p:cNvSpPr>
          <p:nvPr>
            <p:ph type="body" idx="1"/>
          </p:nvPr>
        </p:nvSpPr>
        <p:spPr>
          <a:noFill/>
          <a:ln/>
        </p:spPr>
        <p:txBody>
          <a:bodyPr/>
          <a:lstStyle/>
          <a:p>
            <a:pPr>
              <a:buFontTx/>
              <a:buChar char="-"/>
            </a:pPr>
            <a:r>
              <a:rPr lang="en-GB" dirty="0" smtClean="0"/>
              <a:t>The bytes are treated in memory as being in Little Endian format.</a:t>
            </a:r>
          </a:p>
          <a:p>
            <a:pPr>
              <a:buFontTx/>
              <a:buChar char="-"/>
            </a:pPr>
            <a:r>
              <a:rPr lang="en-GB" dirty="0" smtClean="0"/>
              <a:t>Even when aliased in the boot memory space, the related memory (FLASH or SRAM) is still accessible at its original memory space.</a:t>
            </a:r>
          </a:p>
          <a:p>
            <a:r>
              <a:rPr lang="en-GB" dirty="0" smtClean="0"/>
              <a:t>- Only 12 bytes (6 + 6 complemented) are used as option bytes</a:t>
            </a:r>
          </a:p>
          <a:p>
            <a:pPr>
              <a:buFontTx/>
              <a:buChar char="-"/>
            </a:pPr>
            <a:r>
              <a:rPr lang="en-GB" b="1" dirty="0" smtClean="0"/>
              <a:t>System memory: </a:t>
            </a:r>
            <a:r>
              <a:rPr lang="en-GB" dirty="0" smtClean="0"/>
              <a:t>contains the</a:t>
            </a:r>
            <a:r>
              <a:rPr lang="en-GB" b="1" dirty="0" smtClean="0"/>
              <a:t> Boot Loader </a:t>
            </a:r>
            <a:r>
              <a:rPr lang="en-GB" dirty="0" smtClean="0"/>
              <a:t>is used to re-program the FLASH through the USART. </a:t>
            </a:r>
          </a:p>
          <a:p>
            <a:r>
              <a:rPr lang="en-GB" dirty="0" smtClean="0"/>
              <a:t>The </a:t>
            </a:r>
            <a:r>
              <a:rPr lang="en-GB" b="1" dirty="0" smtClean="0"/>
              <a:t>Boot Loader</a:t>
            </a:r>
            <a:r>
              <a:rPr lang="en-GB" dirty="0" smtClean="0"/>
              <a:t> is programmed by ST during production.</a:t>
            </a:r>
          </a:p>
          <a:p>
            <a:endParaRPr lang="en-GB" dirty="0" smtClean="0"/>
          </a:p>
          <a:p>
            <a:pPr>
              <a:buFontTx/>
              <a:buChar char="-"/>
            </a:pPr>
            <a:r>
              <a:rPr lang="en-GB" b="1" dirty="0" smtClean="0"/>
              <a:t>RAM remapping</a:t>
            </a:r>
            <a:r>
              <a:rPr lang="en-GB" dirty="0" smtClean="0"/>
              <a:t> feature is particularly useful for managing Reset vectors and routines, you can copy them to SRAM, modify and access them even when Flash is not available (i.e. during Flash programming or erasing).</a:t>
            </a:r>
          </a:p>
          <a:p>
            <a:r>
              <a:rPr lang="en-US" b="1" dirty="0" smtClean="0"/>
              <a:t>-Parity check</a:t>
            </a:r>
          </a:p>
          <a:p>
            <a:r>
              <a:rPr lang="en-US" dirty="0" smtClean="0"/>
              <a:t>The data bus width is 36 bits because 4 bits are available for parity check (1 bit per byte) in</a:t>
            </a:r>
          </a:p>
          <a:p>
            <a:r>
              <a:rPr lang="en-US" dirty="0" smtClean="0"/>
              <a:t>order to increase memory robustness, as required for instance by Class B or SIL norms.</a:t>
            </a:r>
          </a:p>
          <a:p>
            <a:r>
              <a:rPr lang="en-US" dirty="0" smtClean="0"/>
              <a:t>The parity bits are computed and stored when writing into the SRAM. Then, they are</a:t>
            </a:r>
          </a:p>
          <a:p>
            <a:r>
              <a:rPr lang="en-US" dirty="0" smtClean="0"/>
              <a:t>automatically checked when reading. If one bit fails, an NMI is generated. The same error</a:t>
            </a:r>
          </a:p>
          <a:p>
            <a:r>
              <a:rPr lang="en-US" dirty="0" smtClean="0"/>
              <a:t>can also be linked to the BRK_IN Break input of TIMER1, with the SRAM_PARITY_LOCK</a:t>
            </a:r>
          </a:p>
          <a:p>
            <a:r>
              <a:rPr lang="en-US" dirty="0" smtClean="0"/>
              <a:t>control bit in the </a:t>
            </a:r>
            <a:r>
              <a:rPr lang="en-US" i="1" dirty="0" smtClean="0"/>
              <a:t>SYSCFG configuration register 2 (SYSCFG_CFGR2). The SRAM Parity</a:t>
            </a:r>
          </a:p>
          <a:p>
            <a:r>
              <a:rPr lang="en-US" dirty="0" smtClean="0"/>
              <a:t>Error flag (SRAM_PEF) is available in the </a:t>
            </a:r>
            <a:r>
              <a:rPr lang="en-US" i="1" dirty="0" smtClean="0"/>
              <a:t>SYSCFG configuration register 2</a:t>
            </a:r>
          </a:p>
          <a:p>
            <a:r>
              <a:rPr lang="en-US" i="1" dirty="0" smtClean="0"/>
              <a:t>(SYSCFG_CFGR2).</a:t>
            </a:r>
          </a:p>
          <a:p>
            <a:endParaRPr lang="en-GB" dirty="0" smtClean="0"/>
          </a:p>
        </p:txBody>
      </p:sp>
    </p:spTree>
    <p:extLst>
      <p:ext uri="{BB962C8B-B14F-4D97-AF65-F5344CB8AC3E}">
        <p14:creationId xmlns:p14="http://schemas.microsoft.com/office/powerpoint/2010/main" val="870179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D440946-B3FE-4062-9BAE-4125F5E6CB49}" type="slidenum">
              <a:rPr lang="fr-FR" smtClean="0"/>
              <a:t>4</a:t>
            </a:fld>
            <a:endParaRPr lang="fr-FR"/>
          </a:p>
        </p:txBody>
      </p:sp>
    </p:spTree>
    <p:extLst>
      <p:ext uri="{BB962C8B-B14F-4D97-AF65-F5344CB8AC3E}">
        <p14:creationId xmlns:p14="http://schemas.microsoft.com/office/powerpoint/2010/main" val="362969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Rot="1" noChangeAspect="1" noChangeArrowheads="1" noTextEdit="1"/>
          </p:cNvSpPr>
          <p:nvPr>
            <p:ph type="sldImg"/>
          </p:nvPr>
        </p:nvSpPr>
        <p:spPr>
          <a:xfrm>
            <a:off x="2971800" y="549275"/>
            <a:ext cx="3652838" cy="2740025"/>
          </a:xfrm>
          <a:ln/>
        </p:spPr>
      </p:sp>
      <p:sp>
        <p:nvSpPr>
          <p:cNvPr id="40962" name="Rectangle 3"/>
          <p:cNvSpPr>
            <a:spLocks noGrp="1" noChangeArrowheads="1"/>
          </p:cNvSpPr>
          <p:nvPr>
            <p:ph type="body" idx="1"/>
          </p:nvPr>
        </p:nvSpPr>
        <p:spPr>
          <a:noFill/>
          <a:ln/>
        </p:spPr>
        <p:txBody>
          <a:bodyPr lIns="86672" tIns="43337" rIns="86672" bIns="43337"/>
          <a:lstStyle/>
          <a:p>
            <a:pPr lvl="2"/>
            <a:r>
              <a:rPr lang="en-US" smtClean="0">
                <a:ea typeface="ＭＳ Ｐゴシック"/>
              </a:rPr>
              <a:t/>
            </a:r>
            <a:br>
              <a:rPr lang="en-US" smtClean="0">
                <a:ea typeface="ＭＳ Ｐゴシック"/>
              </a:rPr>
            </a:br>
            <a:endParaRPr lang="en-US" smtClean="0">
              <a:ea typeface="ＭＳ Ｐゴシック"/>
            </a:endParaRPr>
          </a:p>
        </p:txBody>
      </p:sp>
    </p:spTree>
    <p:extLst>
      <p:ext uri="{BB962C8B-B14F-4D97-AF65-F5344CB8AC3E}">
        <p14:creationId xmlns:p14="http://schemas.microsoft.com/office/powerpoint/2010/main" val="36498236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Rot="1" noChangeAspect="1" noChangeArrowheads="1" noTextEdit="1"/>
          </p:cNvSpPr>
          <p:nvPr>
            <p:ph type="sldImg"/>
          </p:nvPr>
        </p:nvSpPr>
        <p:spPr>
          <a:xfrm>
            <a:off x="1143000" y="685800"/>
            <a:ext cx="4568825" cy="3425825"/>
          </a:xfrm>
          <a:ln/>
        </p:spPr>
      </p:sp>
      <p:sp>
        <p:nvSpPr>
          <p:cNvPr id="51202" name="Rectangle 3"/>
          <p:cNvSpPr>
            <a:spLocks noGrp="1" noChangeArrowheads="1"/>
          </p:cNvSpPr>
          <p:nvPr>
            <p:ph type="body" idx="1"/>
          </p:nvPr>
        </p:nvSpPr>
        <p:spPr>
          <a:noFill/>
          <a:ln/>
        </p:spPr>
        <p:txBody>
          <a:bodyPr lIns="88324" tIns="44163" rIns="88324" bIns="44163"/>
          <a:lstStyle/>
          <a:p>
            <a:r>
              <a:rPr lang="en-US" dirty="0" smtClean="0"/>
              <a:t>Option byte in user mode level 2 : cannot be erase and RDP cannot be programmed. </a:t>
            </a:r>
          </a:p>
          <a:p>
            <a:r>
              <a:rPr lang="fr-FR" dirty="0" err="1" smtClean="0"/>
              <a:t>Yellow</a:t>
            </a:r>
            <a:r>
              <a:rPr lang="fr-FR" baseline="0" dirty="0" smtClean="0"/>
              <a:t> </a:t>
            </a:r>
            <a:r>
              <a:rPr lang="fr-FR" baseline="0" dirty="0" err="1" smtClean="0"/>
              <a:t>yes</a:t>
            </a:r>
            <a:r>
              <a:rPr lang="fr-FR" baseline="0" dirty="0" smtClean="0"/>
              <a:t> lvl1: The main flash memory </a:t>
            </a:r>
            <a:r>
              <a:rPr lang="fr-FR" baseline="0" dirty="0" err="1" smtClean="0"/>
              <a:t>is</a:t>
            </a:r>
            <a:r>
              <a:rPr lang="fr-FR" baseline="0" dirty="0" smtClean="0"/>
              <a:t> </a:t>
            </a:r>
            <a:r>
              <a:rPr lang="fr-FR" baseline="0" dirty="0" err="1" smtClean="0"/>
              <a:t>erased</a:t>
            </a:r>
            <a:r>
              <a:rPr lang="fr-FR" baseline="0" dirty="0" smtClean="0"/>
              <a:t> </a:t>
            </a:r>
            <a:r>
              <a:rPr lang="fr-FR" baseline="0" dirty="0" err="1" smtClean="0"/>
              <a:t>when</a:t>
            </a:r>
            <a:r>
              <a:rPr lang="fr-FR" baseline="0" dirty="0" smtClean="0"/>
              <a:t> the RDP option byte </a:t>
            </a:r>
            <a:r>
              <a:rPr lang="fr-FR" baseline="0" dirty="0" err="1" smtClean="0"/>
              <a:t>is</a:t>
            </a:r>
            <a:r>
              <a:rPr lang="fr-FR" baseline="0" dirty="0" smtClean="0"/>
              <a:t> </a:t>
            </a:r>
            <a:r>
              <a:rPr lang="fr-FR" baseline="0" dirty="0" err="1" smtClean="0"/>
              <a:t>programmed</a:t>
            </a:r>
            <a:r>
              <a:rPr lang="fr-FR" baseline="0" dirty="0" smtClean="0"/>
              <a:t> </a:t>
            </a:r>
            <a:r>
              <a:rPr lang="fr-FR" baseline="0" dirty="0" err="1" smtClean="0"/>
              <a:t>with</a:t>
            </a:r>
            <a:r>
              <a:rPr lang="fr-FR" baseline="0" dirty="0" smtClean="0"/>
              <a:t> all </a:t>
            </a:r>
            <a:r>
              <a:rPr lang="fr-FR" baseline="0" dirty="0" err="1" smtClean="0"/>
              <a:t>levels</a:t>
            </a:r>
            <a:r>
              <a:rPr lang="fr-FR" baseline="0" dirty="0" smtClean="0"/>
              <a:t> protection </a:t>
            </a:r>
            <a:r>
              <a:rPr lang="fr-FR" baseline="0" dirty="0" err="1" smtClean="0"/>
              <a:t>disabled</a:t>
            </a:r>
            <a:endParaRPr lang="fr-FR" baseline="0" dirty="0" smtClean="0"/>
          </a:p>
          <a:p>
            <a:r>
              <a:rPr lang="fr-FR" dirty="0" err="1" smtClean="0"/>
              <a:t>Yellow</a:t>
            </a:r>
            <a:r>
              <a:rPr lang="fr-FR" baseline="0" dirty="0" smtClean="0"/>
              <a:t> </a:t>
            </a:r>
            <a:r>
              <a:rPr lang="fr-FR" baseline="0" dirty="0" err="1" smtClean="0"/>
              <a:t>yes</a:t>
            </a:r>
            <a:r>
              <a:rPr lang="fr-FR" baseline="0" dirty="0" smtClean="0"/>
              <a:t> lvl2: All option bytes </a:t>
            </a:r>
            <a:r>
              <a:rPr lang="fr-FR" baseline="0" dirty="0" err="1" smtClean="0"/>
              <a:t>can</a:t>
            </a:r>
            <a:r>
              <a:rPr lang="fr-FR" baseline="0" dirty="0" smtClean="0"/>
              <a:t> </a:t>
            </a:r>
            <a:r>
              <a:rPr lang="fr-FR" baseline="0" dirty="0" err="1" smtClean="0"/>
              <a:t>be</a:t>
            </a:r>
            <a:r>
              <a:rPr lang="fr-FR" baseline="0" dirty="0" smtClean="0"/>
              <a:t> </a:t>
            </a:r>
            <a:r>
              <a:rPr lang="fr-FR" baseline="0" dirty="0" err="1" smtClean="0"/>
              <a:t>programmed</a:t>
            </a:r>
            <a:r>
              <a:rPr lang="fr-FR" baseline="0" dirty="0" smtClean="0"/>
              <a:t>, </a:t>
            </a:r>
            <a:r>
              <a:rPr lang="fr-FR" baseline="0" dirty="0" err="1" smtClean="0"/>
              <a:t>except</a:t>
            </a:r>
            <a:r>
              <a:rPr lang="fr-FR" baseline="0" dirty="0" smtClean="0"/>
              <a:t> the RDP byte</a:t>
            </a:r>
            <a:endParaRPr lang="en-US" dirty="0" smtClean="0"/>
          </a:p>
        </p:txBody>
      </p:sp>
    </p:spTree>
    <p:extLst>
      <p:ext uri="{BB962C8B-B14F-4D97-AF65-F5344CB8AC3E}">
        <p14:creationId xmlns:p14="http://schemas.microsoft.com/office/powerpoint/2010/main" val="1643063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D440946-B3FE-4062-9BAE-4125F5E6CB49}" type="slidenum">
              <a:rPr lang="fr-FR" smtClean="0"/>
              <a:t>53</a:t>
            </a:fld>
            <a:endParaRPr lang="fr-FR"/>
          </a:p>
        </p:txBody>
      </p:sp>
    </p:spTree>
    <p:extLst>
      <p:ext uri="{BB962C8B-B14F-4D97-AF65-F5344CB8AC3E}">
        <p14:creationId xmlns:p14="http://schemas.microsoft.com/office/powerpoint/2010/main" val="34042272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D440946-B3FE-4062-9BAE-4125F5E6CB49}" type="slidenum">
              <a:rPr lang="fr-FR" smtClean="0"/>
              <a:pPr/>
              <a:t>54</a:t>
            </a:fld>
            <a:endParaRPr lang="fr-FR"/>
          </a:p>
        </p:txBody>
      </p:sp>
    </p:spTree>
    <p:extLst>
      <p:ext uri="{BB962C8B-B14F-4D97-AF65-F5344CB8AC3E}">
        <p14:creationId xmlns:p14="http://schemas.microsoft.com/office/powerpoint/2010/main" val="640036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40946-B3FE-4062-9BAE-4125F5E6CB49}" type="slidenum">
              <a:rPr lang="fr-FR" smtClean="0"/>
              <a:t>56</a:t>
            </a:fld>
            <a:endParaRPr lang="fr-FR"/>
          </a:p>
        </p:txBody>
      </p:sp>
    </p:spTree>
    <p:extLst>
      <p:ext uri="{BB962C8B-B14F-4D97-AF65-F5344CB8AC3E}">
        <p14:creationId xmlns:p14="http://schemas.microsoft.com/office/powerpoint/2010/main" val="3082676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Arial" charset="0"/>
                <a:ea typeface="+mn-ea"/>
                <a:cs typeface="+mn-cs"/>
              </a:rPr>
              <a:t>Various types of development boards enable you to get started with the STM32 microcontrollers.</a:t>
            </a:r>
          </a:p>
          <a:p>
            <a:endParaRPr lang="fr-FR" sz="1200" b="1" kern="1200" dirty="0" smtClean="0">
              <a:solidFill>
                <a:schemeClr val="tx1"/>
              </a:solidFill>
              <a:effectLst/>
              <a:latin typeface="Arial" charset="0"/>
              <a:ea typeface="+mn-ea"/>
              <a:cs typeface="+mn-cs"/>
            </a:endParaRPr>
          </a:p>
          <a:p>
            <a:pPr lvl="0"/>
            <a:r>
              <a:rPr lang="en-US" sz="1200" b="0" kern="1200" dirty="0" smtClean="0">
                <a:solidFill>
                  <a:schemeClr val="tx1"/>
                </a:solidFill>
                <a:effectLst/>
                <a:latin typeface="Arial" charset="0"/>
                <a:ea typeface="+mn-ea"/>
                <a:cs typeface="+mn-cs"/>
              </a:rPr>
              <a:t>* The STM32 </a:t>
            </a:r>
            <a:r>
              <a:rPr lang="en-US" sz="1200" b="0" kern="1200" dirty="0" err="1" smtClean="0">
                <a:solidFill>
                  <a:schemeClr val="tx1"/>
                </a:solidFill>
                <a:effectLst/>
                <a:latin typeface="Arial" charset="0"/>
                <a:ea typeface="+mn-ea"/>
                <a:cs typeface="+mn-cs"/>
              </a:rPr>
              <a:t>Nucleo</a:t>
            </a:r>
            <a:r>
              <a:rPr lang="en-US" sz="1200" b="0" kern="1200" dirty="0" smtClean="0">
                <a:solidFill>
                  <a:schemeClr val="tx1"/>
                </a:solidFill>
                <a:effectLst/>
                <a:latin typeface="Arial" charset="0"/>
                <a:ea typeface="+mn-ea"/>
                <a:cs typeface="+mn-cs"/>
              </a:rPr>
              <a:t> boards provide an affordable and flexible way for anyone to try out new ideas and build prototypes with a wide choice of specialized expansion boards. </a:t>
            </a:r>
            <a:endParaRPr lang="fr-FR" sz="1200" b="1" kern="1200" dirty="0" smtClean="0">
              <a:solidFill>
                <a:schemeClr val="tx1"/>
              </a:solidFill>
              <a:effectLst/>
              <a:latin typeface="Arial" charset="0"/>
              <a:ea typeface="+mn-ea"/>
              <a:cs typeface="+mn-cs"/>
            </a:endParaRPr>
          </a:p>
          <a:p>
            <a:pPr lvl="0"/>
            <a:r>
              <a:rPr lang="en-US" sz="1200" b="0" kern="1200" dirty="0" smtClean="0">
                <a:solidFill>
                  <a:schemeClr val="tx1"/>
                </a:solidFill>
                <a:effectLst/>
                <a:latin typeface="Arial" charset="0"/>
                <a:ea typeface="+mn-ea"/>
                <a:cs typeface="+mn-cs"/>
              </a:rPr>
              <a:t>* The Discovery kits enable users to seamlessly exercise  key features of STM32 products, while the Evaluation board exposes all MCU functionalities.</a:t>
            </a:r>
            <a:endParaRPr lang="fr-FR" sz="1200" b="1" kern="1200" dirty="0" smtClean="0">
              <a:solidFill>
                <a:schemeClr val="tx1"/>
              </a:solidFill>
              <a:effectLst/>
              <a:latin typeface="Arial" charset="0"/>
              <a:ea typeface="+mn-ea"/>
              <a:cs typeface="+mn-cs"/>
            </a:endParaRPr>
          </a:p>
          <a:p>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All these development boards include an integrated debugger/programmer as well as a comprehensive software library with examples that help developers to take </a:t>
            </a:r>
            <a:r>
              <a:rPr lang="en-US" sz="1200" kern="1200" dirty="0" err="1" smtClean="0">
                <a:solidFill>
                  <a:schemeClr val="tx1"/>
                </a:solidFill>
                <a:effectLst/>
                <a:latin typeface="Arial" charset="0"/>
                <a:ea typeface="+mn-ea"/>
                <a:cs typeface="+mn-cs"/>
              </a:rPr>
              <a:t>davantage</a:t>
            </a:r>
            <a:r>
              <a:rPr lang="en-US" sz="1200" kern="1200" dirty="0" smtClean="0">
                <a:solidFill>
                  <a:schemeClr val="tx1"/>
                </a:solidFill>
                <a:effectLst/>
                <a:latin typeface="Arial" charset="0"/>
                <a:ea typeface="+mn-ea"/>
                <a:cs typeface="+mn-cs"/>
              </a:rPr>
              <a:t> of STM32 capabilities.</a:t>
            </a:r>
            <a:r>
              <a:rPr lang="en-US" sz="1200" b="1" baseline="0" noProof="0" dirty="0" smtClean="0">
                <a:solidFill>
                  <a:schemeClr val="tx1"/>
                </a:solidFill>
                <a:ea typeface="ＭＳ Ｐゴシック" pitchFamily="34" charset="-128"/>
              </a:rPr>
              <a:t> </a:t>
            </a:r>
          </a:p>
        </p:txBody>
      </p:sp>
      <p:sp>
        <p:nvSpPr>
          <p:cNvPr id="4" name="Slide Number Placeholder 3"/>
          <p:cNvSpPr>
            <a:spLocks noGrp="1"/>
          </p:cNvSpPr>
          <p:nvPr>
            <p:ph type="sldNum" sz="quarter" idx="10"/>
          </p:nvPr>
        </p:nvSpPr>
        <p:spPr/>
        <p:txBody>
          <a:bodyPr/>
          <a:lstStyle/>
          <a:p>
            <a:pPr>
              <a:defRPr/>
            </a:pPr>
            <a:fld id="{A007FF01-BCB1-4FA6-A5B7-58C2E6F1017C}" type="slidenum">
              <a:rPr lang="en-US" smtClean="0"/>
              <a:pPr>
                <a:defRPr/>
              </a:pPr>
              <a:t>5</a:t>
            </a:fld>
            <a:endParaRPr lang="en-US"/>
          </a:p>
        </p:txBody>
      </p:sp>
    </p:spTree>
    <p:extLst>
      <p:ext uri="{BB962C8B-B14F-4D97-AF65-F5344CB8AC3E}">
        <p14:creationId xmlns:p14="http://schemas.microsoft.com/office/powerpoint/2010/main" val="2123652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noProof="0" dirty="0" smtClean="0">
              <a:solidFill>
                <a:schemeClr val="tx1"/>
              </a:solidFill>
              <a:ea typeface="ＭＳ Ｐゴシック" pitchFamily="34" charset="-128"/>
            </a:endParaRPr>
          </a:p>
        </p:txBody>
      </p:sp>
      <p:sp>
        <p:nvSpPr>
          <p:cNvPr id="4" name="Slide Number Placeholder 3"/>
          <p:cNvSpPr>
            <a:spLocks noGrp="1"/>
          </p:cNvSpPr>
          <p:nvPr>
            <p:ph type="sldNum" sz="quarter" idx="10"/>
          </p:nvPr>
        </p:nvSpPr>
        <p:spPr/>
        <p:txBody>
          <a:bodyPr/>
          <a:lstStyle/>
          <a:p>
            <a:pPr>
              <a:defRPr/>
            </a:pPr>
            <a:fld id="{A007FF01-BCB1-4FA6-A5B7-58C2E6F1017C}" type="slidenum">
              <a:rPr lang="en-US" smtClean="0"/>
              <a:pPr>
                <a:defRPr/>
              </a:pPr>
              <a:t>9</a:t>
            </a:fld>
            <a:endParaRPr lang="en-US"/>
          </a:p>
        </p:txBody>
      </p:sp>
    </p:spTree>
    <p:extLst>
      <p:ext uri="{BB962C8B-B14F-4D97-AF65-F5344CB8AC3E}">
        <p14:creationId xmlns:p14="http://schemas.microsoft.com/office/powerpoint/2010/main" val="4004407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D440946-B3FE-4062-9BAE-4125F5E6CB49}" type="slidenum">
              <a:rPr lang="fr-FR" smtClean="0"/>
              <a:t>15</a:t>
            </a:fld>
            <a:endParaRPr lang="fr-FR"/>
          </a:p>
        </p:txBody>
      </p:sp>
    </p:spTree>
    <p:extLst>
      <p:ext uri="{BB962C8B-B14F-4D97-AF65-F5344CB8AC3E}">
        <p14:creationId xmlns:p14="http://schemas.microsoft.com/office/powerpoint/2010/main" val="3329738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D440946-B3FE-4062-9BAE-4125F5E6CB49}" type="slidenum">
              <a:rPr lang="fr-FR" smtClean="0"/>
              <a:pPr/>
              <a:t>23</a:t>
            </a:fld>
            <a:endParaRPr lang="fr-FR"/>
          </a:p>
        </p:txBody>
      </p:sp>
    </p:spTree>
    <p:extLst>
      <p:ext uri="{BB962C8B-B14F-4D97-AF65-F5344CB8AC3E}">
        <p14:creationId xmlns:p14="http://schemas.microsoft.com/office/powerpoint/2010/main" val="2617240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D440946-B3FE-4062-9BAE-4125F5E6CB49}" type="slidenum">
              <a:rPr lang="fr-FR" smtClean="0"/>
              <a:pPr/>
              <a:t>33</a:t>
            </a:fld>
            <a:endParaRPr lang="fr-FR"/>
          </a:p>
        </p:txBody>
      </p:sp>
    </p:spTree>
    <p:extLst>
      <p:ext uri="{BB962C8B-B14F-4D97-AF65-F5344CB8AC3E}">
        <p14:creationId xmlns:p14="http://schemas.microsoft.com/office/powerpoint/2010/main" val="329629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D440946-B3FE-4062-9BAE-4125F5E6CB49}" type="slidenum">
              <a:rPr lang="fr-FR" smtClean="0"/>
              <a:pPr/>
              <a:t>35</a:t>
            </a:fld>
            <a:endParaRPr lang="fr-FR"/>
          </a:p>
        </p:txBody>
      </p:sp>
    </p:spTree>
    <p:extLst>
      <p:ext uri="{BB962C8B-B14F-4D97-AF65-F5344CB8AC3E}">
        <p14:creationId xmlns:p14="http://schemas.microsoft.com/office/powerpoint/2010/main" val="917239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D440946-B3FE-4062-9BAE-4125F5E6CB49}" type="slidenum">
              <a:rPr lang="fr-FR" smtClean="0"/>
              <a:pPr/>
              <a:t>37</a:t>
            </a:fld>
            <a:endParaRPr lang="fr-FR"/>
          </a:p>
        </p:txBody>
      </p:sp>
    </p:spTree>
    <p:extLst>
      <p:ext uri="{BB962C8B-B14F-4D97-AF65-F5344CB8AC3E}">
        <p14:creationId xmlns:p14="http://schemas.microsoft.com/office/powerpoint/2010/main" val="38525644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a:srcRect/>
          <a:stretch>
            <a:fillRect/>
          </a:stretch>
        </p:blipFill>
        <p:spPr bwMode="auto">
          <a:xfrm>
            <a:off x="-125413" y="-171450"/>
            <a:ext cx="9280526" cy="7561263"/>
          </a:xfrm>
          <a:prstGeom prst="rect">
            <a:avLst/>
          </a:prstGeom>
          <a:noFill/>
          <a:ln w="9525">
            <a:noFill/>
            <a:miter lim="800000"/>
            <a:headEnd/>
            <a:tailEnd/>
          </a:ln>
        </p:spPr>
      </p:pic>
      <p:pic>
        <p:nvPicPr>
          <p:cNvPr id="5" name="Picture 4" descr="D:\Le sel en +\Realisations\TBWA\120117 Microelectronics\ST_Bloc marque_Qi_H.png"/>
          <p:cNvPicPr>
            <a:picLocks noChangeAspect="1" noChangeArrowheads="1"/>
          </p:cNvPicPr>
          <p:nvPr userDrawn="1"/>
        </p:nvPicPr>
        <p:blipFill>
          <a:blip r:embed="rId3"/>
          <a:srcRect/>
          <a:stretch>
            <a:fillRect/>
          </a:stretch>
        </p:blipFill>
        <p:spPr bwMode="auto">
          <a:xfrm>
            <a:off x="684213" y="5878513"/>
            <a:ext cx="2447925" cy="790575"/>
          </a:xfrm>
          <a:prstGeom prst="rect">
            <a:avLst/>
          </a:prstGeom>
          <a:noFill/>
          <a:ln w="9525">
            <a:noFill/>
            <a:miter lim="800000"/>
            <a:headEnd/>
            <a:tailEnd/>
          </a:ln>
        </p:spPr>
      </p:pic>
      <p:sp>
        <p:nvSpPr>
          <p:cNvPr id="2" name="Titre 1"/>
          <p:cNvSpPr>
            <a:spLocks noGrp="1"/>
          </p:cNvSpPr>
          <p:nvPr>
            <p:ph type="ctrTitle"/>
          </p:nvPr>
        </p:nvSpPr>
        <p:spPr>
          <a:xfrm>
            <a:off x="701284" y="1687556"/>
            <a:ext cx="7772400" cy="1470025"/>
          </a:xfrm>
        </p:spPr>
        <p:txBody>
          <a:bodyPr anchor="b"/>
          <a:lstStyle>
            <a:lvl1pPr algn="l">
              <a:defRPr/>
            </a:lvl1pPr>
          </a:lstStyle>
          <a:p>
            <a:r>
              <a:rPr lang="en-US" noProof="0" smtClean="0"/>
              <a:t>Click to edit Master title style</a:t>
            </a:r>
            <a:endParaRPr lang="en-US" noProof="0"/>
          </a:p>
        </p:txBody>
      </p:sp>
      <p:sp>
        <p:nvSpPr>
          <p:cNvPr id="3" name="Sous-titre 2"/>
          <p:cNvSpPr>
            <a:spLocks noGrp="1"/>
          </p:cNvSpPr>
          <p:nvPr>
            <p:ph type="subTitle" idx="1"/>
          </p:nvPr>
        </p:nvSpPr>
        <p:spPr>
          <a:xfrm>
            <a:off x="701284" y="3402496"/>
            <a:ext cx="6400800" cy="1752600"/>
          </a:xfrm>
        </p:spPr>
        <p:txBody>
          <a:bodyPr>
            <a:normAutofit/>
          </a:bodyPr>
          <a:lstStyle>
            <a:lvl1pPr marL="0" indent="0" algn="l">
              <a:buNone/>
              <a:defRPr sz="1400" baseline="0">
                <a:solidFill>
                  <a:schemeClr val="accent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smtClean="0"/>
              <a:t>Click to edit Master title style</a:t>
            </a:r>
            <a:endParaRPr lang="en-US" noProof="0"/>
          </a:p>
        </p:txBody>
      </p:sp>
      <p:sp>
        <p:nvSpPr>
          <p:cNvPr id="3" name="Espace réservé du contenu 2"/>
          <p:cNvSpPr>
            <a:spLocks noGrp="1"/>
          </p:cNvSpPr>
          <p:nvPr>
            <p:ph idx="1"/>
          </p:nvPr>
        </p:nvSpPr>
        <p:spPr>
          <a:xfrm>
            <a:off x="457200" y="1277496"/>
            <a:ext cx="8229600" cy="1238801"/>
          </a:xfrm>
        </p:spPr>
        <p:txBody>
          <a:bodyPr>
            <a:spAutoFit/>
          </a:bodyPr>
          <a:lstStyle>
            <a:lvl1pPr>
              <a:lnSpc>
                <a:spcPct val="100000"/>
              </a:lnSpc>
              <a:spcBef>
                <a:spcPts val="600"/>
              </a:spcBef>
              <a:defRPr baseline="0"/>
            </a:lvl1pPr>
            <a:lvl2pPr>
              <a:lnSpc>
                <a:spcPct val="100000"/>
              </a:lnSpc>
              <a:defRPr/>
            </a:lvl2pPr>
            <a:lvl3pPr>
              <a:lnSpc>
                <a:spcPct val="100000"/>
              </a:lnSpc>
              <a:defRPr/>
            </a:lvl3pPr>
            <a:lvl4pPr>
              <a:lnSpc>
                <a:spcPct val="100000"/>
              </a:lnSpc>
              <a:defRPr/>
            </a:lvl4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p:txBody>
      </p:sp>
      <p:sp>
        <p:nvSpPr>
          <p:cNvPr id="4" name="Espace réservé du numéro de diapositive 5"/>
          <p:cNvSpPr>
            <a:spLocks noGrp="1"/>
          </p:cNvSpPr>
          <p:nvPr>
            <p:ph type="sldNum" sz="quarter" idx="10"/>
          </p:nvPr>
        </p:nvSpPr>
        <p:spPr/>
        <p:txBody>
          <a:bodyPr/>
          <a:lstStyle>
            <a:lvl1pPr>
              <a:defRPr b="0"/>
            </a:lvl1pPr>
          </a:lstStyle>
          <a:p>
            <a:pPr>
              <a:defRPr/>
            </a:pPr>
            <a:fld id="{A1299FCA-C490-4C43-AA02-A6096FBC69E9}" type="slidenum">
              <a:rPr lang="fr-FR"/>
              <a:pPr>
                <a:defRPr/>
              </a:pPr>
              <a:t>‹#›</a:t>
            </a:fld>
            <a:endParaRPr lang="fr-FR" dirty="0"/>
          </a:p>
        </p:txBody>
      </p:sp>
      <p:sp>
        <p:nvSpPr>
          <p:cNvPr id="5" name="Espace réservé de la date 3"/>
          <p:cNvSpPr>
            <a:spLocks noGrp="1"/>
          </p:cNvSpPr>
          <p:nvPr>
            <p:ph type="dt" sz="half" idx="11"/>
          </p:nvPr>
        </p:nvSpPr>
        <p:spPr/>
        <p:txBody>
          <a:bodyPr/>
          <a:lstStyle>
            <a:lvl1pPr algn="l">
              <a:defRPr lang="fr-FR" sz="800">
                <a:solidFill>
                  <a:schemeClr val="tx1">
                    <a:tint val="75000"/>
                  </a:schemeClr>
                </a:solidFill>
                <a:latin typeface="Arial" pitchFamily="34" charset="0"/>
                <a:cs typeface="Arial" pitchFamily="34" charset="0"/>
              </a:defRPr>
            </a:lvl1pPr>
          </a:lstStyle>
          <a:p>
            <a:pPr>
              <a:defRPr/>
            </a:pPr>
            <a:fld id="{72568207-DF40-45BA-9340-2AA41162000B}" type="datetime1">
              <a:rPr lang="fr-FR" smtClean="0"/>
              <a:t>29/04/2016</a:t>
            </a:fld>
            <a:endParaRPr/>
          </a:p>
        </p:txBody>
      </p:sp>
      <p:sp>
        <p:nvSpPr>
          <p:cNvPr id="6" name="Espace réservé du pied de page 4"/>
          <p:cNvSpPr>
            <a:spLocks noGrp="1"/>
          </p:cNvSpPr>
          <p:nvPr>
            <p:ph type="ftr" sz="quarter" idx="12"/>
          </p:nvPr>
        </p:nvSpPr>
        <p:spPr/>
        <p:txBody>
          <a:bodyPr/>
          <a:lstStyle>
            <a:lvl1pPr algn="r">
              <a:defRPr sz="800">
                <a:solidFill>
                  <a:schemeClr val="tx1">
                    <a:tint val="75000"/>
                  </a:schemeClr>
                </a:solidFill>
                <a:latin typeface="Arial" pitchFamily="34" charset="0"/>
                <a:cs typeface="Arial" pitchFamily="34" charset="0"/>
              </a:defRPr>
            </a:lvl1pPr>
          </a:lstStyle>
          <a:p>
            <a:pPr>
              <a:defRPr/>
            </a:pPr>
            <a:r>
              <a:rPr lang="en-US" smtClean="0"/>
              <a:t>STM32F42xx Technical Training              </a:t>
            </a:r>
            <a:endParaRPr lang="en-US"/>
          </a:p>
        </p:txBody>
      </p:sp>
    </p:spTree>
  </p:cSld>
  <p:clrMapOvr>
    <a:masterClrMapping/>
  </p:clrMapOvr>
  <p:transition spd="slow">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pic>
        <p:nvPicPr>
          <p:cNvPr id="3" name="Picture 3"/>
          <p:cNvPicPr>
            <a:picLocks noChangeAspect="1" noChangeArrowheads="1"/>
          </p:cNvPicPr>
          <p:nvPr userDrawn="1"/>
        </p:nvPicPr>
        <p:blipFill>
          <a:blip r:embed="rId2"/>
          <a:srcRect l="18262" r="10397" b="48524"/>
          <a:stretch>
            <a:fillRect/>
          </a:stretch>
        </p:blipFill>
        <p:spPr bwMode="auto">
          <a:xfrm>
            <a:off x="0" y="4763"/>
            <a:ext cx="9144000" cy="3911600"/>
          </a:xfrm>
          <a:prstGeom prst="rect">
            <a:avLst/>
          </a:prstGeom>
          <a:noFill/>
          <a:ln w="9525">
            <a:noFill/>
            <a:miter lim="800000"/>
            <a:headEnd/>
            <a:tailEnd/>
          </a:ln>
        </p:spPr>
      </p:pic>
      <p:sp>
        <p:nvSpPr>
          <p:cNvPr id="2" name="Titre 1"/>
          <p:cNvSpPr>
            <a:spLocks noGrp="1"/>
          </p:cNvSpPr>
          <p:nvPr>
            <p:ph type="title"/>
          </p:nvPr>
        </p:nvSpPr>
        <p:spPr>
          <a:xfrm>
            <a:off x="585056" y="4281115"/>
            <a:ext cx="7772400" cy="1362075"/>
          </a:xfrm>
        </p:spPr>
        <p:txBody>
          <a:bodyPr anchor="t">
            <a:normAutofit/>
          </a:bodyPr>
          <a:lstStyle>
            <a:lvl1pPr algn="l">
              <a:defRPr sz="4000" b="0" cap="none"/>
            </a:lvl1pPr>
          </a:lstStyle>
          <a:p>
            <a:r>
              <a:rPr lang="en-US" noProof="0" smtClean="0"/>
              <a:t>Click to edit Master title style</a:t>
            </a:r>
            <a:endParaRPr lang="en-US" noProof="0"/>
          </a:p>
        </p:txBody>
      </p:sp>
      <p:sp>
        <p:nvSpPr>
          <p:cNvPr id="4" name="Espace réservé de la date 3"/>
          <p:cNvSpPr>
            <a:spLocks noGrp="1"/>
          </p:cNvSpPr>
          <p:nvPr>
            <p:ph type="dt" sz="half" idx="10"/>
          </p:nvPr>
        </p:nvSpPr>
        <p:spPr/>
        <p:txBody>
          <a:bodyPr/>
          <a:lstStyle>
            <a:lvl1pPr algn="l">
              <a:defRPr lang="fr-FR" sz="800">
                <a:solidFill>
                  <a:schemeClr val="tx1">
                    <a:tint val="75000"/>
                  </a:schemeClr>
                </a:solidFill>
                <a:latin typeface="Arial" pitchFamily="34" charset="0"/>
                <a:cs typeface="Arial" pitchFamily="34" charset="0"/>
              </a:defRPr>
            </a:lvl1pPr>
          </a:lstStyle>
          <a:p>
            <a:pPr>
              <a:defRPr/>
            </a:pPr>
            <a:fld id="{7B022F87-24B0-41D2-B4A9-5E30A9FEDC5E}" type="datetime1">
              <a:rPr lang="fr-FR" smtClean="0"/>
              <a:t>29/04/2016</a:t>
            </a:fld>
            <a:endParaRPr/>
          </a:p>
        </p:txBody>
      </p:sp>
      <p:sp>
        <p:nvSpPr>
          <p:cNvPr id="5" name="Espace réservé du pied de page 4"/>
          <p:cNvSpPr>
            <a:spLocks noGrp="1"/>
          </p:cNvSpPr>
          <p:nvPr>
            <p:ph type="ftr" sz="quarter" idx="11"/>
          </p:nvPr>
        </p:nvSpPr>
        <p:spPr/>
        <p:txBody>
          <a:bodyPr/>
          <a:lstStyle>
            <a:lvl1pPr algn="r">
              <a:defRPr sz="800">
                <a:solidFill>
                  <a:schemeClr val="tx1">
                    <a:tint val="75000"/>
                  </a:schemeClr>
                </a:solidFill>
                <a:latin typeface="Arial" pitchFamily="34" charset="0"/>
                <a:cs typeface="Arial" pitchFamily="34" charset="0"/>
              </a:defRPr>
            </a:lvl1pPr>
          </a:lstStyle>
          <a:p>
            <a:pPr>
              <a:defRPr/>
            </a:pPr>
            <a:r>
              <a:rPr lang="en-US" smtClean="0"/>
              <a:t>STM32F42xx Technical Training              </a:t>
            </a:r>
            <a:endParaRPr lang="en-US"/>
          </a:p>
        </p:txBody>
      </p:sp>
    </p:spTree>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baseline="0"/>
            </a:lvl1pPr>
          </a:lstStyle>
          <a:p>
            <a:r>
              <a:rPr lang="en-US" noProof="0" smtClean="0"/>
              <a:t>Click to edit Master title style</a:t>
            </a:r>
            <a:endParaRPr lang="en-US" noProof="0"/>
          </a:p>
        </p:txBody>
      </p:sp>
      <p:sp>
        <p:nvSpPr>
          <p:cNvPr id="3" name="Espace réservé du contenu 2"/>
          <p:cNvSpPr>
            <a:spLocks noGrp="1"/>
          </p:cNvSpPr>
          <p:nvPr>
            <p:ph sz="half" idx="1"/>
          </p:nvPr>
        </p:nvSpPr>
        <p:spPr>
          <a:xfrm>
            <a:off x="457200" y="1288148"/>
            <a:ext cx="4038600" cy="4680000"/>
          </a:xfrm>
        </p:spPr>
        <p:txBody>
          <a:bodyPr>
            <a:spAutoFit/>
          </a:bodyPr>
          <a:lstStyle>
            <a:lvl1pPr>
              <a:lnSpc>
                <a:spcPct val="100000"/>
              </a:lnSpc>
              <a:spcBef>
                <a:spcPts val="1800"/>
              </a:spcBef>
              <a:defRPr sz="1800"/>
            </a:lvl1pPr>
            <a:lvl2pPr>
              <a:lnSpc>
                <a:spcPct val="100000"/>
              </a:lnSpc>
              <a:defRPr sz="1600"/>
            </a:lvl2pPr>
            <a:lvl3pPr>
              <a:lnSpc>
                <a:spcPct val="100000"/>
              </a:lnSpc>
              <a:defRPr sz="1400"/>
            </a:lvl3pPr>
            <a:lvl4pPr>
              <a:defRPr sz="1800"/>
            </a:lvl4pPr>
            <a:lvl5pPr>
              <a:defRPr sz="18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p:txBody>
      </p:sp>
      <p:sp>
        <p:nvSpPr>
          <p:cNvPr id="10" name="Espace réservé du contenu 2"/>
          <p:cNvSpPr>
            <a:spLocks noGrp="1"/>
          </p:cNvSpPr>
          <p:nvPr>
            <p:ph sz="half" idx="14"/>
          </p:nvPr>
        </p:nvSpPr>
        <p:spPr>
          <a:xfrm>
            <a:off x="4637856" y="1288148"/>
            <a:ext cx="4038600" cy="4680000"/>
          </a:xfrm>
        </p:spPr>
        <p:txBody>
          <a:bodyPr>
            <a:spAutoFit/>
          </a:bodyPr>
          <a:lstStyle>
            <a:lvl1pPr>
              <a:lnSpc>
                <a:spcPct val="100000"/>
              </a:lnSpc>
              <a:spcBef>
                <a:spcPts val="1800"/>
              </a:spcBef>
              <a:defRPr sz="1800"/>
            </a:lvl1pPr>
            <a:lvl2pPr>
              <a:lnSpc>
                <a:spcPct val="100000"/>
              </a:lnSpc>
              <a:defRPr sz="1600"/>
            </a:lvl2pPr>
            <a:lvl3pPr>
              <a:lnSpc>
                <a:spcPct val="100000"/>
              </a:lnSpc>
              <a:defRPr sz="1400"/>
            </a:lvl3pPr>
            <a:lvl4pPr>
              <a:defRPr sz="1800"/>
            </a:lvl4pPr>
            <a:lvl5pPr>
              <a:defRPr sz="18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p:txBody>
      </p:sp>
      <p:sp>
        <p:nvSpPr>
          <p:cNvPr id="5" name="Espace réservé du numéro de diapositive 6"/>
          <p:cNvSpPr>
            <a:spLocks noGrp="1"/>
          </p:cNvSpPr>
          <p:nvPr>
            <p:ph type="sldNum" sz="quarter" idx="15"/>
          </p:nvPr>
        </p:nvSpPr>
        <p:spPr/>
        <p:txBody>
          <a:bodyPr/>
          <a:lstStyle>
            <a:lvl1pPr>
              <a:defRPr/>
            </a:lvl1pPr>
          </a:lstStyle>
          <a:p>
            <a:pPr>
              <a:defRPr/>
            </a:pPr>
            <a:fld id="{0218DEED-829C-47B1-842D-CFFF7E5C2B92}" type="slidenum">
              <a:rPr lang="fr-FR"/>
              <a:pPr>
                <a:defRPr/>
              </a:pPr>
              <a:t>‹#›</a:t>
            </a:fld>
            <a:endParaRPr lang="fr-FR"/>
          </a:p>
        </p:txBody>
      </p:sp>
      <p:sp>
        <p:nvSpPr>
          <p:cNvPr id="6" name="Espace réservé de la date 3"/>
          <p:cNvSpPr>
            <a:spLocks noGrp="1"/>
          </p:cNvSpPr>
          <p:nvPr>
            <p:ph type="dt" sz="half" idx="16"/>
          </p:nvPr>
        </p:nvSpPr>
        <p:spPr/>
        <p:txBody>
          <a:bodyPr/>
          <a:lstStyle>
            <a:lvl1pPr algn="l">
              <a:defRPr lang="fr-FR" sz="800">
                <a:solidFill>
                  <a:schemeClr val="tx1">
                    <a:tint val="75000"/>
                  </a:schemeClr>
                </a:solidFill>
                <a:latin typeface="Arial" pitchFamily="34" charset="0"/>
                <a:cs typeface="Arial" pitchFamily="34" charset="0"/>
              </a:defRPr>
            </a:lvl1pPr>
          </a:lstStyle>
          <a:p>
            <a:pPr>
              <a:defRPr/>
            </a:pPr>
            <a:fld id="{5CE00B44-21EA-424A-B693-978D28021F12}" type="datetime1">
              <a:rPr lang="fr-FR" smtClean="0"/>
              <a:t>29/04/2016</a:t>
            </a:fld>
            <a:endParaRPr/>
          </a:p>
        </p:txBody>
      </p:sp>
      <p:sp>
        <p:nvSpPr>
          <p:cNvPr id="7" name="Espace réservé du pied de page 4"/>
          <p:cNvSpPr>
            <a:spLocks noGrp="1"/>
          </p:cNvSpPr>
          <p:nvPr>
            <p:ph type="ftr" sz="quarter" idx="17"/>
          </p:nvPr>
        </p:nvSpPr>
        <p:spPr/>
        <p:txBody>
          <a:bodyPr/>
          <a:lstStyle>
            <a:lvl1pPr algn="r">
              <a:defRPr sz="800">
                <a:solidFill>
                  <a:schemeClr val="tx1">
                    <a:tint val="75000"/>
                  </a:schemeClr>
                </a:solidFill>
                <a:latin typeface="Arial" pitchFamily="34" charset="0"/>
                <a:cs typeface="Arial" pitchFamily="34" charset="0"/>
              </a:defRPr>
            </a:lvl1pPr>
          </a:lstStyle>
          <a:p>
            <a:pPr>
              <a:defRPr/>
            </a:pPr>
            <a:r>
              <a:rPr lang="en-US" smtClean="0"/>
              <a:t>STM32F42xx Technical Training              </a:t>
            </a:r>
            <a:endParaRPr lang="en-US"/>
          </a:p>
        </p:txBody>
      </p:sp>
    </p:spTree>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baseline="0"/>
            </a:lvl1pPr>
          </a:lstStyle>
          <a:p>
            <a:r>
              <a:rPr lang="en-US" noProof="0" smtClean="0"/>
              <a:t>Click to edit Master title style</a:t>
            </a:r>
            <a:endParaRPr lang="en-US" noProof="0"/>
          </a:p>
        </p:txBody>
      </p:sp>
      <p:sp>
        <p:nvSpPr>
          <p:cNvPr id="3" name="Espace réservé du numéro de diapositive 4"/>
          <p:cNvSpPr>
            <a:spLocks noGrp="1"/>
          </p:cNvSpPr>
          <p:nvPr>
            <p:ph type="sldNum" sz="quarter" idx="10"/>
          </p:nvPr>
        </p:nvSpPr>
        <p:spPr/>
        <p:txBody>
          <a:bodyPr/>
          <a:lstStyle>
            <a:lvl1pPr>
              <a:defRPr/>
            </a:lvl1pPr>
          </a:lstStyle>
          <a:p>
            <a:pPr>
              <a:defRPr/>
            </a:pPr>
            <a:fld id="{2A8BB716-59AC-4EF3-AEB3-49E4EB5AB54C}" type="slidenum">
              <a:rPr lang="fr-FR"/>
              <a:pPr>
                <a:defRPr/>
              </a:pPr>
              <a:t>‹#›</a:t>
            </a:fld>
            <a:endParaRPr lang="fr-FR"/>
          </a:p>
        </p:txBody>
      </p:sp>
      <p:sp>
        <p:nvSpPr>
          <p:cNvPr id="4" name="Espace réservé de la date 3"/>
          <p:cNvSpPr>
            <a:spLocks noGrp="1"/>
          </p:cNvSpPr>
          <p:nvPr>
            <p:ph type="dt" sz="half" idx="11"/>
          </p:nvPr>
        </p:nvSpPr>
        <p:spPr/>
        <p:txBody>
          <a:bodyPr/>
          <a:lstStyle>
            <a:lvl1pPr algn="l">
              <a:defRPr lang="fr-FR" sz="800">
                <a:solidFill>
                  <a:schemeClr val="tx1">
                    <a:tint val="75000"/>
                  </a:schemeClr>
                </a:solidFill>
                <a:latin typeface="Arial" pitchFamily="34" charset="0"/>
                <a:cs typeface="Arial" pitchFamily="34" charset="0"/>
              </a:defRPr>
            </a:lvl1pPr>
          </a:lstStyle>
          <a:p>
            <a:pPr>
              <a:defRPr/>
            </a:pPr>
            <a:fld id="{C401205D-2679-4020-88FF-E8612624913F}" type="datetime1">
              <a:rPr lang="fr-FR" smtClean="0"/>
              <a:t>29/04/2016</a:t>
            </a:fld>
            <a:endParaRPr/>
          </a:p>
        </p:txBody>
      </p:sp>
      <p:sp>
        <p:nvSpPr>
          <p:cNvPr id="5" name="Espace réservé du pied de page 4"/>
          <p:cNvSpPr>
            <a:spLocks noGrp="1"/>
          </p:cNvSpPr>
          <p:nvPr>
            <p:ph type="ftr" sz="quarter" idx="12"/>
          </p:nvPr>
        </p:nvSpPr>
        <p:spPr/>
        <p:txBody>
          <a:bodyPr/>
          <a:lstStyle>
            <a:lvl1pPr algn="r">
              <a:defRPr sz="800">
                <a:solidFill>
                  <a:schemeClr val="tx1">
                    <a:tint val="75000"/>
                  </a:schemeClr>
                </a:solidFill>
                <a:latin typeface="Arial" pitchFamily="34" charset="0"/>
                <a:cs typeface="Arial" pitchFamily="34" charset="0"/>
              </a:defRPr>
            </a:lvl1pPr>
          </a:lstStyle>
          <a:p>
            <a:pPr>
              <a:defRPr/>
            </a:pPr>
            <a:r>
              <a:rPr lang="en-US" smtClean="0"/>
              <a:t>STM32F42xx Technical Training              </a:t>
            </a:r>
            <a:endParaRPr lang="en-US"/>
          </a:p>
        </p:txBody>
      </p:sp>
    </p:spTree>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2" name="Espace réservé du numéro de diapositive 3"/>
          <p:cNvSpPr>
            <a:spLocks noGrp="1"/>
          </p:cNvSpPr>
          <p:nvPr>
            <p:ph type="sldNum" sz="quarter" idx="10"/>
          </p:nvPr>
        </p:nvSpPr>
        <p:spPr/>
        <p:txBody>
          <a:bodyPr/>
          <a:lstStyle>
            <a:lvl1pPr>
              <a:defRPr/>
            </a:lvl1pPr>
          </a:lstStyle>
          <a:p>
            <a:pPr>
              <a:defRPr/>
            </a:pPr>
            <a:fld id="{7B7CAC99-D251-492F-A5C4-CBA2A51F901B}" type="slidenum">
              <a:rPr lang="fr-FR"/>
              <a:pPr>
                <a:defRPr/>
              </a:pPr>
              <a:t>‹#›</a:t>
            </a:fld>
            <a:endParaRPr lang="fr-FR"/>
          </a:p>
        </p:txBody>
      </p:sp>
      <p:sp>
        <p:nvSpPr>
          <p:cNvPr id="3" name="Espace réservé de la date 3"/>
          <p:cNvSpPr>
            <a:spLocks noGrp="1"/>
          </p:cNvSpPr>
          <p:nvPr>
            <p:ph type="dt" sz="half" idx="11"/>
          </p:nvPr>
        </p:nvSpPr>
        <p:spPr/>
        <p:txBody>
          <a:bodyPr/>
          <a:lstStyle>
            <a:lvl1pPr algn="l">
              <a:defRPr lang="fr-FR" sz="800">
                <a:solidFill>
                  <a:schemeClr val="tx1">
                    <a:tint val="75000"/>
                  </a:schemeClr>
                </a:solidFill>
                <a:latin typeface="Arial" pitchFamily="34" charset="0"/>
                <a:cs typeface="Arial" pitchFamily="34" charset="0"/>
              </a:defRPr>
            </a:lvl1pPr>
          </a:lstStyle>
          <a:p>
            <a:pPr>
              <a:defRPr/>
            </a:pPr>
            <a:fld id="{A0C96C79-13EE-440E-B22E-96ACF3742C48}" type="datetime1">
              <a:rPr lang="fr-FR" smtClean="0"/>
              <a:t>29/04/2016</a:t>
            </a:fld>
            <a:endParaRPr/>
          </a:p>
        </p:txBody>
      </p:sp>
      <p:sp>
        <p:nvSpPr>
          <p:cNvPr id="4" name="Espace réservé du pied de page 4"/>
          <p:cNvSpPr>
            <a:spLocks noGrp="1"/>
          </p:cNvSpPr>
          <p:nvPr>
            <p:ph type="ftr" sz="quarter" idx="12"/>
          </p:nvPr>
        </p:nvSpPr>
        <p:spPr/>
        <p:txBody>
          <a:bodyPr/>
          <a:lstStyle>
            <a:lvl1pPr algn="r">
              <a:defRPr sz="800">
                <a:solidFill>
                  <a:schemeClr val="tx1">
                    <a:tint val="75000"/>
                  </a:schemeClr>
                </a:solidFill>
                <a:latin typeface="Arial" pitchFamily="34" charset="0"/>
                <a:cs typeface="Arial" pitchFamily="34" charset="0"/>
              </a:defRPr>
            </a:lvl1pPr>
          </a:lstStyle>
          <a:p>
            <a:pPr>
              <a:defRPr/>
            </a:pPr>
            <a:r>
              <a:rPr lang="en-US" smtClean="0"/>
              <a:t>STM32F42xx Technical Training              </a:t>
            </a:r>
            <a:endParaRPr lang="en-US"/>
          </a:p>
        </p:txBody>
      </p:sp>
    </p:spTree>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457200" y="201168"/>
            <a:ext cx="8075240" cy="797768"/>
          </a:xfrm>
        </p:spPr>
        <p:txBody>
          <a:bodyPr anchor="b"/>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5B31B9E4-8E4D-4C86-BFD7-412B282B373B}" type="slidenum">
              <a:rPr lang="fr-FR" smtClean="0"/>
              <a:pPr/>
              <a:t>‹#›</a:t>
            </a:fld>
            <a:endParaRPr lang="fr-FR"/>
          </a:p>
        </p:txBody>
      </p:sp>
      <p:sp>
        <p:nvSpPr>
          <p:cNvPr id="4" name="Footer Placeholder 3"/>
          <p:cNvSpPr>
            <a:spLocks noGrp="1"/>
          </p:cNvSpPr>
          <p:nvPr>
            <p:ph type="ftr" sz="quarter" idx="11"/>
          </p:nvPr>
        </p:nvSpPr>
        <p:spPr/>
        <p:txBody>
          <a:bodyPr/>
          <a:lstStyle/>
          <a:p>
            <a:r>
              <a:rPr lang="en-US" noProof="0" smtClean="0"/>
              <a:t>Presentation Title</a:t>
            </a:r>
            <a:endParaRPr lang="en-US" noProof="0"/>
          </a:p>
        </p:txBody>
      </p:sp>
      <p:sp>
        <p:nvSpPr>
          <p:cNvPr id="5" name="Date Placeholder 4"/>
          <p:cNvSpPr>
            <a:spLocks noGrp="1"/>
          </p:cNvSpPr>
          <p:nvPr>
            <p:ph type="dt" sz="half" idx="12"/>
          </p:nvPr>
        </p:nvSpPr>
        <p:spPr/>
        <p:txBody>
          <a:bodyPr/>
          <a:lstStyle/>
          <a:p>
            <a:fld id="{2356BC70-7CEE-40A3-B0E7-C3CF3E064629}" type="datetime1">
              <a:rPr lang="fr-FR" smtClean="0"/>
              <a:t>29/04/2016</a:t>
            </a:fld>
            <a:endParaRPr lang="fr-FR"/>
          </a:p>
        </p:txBody>
      </p:sp>
      <p:sp>
        <p:nvSpPr>
          <p:cNvPr id="10" name="Espace réservé du contenu 2"/>
          <p:cNvSpPr>
            <a:spLocks noGrp="1"/>
          </p:cNvSpPr>
          <p:nvPr>
            <p:ph idx="1" hasCustomPrompt="1"/>
          </p:nvPr>
        </p:nvSpPr>
        <p:spPr>
          <a:xfrm>
            <a:off x="457200" y="1351999"/>
            <a:ext cx="8229600" cy="1238801"/>
          </a:xfrm>
        </p:spPr>
        <p:txBody>
          <a:bodyPr>
            <a:spAutoFit/>
          </a:bodyPr>
          <a:lstStyle>
            <a:lvl1pPr>
              <a:lnSpc>
                <a:spcPct val="100000"/>
              </a:lnSpc>
              <a:spcBef>
                <a:spcPts val="1800"/>
              </a:spcBef>
              <a:defRPr baseline="0"/>
            </a:lvl1pPr>
            <a:lvl2pPr>
              <a:lnSpc>
                <a:spcPct val="100000"/>
              </a:lnSpc>
              <a:defRPr/>
            </a:lvl2pPr>
            <a:lvl3pPr>
              <a:lnSpc>
                <a:spcPct val="100000"/>
              </a:lnSpc>
              <a:defRPr/>
            </a:lvl3pPr>
            <a:lvl4pPr>
              <a:lnSpc>
                <a:spcPct val="100000"/>
              </a:lnSpc>
              <a:defRPr>
                <a:solidFill>
                  <a:srgbClr val="646464"/>
                </a:solidFill>
              </a:defRPr>
            </a:lvl4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p:txBody>
      </p:sp>
      <p:sp>
        <p:nvSpPr>
          <p:cNvPr id="12" name="Content Placeholder 11"/>
          <p:cNvSpPr>
            <a:spLocks noGrp="1"/>
          </p:cNvSpPr>
          <p:nvPr>
            <p:ph sz="quarter" idx="13" hasCustomPrompt="1"/>
          </p:nvPr>
        </p:nvSpPr>
        <p:spPr>
          <a:xfrm>
            <a:off x="457200" y="990600"/>
            <a:ext cx="8077200" cy="304800"/>
          </a:xfrm>
        </p:spPr>
        <p:txBody>
          <a:bodyPr>
            <a:noAutofit/>
          </a:bodyPr>
          <a:lstStyle>
            <a:lvl1pPr marL="0" indent="0" algn="r">
              <a:buNone/>
              <a:defRPr sz="2000"/>
            </a:lvl1pPr>
          </a:lstStyle>
          <a:p>
            <a:pPr lvl="0"/>
            <a:r>
              <a:rPr lang="en-US" dirty="0" smtClean="0"/>
              <a:t>Click to edit Master subtitle</a:t>
            </a:r>
            <a:endParaRPr lang="en-US" dirty="0"/>
          </a:p>
        </p:txBody>
      </p:sp>
    </p:spTree>
    <p:extLst>
      <p:ext uri="{BB962C8B-B14F-4D97-AF65-F5344CB8AC3E}">
        <p14:creationId xmlns:p14="http://schemas.microsoft.com/office/powerpoint/2010/main" val="10193972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49250" y="152400"/>
            <a:ext cx="7467600" cy="6858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349250" y="1143000"/>
            <a:ext cx="8305800" cy="4953000"/>
          </a:xfrm>
        </p:spPr>
        <p:txBody>
          <a:bodyPr/>
          <a:lstStyle/>
          <a:p>
            <a:pPr lvl="0"/>
            <a:endParaRPr lang="en-US" noProof="0"/>
          </a:p>
        </p:txBody>
      </p:sp>
      <p:sp>
        <p:nvSpPr>
          <p:cNvPr id="4" name="Slide Number Placeholder 3"/>
          <p:cNvSpPr>
            <a:spLocks noGrp="1"/>
          </p:cNvSpPr>
          <p:nvPr>
            <p:ph type="sldNum" sz="quarter" idx="10"/>
          </p:nvPr>
        </p:nvSpPr>
        <p:spPr/>
        <p:txBody>
          <a:bodyPr/>
          <a:lstStyle>
            <a:lvl1pPr>
              <a:defRPr/>
            </a:lvl1pPr>
          </a:lstStyle>
          <a:p>
            <a:pPr>
              <a:defRPr/>
            </a:pPr>
            <a:fld id="{5F2747BD-9D0A-4759-9F6B-4B4A7DC4CA04}" type="slidenum">
              <a:rPr lang="en-US"/>
              <a:pPr>
                <a:defRPr/>
              </a:pPr>
              <a:t>‹#›</a:t>
            </a:fld>
            <a:endParaRPr lang="en-US" sz="1400"/>
          </a:p>
        </p:txBody>
      </p:sp>
    </p:spTree>
    <p:extLst>
      <p:ext uri="{BB962C8B-B14F-4D97-AF65-F5344CB8AC3E}">
        <p14:creationId xmlns:p14="http://schemas.microsoft.com/office/powerpoint/2010/main" val="2840730987"/>
      </p:ext>
    </p:extLst>
  </p:cSld>
  <p:clrMapOvr>
    <a:masterClrMapping/>
  </p:clrMapOvr>
  <p:transition spd="slow" advClick="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115888"/>
            <a:ext cx="8075613"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Espace réservé du texte 2"/>
          <p:cNvSpPr>
            <a:spLocks noGrp="1"/>
          </p:cNvSpPr>
          <p:nvPr>
            <p:ph type="body" idx="1"/>
          </p:nvPr>
        </p:nvSpPr>
        <p:spPr bwMode="auto">
          <a:xfrm>
            <a:off x="457200" y="1287463"/>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Espace réservé du numéro de diapositive 5"/>
          <p:cNvSpPr>
            <a:spLocks noGrp="1"/>
          </p:cNvSpPr>
          <p:nvPr>
            <p:ph type="sldNum" sz="quarter" idx="4"/>
          </p:nvPr>
        </p:nvSpPr>
        <p:spPr>
          <a:xfrm>
            <a:off x="8618538" y="677863"/>
            <a:ext cx="544512" cy="198437"/>
          </a:xfrm>
          <a:prstGeom prst="rect">
            <a:avLst/>
          </a:prstGeom>
          <a:solidFill>
            <a:schemeClr val="accent2"/>
          </a:solidFill>
        </p:spPr>
        <p:txBody>
          <a:bodyPr vert="horz" wrap="none" lIns="91440" tIns="45720" rIns="91440" bIns="45720" rtlCol="0" anchor="ctr"/>
          <a:lstStyle>
            <a:lvl1pPr algn="r" fontAlgn="auto">
              <a:spcBef>
                <a:spcPts val="0"/>
              </a:spcBef>
              <a:spcAft>
                <a:spcPts val="0"/>
              </a:spcAft>
              <a:defRPr sz="1200">
                <a:solidFill>
                  <a:schemeClr val="bg1"/>
                </a:solidFill>
                <a:latin typeface="Arial" pitchFamily="34" charset="0"/>
                <a:cs typeface="Arial" pitchFamily="34" charset="0"/>
              </a:defRPr>
            </a:lvl1pPr>
          </a:lstStyle>
          <a:p>
            <a:pPr>
              <a:defRPr/>
            </a:pPr>
            <a:fld id="{A6D75FE3-EB8E-445B-A0EB-C8D8B6CA3C9A}" type="slidenum">
              <a:rPr lang="fr-FR"/>
              <a:pPr>
                <a:defRPr/>
              </a:pPr>
              <a:t>‹#›</a:t>
            </a:fld>
            <a:endParaRPr lang="fr-FR"/>
          </a:p>
        </p:txBody>
      </p:sp>
      <p:pic>
        <p:nvPicPr>
          <p:cNvPr id="1029" name="Picture 3" descr="D:\Le sel en +\Realisations\TBWA\120117 Microelectronics\ST_Bloc marque_Qi_V.png"/>
          <p:cNvPicPr>
            <a:picLocks noChangeAspect="1" noChangeArrowheads="1"/>
          </p:cNvPicPr>
          <p:nvPr/>
        </p:nvPicPr>
        <p:blipFill>
          <a:blip r:embed="rId10"/>
          <a:srcRect/>
          <a:stretch>
            <a:fillRect/>
          </a:stretch>
        </p:blipFill>
        <p:spPr bwMode="auto">
          <a:xfrm>
            <a:off x="225425" y="6235700"/>
            <a:ext cx="668338" cy="488950"/>
          </a:xfrm>
          <a:prstGeom prst="rect">
            <a:avLst/>
          </a:prstGeom>
          <a:noFill/>
          <a:ln w="9525">
            <a:noFill/>
            <a:miter lim="800000"/>
            <a:headEnd/>
            <a:tailEnd/>
          </a:ln>
        </p:spPr>
      </p:pic>
      <p:sp>
        <p:nvSpPr>
          <p:cNvPr id="8" name="Espace réservé du pied de page 4"/>
          <p:cNvSpPr>
            <a:spLocks noGrp="1"/>
          </p:cNvSpPr>
          <p:nvPr>
            <p:ph type="ftr" sz="quarter" idx="3"/>
          </p:nvPr>
        </p:nvSpPr>
        <p:spPr>
          <a:xfrm>
            <a:off x="4643438" y="6546850"/>
            <a:ext cx="3414712" cy="122238"/>
          </a:xfrm>
          <a:prstGeom prst="rect">
            <a:avLst/>
          </a:prstGeom>
        </p:spPr>
        <p:txBody>
          <a:bodyPr vert="horz" wrap="square" lIns="0" tIns="0" rIns="0" bIns="0" rtlCol="0" anchor="ctr">
            <a:spAutoFit/>
          </a:bodyPr>
          <a:lstStyle>
            <a:lvl1pPr algn="r" fontAlgn="auto">
              <a:spcBef>
                <a:spcPts val="0"/>
              </a:spcBef>
              <a:spcAft>
                <a:spcPts val="0"/>
              </a:spcAft>
              <a:defRPr sz="800">
                <a:solidFill>
                  <a:schemeClr val="tx1">
                    <a:tint val="75000"/>
                  </a:schemeClr>
                </a:solidFill>
                <a:latin typeface="Arial" pitchFamily="34" charset="0"/>
                <a:cs typeface="Arial" pitchFamily="34" charset="0"/>
              </a:defRPr>
            </a:lvl1pPr>
          </a:lstStyle>
          <a:p>
            <a:pPr>
              <a:defRPr/>
            </a:pPr>
            <a:r>
              <a:rPr lang="en-US" smtClean="0"/>
              <a:t>STM32F42xx Technical Training              </a:t>
            </a:r>
            <a:endParaRPr lang="en-US"/>
          </a:p>
        </p:txBody>
      </p:sp>
      <p:sp>
        <p:nvSpPr>
          <p:cNvPr id="10" name="Espace réservé de la date 3"/>
          <p:cNvSpPr>
            <a:spLocks noGrp="1"/>
          </p:cNvSpPr>
          <p:nvPr>
            <p:ph type="dt" sz="half" idx="2"/>
          </p:nvPr>
        </p:nvSpPr>
        <p:spPr>
          <a:xfrm>
            <a:off x="8172450" y="6546850"/>
            <a:ext cx="519113" cy="122238"/>
          </a:xfrm>
          <a:prstGeom prst="rect">
            <a:avLst/>
          </a:prstGeom>
        </p:spPr>
        <p:txBody>
          <a:bodyPr vert="horz" wrap="none" lIns="0" tIns="0" rIns="0" bIns="0" rtlCol="0" anchor="ctr">
            <a:spAutoFit/>
          </a:bodyPr>
          <a:lstStyle>
            <a:lvl1pPr algn="l" fontAlgn="auto">
              <a:spcBef>
                <a:spcPts val="0"/>
              </a:spcBef>
              <a:spcAft>
                <a:spcPts val="0"/>
              </a:spcAft>
              <a:defRPr lang="fr-FR" sz="800">
                <a:solidFill>
                  <a:schemeClr val="tx1">
                    <a:tint val="75000"/>
                  </a:schemeClr>
                </a:solidFill>
                <a:latin typeface="Arial" pitchFamily="34" charset="0"/>
                <a:cs typeface="Arial" pitchFamily="34" charset="0"/>
              </a:defRPr>
            </a:lvl1pPr>
          </a:lstStyle>
          <a:p>
            <a:pPr>
              <a:defRPr/>
            </a:pPr>
            <a:fld id="{12BBB00E-EBE6-4289-8AB9-08154220DD7E}" type="datetime1">
              <a:rPr lang="fr-FR" smtClean="0"/>
              <a:t>29/04/2016</a:t>
            </a:fld>
            <a:endParaRPr/>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Lst>
  <p:hf hdr="0"/>
  <p:txStyles>
    <p:titleStyle>
      <a:lvl1pPr algn="r" rtl="0" eaLnBrk="1" fontAlgn="base" hangingPunct="1">
        <a:spcBef>
          <a:spcPct val="0"/>
        </a:spcBef>
        <a:spcAft>
          <a:spcPct val="0"/>
        </a:spcAft>
        <a:defRPr sz="3600" kern="1200">
          <a:solidFill>
            <a:schemeClr val="accent1"/>
          </a:solidFill>
          <a:latin typeface="Arial" pitchFamily="34" charset="0"/>
          <a:ea typeface="+mj-ea"/>
          <a:cs typeface="Arial" pitchFamily="34" charset="0"/>
        </a:defRPr>
      </a:lvl1pPr>
      <a:lvl2pPr algn="r" rtl="0" eaLnBrk="1" fontAlgn="base" hangingPunct="1">
        <a:spcBef>
          <a:spcPct val="0"/>
        </a:spcBef>
        <a:spcAft>
          <a:spcPct val="0"/>
        </a:spcAft>
        <a:defRPr sz="3600">
          <a:solidFill>
            <a:schemeClr val="accent1"/>
          </a:solidFill>
          <a:latin typeface="Arial" charset="0"/>
          <a:cs typeface="Arial" charset="0"/>
        </a:defRPr>
      </a:lvl2pPr>
      <a:lvl3pPr algn="r" rtl="0" eaLnBrk="1" fontAlgn="base" hangingPunct="1">
        <a:spcBef>
          <a:spcPct val="0"/>
        </a:spcBef>
        <a:spcAft>
          <a:spcPct val="0"/>
        </a:spcAft>
        <a:defRPr sz="3600">
          <a:solidFill>
            <a:schemeClr val="accent1"/>
          </a:solidFill>
          <a:latin typeface="Arial" charset="0"/>
          <a:cs typeface="Arial" charset="0"/>
        </a:defRPr>
      </a:lvl3pPr>
      <a:lvl4pPr algn="r" rtl="0" eaLnBrk="1" fontAlgn="base" hangingPunct="1">
        <a:spcBef>
          <a:spcPct val="0"/>
        </a:spcBef>
        <a:spcAft>
          <a:spcPct val="0"/>
        </a:spcAft>
        <a:defRPr sz="3600">
          <a:solidFill>
            <a:schemeClr val="accent1"/>
          </a:solidFill>
          <a:latin typeface="Arial" charset="0"/>
          <a:cs typeface="Arial" charset="0"/>
        </a:defRPr>
      </a:lvl4pPr>
      <a:lvl5pPr algn="r" rtl="0" eaLnBrk="1" fontAlgn="base" hangingPunct="1">
        <a:spcBef>
          <a:spcPct val="0"/>
        </a:spcBef>
        <a:spcAft>
          <a:spcPct val="0"/>
        </a:spcAft>
        <a:defRPr sz="3600">
          <a:solidFill>
            <a:schemeClr val="accent1"/>
          </a:solidFill>
          <a:latin typeface="Arial" charset="0"/>
          <a:cs typeface="Arial" charset="0"/>
        </a:defRPr>
      </a:lvl5pPr>
      <a:lvl6pPr marL="457200" algn="r" rtl="0" eaLnBrk="1" fontAlgn="base" hangingPunct="1">
        <a:spcBef>
          <a:spcPct val="0"/>
        </a:spcBef>
        <a:spcAft>
          <a:spcPct val="0"/>
        </a:spcAft>
        <a:defRPr sz="3600">
          <a:solidFill>
            <a:schemeClr val="accent1"/>
          </a:solidFill>
          <a:latin typeface="Arial" charset="0"/>
          <a:cs typeface="Arial" charset="0"/>
        </a:defRPr>
      </a:lvl6pPr>
      <a:lvl7pPr marL="914400" algn="r" rtl="0" eaLnBrk="1" fontAlgn="base" hangingPunct="1">
        <a:spcBef>
          <a:spcPct val="0"/>
        </a:spcBef>
        <a:spcAft>
          <a:spcPct val="0"/>
        </a:spcAft>
        <a:defRPr sz="3600">
          <a:solidFill>
            <a:schemeClr val="accent1"/>
          </a:solidFill>
          <a:latin typeface="Arial" charset="0"/>
          <a:cs typeface="Arial" charset="0"/>
        </a:defRPr>
      </a:lvl7pPr>
      <a:lvl8pPr marL="1371600" algn="r" rtl="0" eaLnBrk="1" fontAlgn="base" hangingPunct="1">
        <a:spcBef>
          <a:spcPct val="0"/>
        </a:spcBef>
        <a:spcAft>
          <a:spcPct val="0"/>
        </a:spcAft>
        <a:defRPr sz="3600">
          <a:solidFill>
            <a:schemeClr val="accent1"/>
          </a:solidFill>
          <a:latin typeface="Arial" charset="0"/>
          <a:cs typeface="Arial" charset="0"/>
        </a:defRPr>
      </a:lvl8pPr>
      <a:lvl9pPr marL="1828800" algn="r" rtl="0" eaLnBrk="1" fontAlgn="base" hangingPunct="1">
        <a:spcBef>
          <a:spcPct val="0"/>
        </a:spcBef>
        <a:spcAft>
          <a:spcPct val="0"/>
        </a:spcAft>
        <a:defRPr sz="3600">
          <a:solidFill>
            <a:schemeClr val="accent1"/>
          </a:solidFill>
          <a:latin typeface="Arial" charset="0"/>
          <a:cs typeface="Arial" charset="0"/>
        </a:defRPr>
      </a:lvl9pPr>
    </p:titleStyle>
    <p:bodyStyle>
      <a:lvl1pPr marL="177800" indent="-177800" algn="l" rtl="0" eaLnBrk="1" fontAlgn="base" hangingPunct="1">
        <a:spcBef>
          <a:spcPts val="1800"/>
        </a:spcBef>
        <a:spcAft>
          <a:spcPts val="600"/>
        </a:spcAft>
        <a:buClr>
          <a:schemeClr val="accent1"/>
        </a:buClr>
        <a:buFont typeface="Arial" charset="0"/>
        <a:buChar char="•"/>
        <a:defRPr sz="2000" kern="1200">
          <a:solidFill>
            <a:srgbClr val="002152"/>
          </a:solidFill>
          <a:latin typeface="Arial" pitchFamily="34" charset="0"/>
          <a:ea typeface="+mn-ea"/>
          <a:cs typeface="Arial" pitchFamily="34" charset="0"/>
        </a:defRPr>
      </a:lvl1pPr>
      <a:lvl2pPr marL="533400" indent="-177800" algn="l" rtl="0" eaLnBrk="1" fontAlgn="base" hangingPunct="1">
        <a:lnSpc>
          <a:spcPct val="90000"/>
        </a:lnSpc>
        <a:spcBef>
          <a:spcPct val="0"/>
        </a:spcBef>
        <a:spcAft>
          <a:spcPts val="600"/>
        </a:spcAft>
        <a:buClr>
          <a:srgbClr val="002152"/>
        </a:buClr>
        <a:buFont typeface="Arial" charset="0"/>
        <a:buChar char="•"/>
        <a:defRPr sz="1600" kern="1200">
          <a:solidFill>
            <a:schemeClr val="accent1"/>
          </a:solidFill>
          <a:latin typeface="Arial" pitchFamily="34" charset="0"/>
          <a:ea typeface="+mn-ea"/>
          <a:cs typeface="Arial" pitchFamily="34" charset="0"/>
        </a:defRPr>
      </a:lvl2pPr>
      <a:lvl3pPr marL="901700" indent="-177800" algn="l" rtl="0" eaLnBrk="1" fontAlgn="base" hangingPunct="1">
        <a:lnSpc>
          <a:spcPct val="90000"/>
        </a:lnSpc>
        <a:spcBef>
          <a:spcPct val="0"/>
        </a:spcBef>
        <a:spcAft>
          <a:spcPts val="300"/>
        </a:spcAft>
        <a:buFont typeface="Arial" charset="0"/>
        <a:buChar char="•"/>
        <a:defRPr sz="1400" kern="1200">
          <a:solidFill>
            <a:srgbClr val="9C9E9F"/>
          </a:solidFill>
          <a:latin typeface="Arial" pitchFamily="34" charset="0"/>
          <a:ea typeface="+mn-ea"/>
          <a:cs typeface="Arial" pitchFamily="34" charset="0"/>
        </a:defRPr>
      </a:lvl3pPr>
      <a:lvl4pPr marL="1527175" indent="-155575" algn="l" rtl="0" eaLnBrk="1" fontAlgn="base" hangingPunct="1">
        <a:lnSpc>
          <a:spcPct val="90000"/>
        </a:lnSpc>
        <a:spcBef>
          <a:spcPct val="0"/>
        </a:spcBef>
        <a:spcAft>
          <a:spcPts val="300"/>
        </a:spcAft>
        <a:buFont typeface="Arial" charset="0"/>
        <a:buChar char="•"/>
        <a:defRPr sz="1200" kern="1200">
          <a:solidFill>
            <a:srgbClr val="5F5F5F"/>
          </a:solidFill>
          <a:latin typeface="Arial" pitchFamily="34" charset="0"/>
          <a:ea typeface="+mn-ea"/>
          <a:cs typeface="Arial" pitchFamily="34" charset="0"/>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em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hyperlink" Target="http://www.openstm32.org/" TargetMode="External"/><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1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www.coocox.org/" TargetMode="External"/><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1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www.community.arm.com/" TargetMode="External"/><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1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www.keil.com/mdk-st" TargetMode="Externa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hyperlink" Target="http://www.microsoft.com/" TargetMode="External"/><Relationship Id="rId3" Type="http://schemas.openxmlformats.org/officeDocument/2006/relationships/image" Target="../media/image60.png"/><Relationship Id="rId7" Type="http://schemas.openxmlformats.org/officeDocument/2006/relationships/image" Target="../media/image79.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2.emf"/><Relationship Id="rId10" Type="http://schemas.openxmlformats.org/officeDocument/2006/relationships/image" Target="../media/image61.png"/><Relationship Id="rId4" Type="http://schemas.openxmlformats.org/officeDocument/2006/relationships/image" Target="../media/image76.png"/><Relationship Id="rId9" Type="http://schemas.openxmlformats.org/officeDocument/2006/relationships/image" Target="../media/image80.png"/></Relationships>
</file>

<file path=ppt/slides/_rels/slide1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hyperlink" Target="http://www.st.com/web/catalog/tools/FM147/CL1794/SC961/SS1743/LN1734" TargetMode="External"/><Relationship Id="rId7" Type="http://schemas.openxmlformats.org/officeDocument/2006/relationships/hyperlink" Target="http://www.st.com/web/en/catalog/tools/FM147/CL1794/SC961" TargetMode="External"/><Relationship Id="rId2" Type="http://schemas.openxmlformats.org/officeDocument/2006/relationships/hyperlink" Target="http://www.st.com/stm32snippets" TargetMode="External"/><Relationship Id="rId1" Type="http://schemas.openxmlformats.org/officeDocument/2006/relationships/slideLayout" Target="../slideLayouts/slideLayout5.xml"/><Relationship Id="rId6" Type="http://schemas.openxmlformats.org/officeDocument/2006/relationships/hyperlink" Target="http://www.st.com/web/en/catalog/tools/FM147/CL1794/SC961/SS1743/LN1900" TargetMode="External"/><Relationship Id="rId11" Type="http://schemas.openxmlformats.org/officeDocument/2006/relationships/image" Target="../media/image83.png"/><Relationship Id="rId5" Type="http://schemas.openxmlformats.org/officeDocument/2006/relationships/hyperlink" Target="http://developer.mbed.org/platforms/?pvend=10" TargetMode="External"/><Relationship Id="rId10" Type="http://schemas.openxmlformats.org/officeDocument/2006/relationships/image" Target="../media/image82.png"/><Relationship Id="rId4" Type="http://schemas.openxmlformats.org/officeDocument/2006/relationships/hyperlink" Target="http://www.st.com/web/catalog/tools/FM147/CL1794/SC961/SS1743/LN1897" TargetMode="External"/><Relationship Id="rId9" Type="http://schemas.openxmlformats.org/officeDocument/2006/relationships/image" Target="../media/image81.png"/></Relationships>
</file>

<file path=ppt/slides/_rels/slide1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70.png"/><Relationship Id="rId2" Type="http://schemas.openxmlformats.org/officeDocument/2006/relationships/image" Target="../media/image86.png"/><Relationship Id="rId1" Type="http://schemas.openxmlformats.org/officeDocument/2006/relationships/slideLayout" Target="../slideLayouts/slideLayout5.xml"/><Relationship Id="rId6" Type="http://schemas.openxmlformats.org/officeDocument/2006/relationships/image" Target="../media/image89.png"/><Relationship Id="rId5" Type="http://schemas.openxmlformats.org/officeDocument/2006/relationships/image" Target="../media/image85.png"/><Relationship Id="rId4" Type="http://schemas.openxmlformats.org/officeDocument/2006/relationships/image" Target="../media/image8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5.xml"/><Relationship Id="rId4" Type="http://schemas.openxmlformats.org/officeDocument/2006/relationships/image" Target="../media/image70.png"/></Relationships>
</file>

<file path=ppt/slides/_rels/slide2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5.xml"/><Relationship Id="rId5" Type="http://schemas.openxmlformats.org/officeDocument/2006/relationships/image" Target="../media/image85.png"/><Relationship Id="rId4" Type="http://schemas.openxmlformats.org/officeDocument/2006/relationships/image" Target="../media/image70.png"/></Relationships>
</file>

<file path=ppt/slides/_rels/slide2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99.png"/><Relationship Id="rId2" Type="http://schemas.openxmlformats.org/officeDocument/2006/relationships/image" Target="../media/image90.png"/><Relationship Id="rId1" Type="http://schemas.openxmlformats.org/officeDocument/2006/relationships/slideLayout" Target="../slideLayouts/slideLayout5.xml"/><Relationship Id="rId6" Type="http://schemas.openxmlformats.org/officeDocument/2006/relationships/image" Target="../media/image94.png"/><Relationship Id="rId11" Type="http://schemas.openxmlformats.org/officeDocument/2006/relationships/image" Target="../media/image98.png"/><Relationship Id="rId5" Type="http://schemas.openxmlformats.org/officeDocument/2006/relationships/image" Target="../media/image93.png"/><Relationship Id="rId10" Type="http://schemas.openxmlformats.org/officeDocument/2006/relationships/hyperlink" Target="http://www.st.com/stm32f4" TargetMode="External"/><Relationship Id="rId4" Type="http://schemas.openxmlformats.org/officeDocument/2006/relationships/image" Target="../media/image92.png"/><Relationship Id="rId9" Type="http://schemas.openxmlformats.org/officeDocument/2006/relationships/image" Target="../media/image9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 Id="rId9" Type="http://schemas.openxmlformats.org/officeDocument/2006/relationships/image" Target="../media/image107.png"/></Relationships>
</file>

<file path=ppt/slides/_rels/slide25.xml.rels><?xml version="1.0" encoding="UTF-8" standalone="yes"?>
<Relationships xmlns="http://schemas.openxmlformats.org/package/2006/relationships"><Relationship Id="rId8" Type="http://schemas.openxmlformats.org/officeDocument/2006/relationships/image" Target="../media/image113.jpeg"/><Relationship Id="rId3" Type="http://schemas.openxmlformats.org/officeDocument/2006/relationships/image" Target="../media/image109.png"/><Relationship Id="rId7" Type="http://schemas.openxmlformats.org/officeDocument/2006/relationships/image" Target="../media/image112.png"/><Relationship Id="rId2" Type="http://schemas.openxmlformats.org/officeDocument/2006/relationships/image" Target="../media/image108.png"/><Relationship Id="rId1" Type="http://schemas.openxmlformats.org/officeDocument/2006/relationships/slideLayout" Target="../slideLayouts/slideLayout6.xml"/><Relationship Id="rId6" Type="http://schemas.openxmlformats.org/officeDocument/2006/relationships/image" Target="../media/image70.png"/><Relationship Id="rId5" Type="http://schemas.openxmlformats.org/officeDocument/2006/relationships/image" Target="../media/image111.png"/><Relationship Id="rId4" Type="http://schemas.openxmlformats.org/officeDocument/2006/relationships/image" Target="../media/image110.png"/></Relationships>
</file>

<file path=ppt/slides/_rels/slide26.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png"/><Relationship Id="rId1" Type="http://schemas.openxmlformats.org/officeDocument/2006/relationships/slideLayout" Target="../slideLayouts/slideLayout6.xml"/><Relationship Id="rId6" Type="http://schemas.openxmlformats.org/officeDocument/2006/relationships/image" Target="../media/image115.png"/><Relationship Id="rId5" Type="http://schemas.openxmlformats.org/officeDocument/2006/relationships/image" Target="../media/image114.jpeg"/><Relationship Id="rId4" Type="http://schemas.openxmlformats.org/officeDocument/2006/relationships/image" Target="../media/image70.png"/></Relationships>
</file>

<file path=ppt/slides/_rels/slide2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g"/><Relationship Id="rId7"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jpeg"/><Relationship Id="rId11" Type="http://schemas.openxmlformats.org/officeDocument/2006/relationships/image" Target="../media/image13.png"/><Relationship Id="rId5" Type="http://schemas.openxmlformats.org/officeDocument/2006/relationships/image" Target="../media/image7.jpeg"/><Relationship Id="rId10" Type="http://schemas.openxmlformats.org/officeDocument/2006/relationships/image" Target="../media/image12.png"/><Relationship Id="rId4" Type="http://schemas.openxmlformats.org/officeDocument/2006/relationships/image" Target="../media/image6.jpeg"/><Relationship Id="rId9" Type="http://schemas.openxmlformats.org/officeDocument/2006/relationships/image" Target="../media/image11.jpeg"/></Relationships>
</file>

<file path=ppt/slides/_rels/slide30.xml.rels><?xml version="1.0" encoding="UTF-8" standalone="yes"?>
<Relationships xmlns="http://schemas.openxmlformats.org/package/2006/relationships"><Relationship Id="rId2" Type="http://schemas.openxmlformats.org/officeDocument/2006/relationships/image" Target="../media/image119.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www.st.com/stm32cube" TargetMode="External"/><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24.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image" Target="../media/image125.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2.xml"/><Relationship Id="rId16" Type="http://schemas.openxmlformats.org/officeDocument/2006/relationships/image" Target="../media/image27.png"/><Relationship Id="rId1" Type="http://schemas.openxmlformats.org/officeDocument/2006/relationships/slideLayout" Target="../slideLayouts/slideLayout5.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40.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39.png"/><Relationship Id="rId3" Type="http://schemas.openxmlformats.org/officeDocument/2006/relationships/image" Target="../media/image129.png"/><Relationship Id="rId7" Type="http://schemas.openxmlformats.org/officeDocument/2006/relationships/image" Target="../media/image133.png"/><Relationship Id="rId12" Type="http://schemas.openxmlformats.org/officeDocument/2006/relationships/image" Target="../media/image138.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132.jpeg"/><Relationship Id="rId11" Type="http://schemas.openxmlformats.org/officeDocument/2006/relationships/image" Target="../media/image137.png"/><Relationship Id="rId5" Type="http://schemas.openxmlformats.org/officeDocument/2006/relationships/image" Target="../media/image131.png"/><Relationship Id="rId15" Type="http://schemas.openxmlformats.org/officeDocument/2006/relationships/image" Target="../media/image141.png"/><Relationship Id="rId10" Type="http://schemas.openxmlformats.org/officeDocument/2006/relationships/image" Target="../media/image136.png"/><Relationship Id="rId4" Type="http://schemas.openxmlformats.org/officeDocument/2006/relationships/image" Target="../media/image130.png"/><Relationship Id="rId9" Type="http://schemas.openxmlformats.org/officeDocument/2006/relationships/image" Target="../media/image135.png"/><Relationship Id="rId14" Type="http://schemas.openxmlformats.org/officeDocument/2006/relationships/image" Target="../media/image140.png"/></Relationships>
</file>

<file path=ppt/slides/_rels/slide46.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1.png"/><Relationship Id="rId3" Type="http://schemas.openxmlformats.org/officeDocument/2006/relationships/image" Target="../media/image143.png"/><Relationship Id="rId7" Type="http://schemas.openxmlformats.org/officeDocument/2006/relationships/image" Target="../media/image147.png"/><Relationship Id="rId12" Type="http://schemas.openxmlformats.org/officeDocument/2006/relationships/hyperlink" Target="http://www.st.com/web/en/catalog/tools/FM146/CL2167/SC2006" TargetMode="External"/><Relationship Id="rId17" Type="http://schemas.openxmlformats.org/officeDocument/2006/relationships/image" Target="../media/image155.png"/><Relationship Id="rId2" Type="http://schemas.openxmlformats.org/officeDocument/2006/relationships/image" Target="../media/image142.png"/><Relationship Id="rId16" Type="http://schemas.openxmlformats.org/officeDocument/2006/relationships/image" Target="../media/image154.png"/><Relationship Id="rId1" Type="http://schemas.openxmlformats.org/officeDocument/2006/relationships/slideLayout" Target="../slideLayouts/slideLayout5.xml"/><Relationship Id="rId6" Type="http://schemas.openxmlformats.org/officeDocument/2006/relationships/image" Target="../media/image146.png"/><Relationship Id="rId11" Type="http://schemas.openxmlformats.org/officeDocument/2006/relationships/hyperlink" Target="http://www.st.com/web/en/catalog/tools/FM146/CL2167/SC2003?s_searchtype=keyword" TargetMode="External"/><Relationship Id="rId5" Type="http://schemas.openxmlformats.org/officeDocument/2006/relationships/image" Target="../media/image145.png"/><Relationship Id="rId15" Type="http://schemas.openxmlformats.org/officeDocument/2006/relationships/image" Target="../media/image153.png"/><Relationship Id="rId10" Type="http://schemas.openxmlformats.org/officeDocument/2006/relationships/image" Target="../media/image150.png"/><Relationship Id="rId4" Type="http://schemas.openxmlformats.org/officeDocument/2006/relationships/image" Target="../media/image144.png"/><Relationship Id="rId9" Type="http://schemas.openxmlformats.org/officeDocument/2006/relationships/image" Target="../media/image149.png"/><Relationship Id="rId14" Type="http://schemas.openxmlformats.org/officeDocument/2006/relationships/image" Target="../media/image15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hyperlink" Target="http://en.wikipedia.org/wiki/File:NFC-N-Mark-Logo.png" TargetMode="External"/><Relationship Id="rId18" Type="http://schemas.openxmlformats.org/officeDocument/2006/relationships/image" Target="../media/image40.jpeg"/><Relationship Id="rId3" Type="http://schemas.openxmlformats.org/officeDocument/2006/relationships/notesSlide" Target="../notesSlides/notesSlide3.xml"/><Relationship Id="rId21" Type="http://schemas.openxmlformats.org/officeDocument/2006/relationships/hyperlink" Target="http://en.wikipedia.org/wiki/File:Bluetooth.svg" TargetMode="External"/><Relationship Id="rId7" Type="http://schemas.openxmlformats.org/officeDocument/2006/relationships/image" Target="../media/image31.jpeg"/><Relationship Id="rId12" Type="http://schemas.openxmlformats.org/officeDocument/2006/relationships/image" Target="../media/image36.png"/><Relationship Id="rId17" Type="http://schemas.openxmlformats.org/officeDocument/2006/relationships/image" Target="../media/image39.jpeg"/><Relationship Id="rId2" Type="http://schemas.openxmlformats.org/officeDocument/2006/relationships/slideLayout" Target="../slideLayouts/slideLayout2.xml"/><Relationship Id="rId16" Type="http://schemas.openxmlformats.org/officeDocument/2006/relationships/hyperlink" Target="http://medialib.st.com/pages/view.php?ref=1760&amp;search=gyroscope&amp;order_by=relevance&amp;sort=DESC&amp;offset=0&amp;archive=0&amp;k=" TargetMode="External"/><Relationship Id="rId20" Type="http://schemas.openxmlformats.org/officeDocument/2006/relationships/image" Target="../media/image41.jpeg"/><Relationship Id="rId1" Type="http://schemas.openxmlformats.org/officeDocument/2006/relationships/tags" Target="../tags/tag2.xml"/><Relationship Id="rId6" Type="http://schemas.openxmlformats.org/officeDocument/2006/relationships/image" Target="../media/image30.jpeg"/><Relationship Id="rId11" Type="http://schemas.openxmlformats.org/officeDocument/2006/relationships/image" Target="../media/image35.png"/><Relationship Id="rId24" Type="http://schemas.openxmlformats.org/officeDocument/2006/relationships/image" Target="../media/image43.jpeg"/><Relationship Id="rId5" Type="http://schemas.openxmlformats.org/officeDocument/2006/relationships/image" Target="../media/image29.png"/><Relationship Id="rId15" Type="http://schemas.openxmlformats.org/officeDocument/2006/relationships/image" Target="../media/image38.png"/><Relationship Id="rId23" Type="http://schemas.openxmlformats.org/officeDocument/2006/relationships/hyperlink" Target="http://gnbproject7mms.gnb.st.com/mcdmktg/regions/ecosystem/Ecosystem%20Branding%20Visuals/Hardware/module_NUCLEO_STM32.png" TargetMode="External"/><Relationship Id="rId10" Type="http://schemas.openxmlformats.org/officeDocument/2006/relationships/image" Target="../media/image34.jpeg"/><Relationship Id="rId19" Type="http://schemas.openxmlformats.org/officeDocument/2006/relationships/hyperlink" Target="http://medialib.st.com/pages/view.php?ref=1784&amp;search=pressure&amp;order_by=relevance&amp;sort=DESC&amp;offset=0&amp;archive=0&amp;k=" TargetMode="External"/><Relationship Id="rId4" Type="http://schemas.openxmlformats.org/officeDocument/2006/relationships/image" Target="../media/image28.jpeg"/><Relationship Id="rId9" Type="http://schemas.openxmlformats.org/officeDocument/2006/relationships/image" Target="../media/image33.png"/><Relationship Id="rId14" Type="http://schemas.openxmlformats.org/officeDocument/2006/relationships/image" Target="../media/image37.png"/><Relationship Id="rId22" Type="http://schemas.openxmlformats.org/officeDocument/2006/relationships/image" Target="../media/image42.png"/></Relationships>
</file>

<file path=ppt/slides/_rels/slide5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57.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 Id="rId5" Type="http://schemas.openxmlformats.org/officeDocument/2006/relationships/image" Target="../media/image165.png"/><Relationship Id="rId4" Type="http://schemas.openxmlformats.org/officeDocument/2006/relationships/image" Target="../media/image164.png"/></Relationships>
</file>

<file path=ppt/slides/_rels/slide59.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hyperlink" Target="http://www.st.com/web/catalog/tools/FM146/CL2167/SC2006/PF262014" TargetMode="External"/><Relationship Id="rId7" Type="http://schemas.openxmlformats.org/officeDocument/2006/relationships/image" Target="../media/image44.jpeg"/><Relationship Id="rId2" Type="http://schemas.openxmlformats.org/officeDocument/2006/relationships/hyperlink" Target="http://www.st.com/web/catalog/tools/FM146/CL2167/SC2006/PF262013" TargetMode="External"/><Relationship Id="rId1" Type="http://schemas.openxmlformats.org/officeDocument/2006/relationships/slideLayout" Target="../slideLayouts/slideLayout2.xml"/><Relationship Id="rId6" Type="http://schemas.openxmlformats.org/officeDocument/2006/relationships/hyperlink" Target="http://www.st.com/web/catalog/tools/FM146/CL2167/SC2006/PF261191" TargetMode="External"/><Relationship Id="rId5" Type="http://schemas.openxmlformats.org/officeDocument/2006/relationships/hyperlink" Target="http://www.st.com/web/catalog/tools/FM146/CL2167/SC2006/PF261986" TargetMode="External"/><Relationship Id="rId4" Type="http://schemas.openxmlformats.org/officeDocument/2006/relationships/hyperlink" Target="http://www.st.com/web/catalog/tools/FM146/CL2167/SC2006/PF261465" TargetMode="External"/><Relationship Id="rId9" Type="http://schemas.openxmlformats.org/officeDocument/2006/relationships/image" Target="../media/image46.jpeg"/></Relationships>
</file>

<file path=ppt/slides/_rels/slide6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image" Target="../media/image169.png"/></Relationships>
</file>

<file path=ppt/slides/_rels/slide6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 Id="rId5" Type="http://schemas.openxmlformats.org/officeDocument/2006/relationships/image" Target="../media/image175.png"/><Relationship Id="rId4" Type="http://schemas.openxmlformats.org/officeDocument/2006/relationships/image" Target="../media/image174.png"/></Relationships>
</file>

<file path=ppt/slides/_rels/slide7.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hyperlink" Target="http://www.st.com/web/catalog/tools/FM146/CL2167/SC2006/PF262191" TargetMode="External"/><Relationship Id="rId7" Type="http://schemas.openxmlformats.org/officeDocument/2006/relationships/image" Target="../media/image47.png"/><Relationship Id="rId2" Type="http://schemas.openxmlformats.org/officeDocument/2006/relationships/hyperlink" Target="http://www.st.com/web/catalog/tools/FM146/CL2167/SC2006/PF260517" TargetMode="External"/><Relationship Id="rId1" Type="http://schemas.openxmlformats.org/officeDocument/2006/relationships/slideLayout" Target="../slideLayouts/slideLayout2.xml"/><Relationship Id="rId6" Type="http://schemas.openxmlformats.org/officeDocument/2006/relationships/hyperlink" Target="http://www.st.com/web/catalog/tools/FM146/CL2167/SC2006/PF260759" TargetMode="External"/><Relationship Id="rId11" Type="http://schemas.openxmlformats.org/officeDocument/2006/relationships/image" Target="../media/image50.jpeg"/><Relationship Id="rId5" Type="http://schemas.openxmlformats.org/officeDocument/2006/relationships/hyperlink" Target="http://www.st.com/web/catalog/tools/FM146/CL2167/SC2006/PF261983" TargetMode="External"/><Relationship Id="rId10" Type="http://schemas.microsoft.com/office/2007/relationships/hdphoto" Target="../media/hdphoto1.wdp"/><Relationship Id="rId4" Type="http://schemas.openxmlformats.org/officeDocument/2006/relationships/hyperlink" Target="http://www.st.com/web/catalog/tools/FM146/CL2167/SC2006/PF261982" TargetMode="External"/><Relationship Id="rId9" Type="http://schemas.openxmlformats.org/officeDocument/2006/relationships/image" Target="../media/image49.png"/></Relationships>
</file>

<file path=ppt/slides/_rels/slide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hyperlink" Target="http://www.st.com/web/catalog/tools/FM146/CL2167/SC2006/PF261319" TargetMode="External"/><Relationship Id="rId7" Type="http://schemas.openxmlformats.org/officeDocument/2006/relationships/image" Target="../media/image51.jpeg"/><Relationship Id="rId2" Type="http://schemas.openxmlformats.org/officeDocument/2006/relationships/hyperlink" Target="http://www.st.com/web/catalog/tools/FM146/CL2167/SC2006/PF260715" TargetMode="External"/><Relationship Id="rId1" Type="http://schemas.openxmlformats.org/officeDocument/2006/relationships/slideLayout" Target="../slideLayouts/slideLayout2.xml"/><Relationship Id="rId6" Type="http://schemas.openxmlformats.org/officeDocument/2006/relationships/hyperlink" Target="http://www.st.com/web/catalog/tools/FM146/CL2167/SC2006/PF261969" TargetMode="External"/><Relationship Id="rId11" Type="http://schemas.openxmlformats.org/officeDocument/2006/relationships/image" Target="../media/image54.jpeg"/><Relationship Id="rId5" Type="http://schemas.openxmlformats.org/officeDocument/2006/relationships/hyperlink" Target="http://www.st.com/web/catalog/tools/FM146/CL2167/SC2006/PF261984" TargetMode="External"/><Relationship Id="rId10" Type="http://schemas.openxmlformats.org/officeDocument/2006/relationships/image" Target="../media/image53.jpeg"/><Relationship Id="rId4" Type="http://schemas.openxmlformats.org/officeDocument/2006/relationships/hyperlink" Target="http://www.st.com/web/catalog/tools/FM146/CL2167/SC2006/PF261981" TargetMode="External"/><Relationship Id="rId9" Type="http://schemas.microsoft.com/office/2007/relationships/hdphoto" Target="../media/hdphoto2.wdp"/></Relationships>
</file>

<file path=ppt/slides/_rels/slide9.xml.rels><?xml version="1.0" encoding="UTF-8" standalone="yes"?>
<Relationships xmlns="http://schemas.openxmlformats.org/package/2006/relationships"><Relationship Id="rId8" Type="http://schemas.openxmlformats.org/officeDocument/2006/relationships/image" Target="../media/image59.jpeg"/><Relationship Id="rId13" Type="http://schemas.microsoft.com/office/2007/relationships/hdphoto" Target="../media/hdphoto3.wdp"/><Relationship Id="rId18" Type="http://schemas.openxmlformats.org/officeDocument/2006/relationships/image" Target="../media/image67.png"/><Relationship Id="rId3" Type="http://schemas.openxmlformats.org/officeDocument/2006/relationships/hyperlink" Target="http://www.ac6.fr/" TargetMode="External"/><Relationship Id="rId21" Type="http://schemas.openxmlformats.org/officeDocument/2006/relationships/image" Target="../media/image70.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6.png"/><Relationship Id="rId2" Type="http://schemas.openxmlformats.org/officeDocument/2006/relationships/notesSlide" Target="../notesSlides/notesSlide4.xml"/><Relationship Id="rId16" Type="http://schemas.openxmlformats.org/officeDocument/2006/relationships/image" Target="../media/image65.png"/><Relationship Id="rId20" Type="http://schemas.openxmlformats.org/officeDocument/2006/relationships/image" Target="../media/image69.jpeg"/><Relationship Id="rId1" Type="http://schemas.openxmlformats.org/officeDocument/2006/relationships/slideLayout" Target="../slideLayouts/slideLayout5.xml"/><Relationship Id="rId6" Type="http://schemas.openxmlformats.org/officeDocument/2006/relationships/image" Target="../media/image57.gif"/><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hyperlink" Target="http://www.emprog.com/emprog/" TargetMode="External"/><Relationship Id="rId10" Type="http://schemas.openxmlformats.org/officeDocument/2006/relationships/image" Target="../media/image61.png"/><Relationship Id="rId19" Type="http://schemas.openxmlformats.org/officeDocument/2006/relationships/image" Target="../media/image68.png"/><Relationship Id="rId4" Type="http://schemas.openxmlformats.org/officeDocument/2006/relationships/image" Target="../media/image55.jpeg"/><Relationship Id="rId9" Type="http://schemas.openxmlformats.org/officeDocument/2006/relationships/image" Target="../media/image60.png"/><Relationship Id="rId14" Type="http://schemas.openxmlformats.org/officeDocument/2006/relationships/image" Target="../media/image64.png"/><Relationship Id="rId22"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pt-BR" dirty="0" smtClean="0"/>
              <a:t>STM32 – </a:t>
            </a:r>
            <a:r>
              <a:rPr lang="pt-BR" dirty="0" smtClean="0"/>
              <a:t>TOOLS.</a:t>
            </a:r>
            <a:endParaRPr lang="pt-BR" dirty="0"/>
          </a:p>
        </p:txBody>
      </p:sp>
      <p:sp>
        <p:nvSpPr>
          <p:cNvPr id="3" name="Subtitle 2"/>
          <p:cNvSpPr>
            <a:spLocks noGrp="1"/>
          </p:cNvSpPr>
          <p:nvPr>
            <p:ph type="subTitle" idx="1"/>
          </p:nvPr>
        </p:nvSpPr>
        <p:spPr/>
        <p:txBody>
          <a:bodyPr/>
          <a:lstStyle/>
          <a:p>
            <a:r>
              <a:rPr lang="pt-BR" dirty="0" smtClean="0"/>
              <a:t>Micro101</a:t>
            </a:r>
            <a:endParaRPr lang="pt-BR" dirty="0"/>
          </a:p>
        </p:txBody>
      </p:sp>
    </p:spTree>
    <p:extLst>
      <p:ext uri="{BB962C8B-B14F-4D97-AF65-F5344CB8AC3E}">
        <p14:creationId xmlns:p14="http://schemas.microsoft.com/office/powerpoint/2010/main" val="1425902006"/>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System </a:t>
            </a:r>
            <a:r>
              <a:rPr lang="fr-FR" dirty="0" err="1" smtClean="0"/>
              <a:t>Workbench</a:t>
            </a:r>
            <a:r>
              <a:rPr lang="fr-FR" dirty="0" smtClean="0"/>
              <a:t> for STM32</a:t>
            </a:r>
            <a:endParaRPr lang="fr-FR" dirty="0"/>
          </a:p>
        </p:txBody>
      </p:sp>
      <p:sp>
        <p:nvSpPr>
          <p:cNvPr id="3" name="Content Placeholder 2"/>
          <p:cNvSpPr>
            <a:spLocks noGrp="1"/>
          </p:cNvSpPr>
          <p:nvPr>
            <p:ph sz="half" idx="1"/>
          </p:nvPr>
        </p:nvSpPr>
        <p:spPr>
          <a:xfrm>
            <a:off x="457200" y="1288148"/>
            <a:ext cx="4038600" cy="4339650"/>
          </a:xfrm>
        </p:spPr>
        <p:txBody>
          <a:bodyPr/>
          <a:lstStyle/>
          <a:p>
            <a:r>
              <a:rPr lang="fr-FR" dirty="0" smtClean="0">
                <a:solidFill>
                  <a:schemeClr val="tx2"/>
                </a:solidFill>
              </a:rPr>
              <a:t>Free</a:t>
            </a:r>
            <a:r>
              <a:rPr lang="fr-FR" dirty="0" smtClean="0"/>
              <a:t> Eclipse-</a:t>
            </a:r>
            <a:r>
              <a:rPr lang="fr-FR" dirty="0" err="1" smtClean="0"/>
              <a:t>based</a:t>
            </a:r>
            <a:r>
              <a:rPr lang="fr-FR" dirty="0" smtClean="0"/>
              <a:t> flexible software </a:t>
            </a:r>
            <a:r>
              <a:rPr lang="fr-FR" dirty="0" err="1" smtClean="0"/>
              <a:t>development</a:t>
            </a:r>
            <a:r>
              <a:rPr lang="fr-FR" dirty="0" smtClean="0"/>
              <a:t> </a:t>
            </a:r>
            <a:r>
              <a:rPr lang="fr-FR" dirty="0" err="1" smtClean="0"/>
              <a:t>environment</a:t>
            </a:r>
            <a:r>
              <a:rPr lang="fr-FR" dirty="0" smtClean="0"/>
              <a:t> :</a:t>
            </a:r>
          </a:p>
          <a:p>
            <a:pPr lvl="1"/>
            <a:r>
              <a:rPr lang="fr-FR" dirty="0" err="1" smtClean="0"/>
              <a:t>Covers</a:t>
            </a:r>
            <a:r>
              <a:rPr lang="fr-FR" dirty="0" smtClean="0"/>
              <a:t> the full range of STM32 </a:t>
            </a:r>
            <a:r>
              <a:rPr lang="fr-FR" dirty="0" err="1" smtClean="0"/>
              <a:t>mcus</a:t>
            </a:r>
            <a:r>
              <a:rPr lang="fr-FR" dirty="0" smtClean="0"/>
              <a:t> and </a:t>
            </a:r>
            <a:r>
              <a:rPr lang="fr-FR" dirty="0" err="1" smtClean="0"/>
              <a:t>associated</a:t>
            </a:r>
            <a:r>
              <a:rPr lang="fr-FR" dirty="0" smtClean="0"/>
              <a:t> </a:t>
            </a:r>
            <a:r>
              <a:rPr lang="fr-FR" dirty="0" err="1" smtClean="0"/>
              <a:t>boards</a:t>
            </a:r>
            <a:r>
              <a:rPr lang="fr-FR" dirty="0" smtClean="0"/>
              <a:t> (</a:t>
            </a:r>
            <a:r>
              <a:rPr lang="fr-FR" dirty="0" err="1" smtClean="0"/>
              <a:t>Nucleo</a:t>
            </a:r>
            <a:r>
              <a:rPr lang="fr-FR" dirty="0" smtClean="0"/>
              <a:t>, </a:t>
            </a:r>
            <a:r>
              <a:rPr lang="fr-FR" dirty="0" err="1" smtClean="0"/>
              <a:t>Discovery</a:t>
            </a:r>
            <a:r>
              <a:rPr lang="fr-FR" dirty="0" smtClean="0"/>
              <a:t>, </a:t>
            </a:r>
            <a:r>
              <a:rPr lang="fr-FR" dirty="0" err="1" smtClean="0"/>
              <a:t>Eval</a:t>
            </a:r>
            <a:r>
              <a:rPr lang="fr-FR" dirty="0" smtClean="0"/>
              <a:t>).</a:t>
            </a:r>
          </a:p>
          <a:p>
            <a:pPr lvl="1"/>
            <a:r>
              <a:rPr lang="fr-FR" dirty="0" err="1" smtClean="0"/>
              <a:t>Comprehensive</a:t>
            </a:r>
            <a:r>
              <a:rPr lang="fr-FR" dirty="0" smtClean="0"/>
              <a:t> support for STM32 </a:t>
            </a:r>
            <a:r>
              <a:rPr lang="fr-FR" dirty="0" err="1" smtClean="0"/>
              <a:t>firmware</a:t>
            </a:r>
            <a:r>
              <a:rPr lang="fr-FR" dirty="0" smtClean="0"/>
              <a:t> (Standard </a:t>
            </a:r>
            <a:r>
              <a:rPr lang="fr-FR" dirty="0" err="1" smtClean="0"/>
              <a:t>Peripheral</a:t>
            </a:r>
            <a:r>
              <a:rPr lang="fr-FR" dirty="0" smtClean="0"/>
              <a:t> </a:t>
            </a:r>
            <a:r>
              <a:rPr lang="fr-FR" dirty="0" err="1" smtClean="0"/>
              <a:t>library</a:t>
            </a:r>
            <a:r>
              <a:rPr lang="fr-FR" dirty="0" smtClean="0"/>
              <a:t> or Cube HAL).</a:t>
            </a:r>
          </a:p>
          <a:p>
            <a:pPr lvl="1"/>
            <a:r>
              <a:rPr lang="fr-FR" dirty="0" smtClean="0"/>
              <a:t>Customisation </a:t>
            </a:r>
            <a:r>
              <a:rPr lang="fr-FR" dirty="0" err="1" smtClean="0"/>
              <a:t>enabled</a:t>
            </a:r>
            <a:r>
              <a:rPr lang="fr-FR" dirty="0" smtClean="0"/>
              <a:t> </a:t>
            </a:r>
            <a:r>
              <a:rPr lang="fr-FR" dirty="0" err="1" smtClean="0"/>
              <a:t>through</a:t>
            </a:r>
            <a:r>
              <a:rPr lang="fr-FR" dirty="0" smtClean="0"/>
              <a:t> Eclipse plug-ins (SVN, </a:t>
            </a:r>
            <a:r>
              <a:rPr lang="fr-FR" dirty="0" err="1" smtClean="0"/>
              <a:t>EGit</a:t>
            </a:r>
            <a:r>
              <a:rPr lang="fr-FR" dirty="0" smtClean="0"/>
              <a:t>…).</a:t>
            </a:r>
          </a:p>
          <a:p>
            <a:endParaRPr lang="fr-FR" dirty="0" smtClean="0"/>
          </a:p>
          <a:p>
            <a:endParaRPr lang="fr-FR" dirty="0" smtClean="0"/>
          </a:p>
          <a:p>
            <a:pPr lvl="1"/>
            <a:endParaRPr lang="fr-FR" dirty="0"/>
          </a:p>
        </p:txBody>
      </p:sp>
      <p:sp>
        <p:nvSpPr>
          <p:cNvPr id="8" name="Content Placeholder 7"/>
          <p:cNvSpPr>
            <a:spLocks noGrp="1"/>
          </p:cNvSpPr>
          <p:nvPr>
            <p:ph sz="half" idx="14"/>
          </p:nvPr>
        </p:nvSpPr>
        <p:spPr>
          <a:xfrm>
            <a:off x="4637856" y="1288148"/>
            <a:ext cx="3822576" cy="2800767"/>
          </a:xfrm>
        </p:spPr>
        <p:txBody>
          <a:bodyPr/>
          <a:lstStyle/>
          <a:p>
            <a:r>
              <a:rPr lang="fr-FR" dirty="0" smtClean="0"/>
              <a:t>Key </a:t>
            </a:r>
            <a:r>
              <a:rPr lang="fr-FR" dirty="0" err="1" smtClean="0"/>
              <a:t>features</a:t>
            </a:r>
            <a:r>
              <a:rPr lang="fr-FR" dirty="0" smtClean="0"/>
              <a:t> :</a:t>
            </a:r>
          </a:p>
          <a:p>
            <a:pPr lvl="1"/>
            <a:r>
              <a:rPr lang="fr-FR" dirty="0" smtClean="0"/>
              <a:t>GCC C/C++ compiler.</a:t>
            </a:r>
          </a:p>
          <a:p>
            <a:pPr lvl="1"/>
            <a:r>
              <a:rPr lang="fr-FR" dirty="0" smtClean="0"/>
              <a:t>GDB-</a:t>
            </a:r>
            <a:r>
              <a:rPr lang="fr-FR" dirty="0" err="1" smtClean="0"/>
              <a:t>based</a:t>
            </a:r>
            <a:r>
              <a:rPr lang="fr-FR" dirty="0" smtClean="0"/>
              <a:t> debugger.</a:t>
            </a:r>
          </a:p>
          <a:p>
            <a:pPr lvl="1"/>
            <a:r>
              <a:rPr lang="fr-FR" dirty="0" smtClean="0"/>
              <a:t>ST-Link support.</a:t>
            </a:r>
          </a:p>
          <a:p>
            <a:pPr lvl="1"/>
            <a:r>
              <a:rPr lang="fr-FR" dirty="0" smtClean="0"/>
              <a:t>Multi-OS support : Windows, Linux &amp; OSX (Q2’2015).</a:t>
            </a:r>
          </a:p>
          <a:p>
            <a:pPr lvl="1"/>
            <a:r>
              <a:rPr lang="fr-FR" dirty="0" smtClean="0"/>
              <a:t>No code size </a:t>
            </a:r>
            <a:r>
              <a:rPr lang="fr-FR" dirty="0" err="1" smtClean="0"/>
              <a:t>limit</a:t>
            </a:r>
            <a:r>
              <a:rPr lang="fr-FR" dirty="0" smtClean="0"/>
              <a:t>.</a:t>
            </a:r>
          </a:p>
          <a:p>
            <a:pPr lvl="1"/>
            <a:r>
              <a:rPr lang="fr-FR" dirty="0" smtClean="0"/>
              <a:t>SW4STM32 </a:t>
            </a:r>
            <a:r>
              <a:rPr lang="fr-FR" dirty="0" err="1" smtClean="0"/>
              <a:t>project</a:t>
            </a:r>
            <a:r>
              <a:rPr lang="fr-FR" dirty="0" smtClean="0"/>
              <a:t> format </a:t>
            </a:r>
            <a:r>
              <a:rPr lang="fr-FR" dirty="0" err="1" smtClean="0"/>
              <a:t>will</a:t>
            </a:r>
            <a:r>
              <a:rPr lang="fr-FR" dirty="0" smtClean="0"/>
              <a:t> </a:t>
            </a:r>
            <a:r>
              <a:rPr lang="fr-FR" dirty="0" err="1" smtClean="0"/>
              <a:t>be</a:t>
            </a:r>
            <a:r>
              <a:rPr lang="fr-FR" dirty="0" smtClean="0"/>
              <a:t> </a:t>
            </a:r>
            <a:r>
              <a:rPr lang="fr-FR" dirty="0" err="1" smtClean="0"/>
              <a:t>supported</a:t>
            </a:r>
            <a:r>
              <a:rPr lang="fr-FR" dirty="0" smtClean="0"/>
              <a:t> by </a:t>
            </a:r>
            <a:r>
              <a:rPr lang="fr-FR" dirty="0" err="1" smtClean="0"/>
              <a:t>CubeMX</a:t>
            </a:r>
            <a:r>
              <a:rPr lang="fr-FR" dirty="0" smtClean="0"/>
              <a:t>.</a:t>
            </a:r>
            <a:endParaRPr lang="fr-FR" dirty="0"/>
          </a:p>
        </p:txBody>
      </p:sp>
      <p:pic>
        <p:nvPicPr>
          <p:cNvPr id="6"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448" y="476672"/>
            <a:ext cx="844168" cy="568088"/>
          </a:xfrm>
          <a:prstGeom prst="rect">
            <a:avLst/>
          </a:prstGeom>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4221088"/>
            <a:ext cx="5359239" cy="2448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88992466"/>
      </p:ext>
    </p:extLst>
  </p:cSld>
  <p:clrMapOvr>
    <a:masterClrMapping/>
  </p:clrMapOvr>
  <p:transition spd="slow">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System </a:t>
            </a:r>
            <a:r>
              <a:rPr lang="fr-FR" dirty="0" err="1" smtClean="0"/>
              <a:t>Workbench</a:t>
            </a:r>
            <a:r>
              <a:rPr lang="fr-FR" dirty="0" smtClean="0"/>
              <a:t> for STM32</a:t>
            </a:r>
            <a:endParaRPr lang="fr-FR" dirty="0"/>
          </a:p>
        </p:txBody>
      </p:sp>
      <p:sp>
        <p:nvSpPr>
          <p:cNvPr id="3" name="Content Placeholder 2"/>
          <p:cNvSpPr>
            <a:spLocks noGrp="1"/>
          </p:cNvSpPr>
          <p:nvPr>
            <p:ph sz="half" idx="1"/>
          </p:nvPr>
        </p:nvSpPr>
        <p:spPr>
          <a:xfrm>
            <a:off x="457200" y="1288148"/>
            <a:ext cx="4038600" cy="2646878"/>
          </a:xfrm>
        </p:spPr>
        <p:txBody>
          <a:bodyPr/>
          <a:lstStyle/>
          <a:p>
            <a:r>
              <a:rPr lang="fr-FR" dirty="0" smtClean="0"/>
              <a:t>How to </a:t>
            </a:r>
            <a:r>
              <a:rPr lang="fr-FR" dirty="0" err="1" smtClean="0"/>
              <a:t>download</a:t>
            </a:r>
            <a:r>
              <a:rPr lang="fr-FR" dirty="0" smtClean="0"/>
              <a:t> SW4STM32 ?</a:t>
            </a:r>
          </a:p>
          <a:p>
            <a:pPr lvl="1"/>
            <a:r>
              <a:rPr lang="fr-FR" dirty="0" smtClean="0"/>
              <a:t>Go to </a:t>
            </a:r>
            <a:r>
              <a:rPr lang="fr-FR" dirty="0" err="1" smtClean="0"/>
              <a:t>associated</a:t>
            </a:r>
            <a:r>
              <a:rPr lang="fr-FR" dirty="0" smtClean="0"/>
              <a:t> collaborative site at </a:t>
            </a:r>
            <a:r>
              <a:rPr lang="fr-FR" dirty="0" smtClean="0">
                <a:hlinkClick r:id="rId2"/>
              </a:rPr>
              <a:t>www.openstm32.org</a:t>
            </a:r>
            <a:endParaRPr lang="fr-FR" dirty="0" smtClean="0"/>
          </a:p>
          <a:p>
            <a:pPr lvl="1"/>
            <a:r>
              <a:rPr lang="fr-FR" dirty="0" err="1" smtClean="0"/>
              <a:t>Register</a:t>
            </a:r>
            <a:r>
              <a:rPr lang="fr-FR" dirty="0" smtClean="0"/>
              <a:t> to </a:t>
            </a:r>
            <a:r>
              <a:rPr lang="fr-FR" dirty="0" err="1" smtClean="0"/>
              <a:t>this</a:t>
            </a:r>
            <a:r>
              <a:rPr lang="fr-FR" dirty="0" smtClean="0"/>
              <a:t> site.</a:t>
            </a:r>
          </a:p>
          <a:p>
            <a:pPr lvl="1"/>
            <a:r>
              <a:rPr lang="fr-FR" dirty="0" err="1" smtClean="0"/>
              <a:t>Get</a:t>
            </a:r>
            <a:r>
              <a:rPr lang="fr-FR" dirty="0" smtClean="0"/>
              <a:t> installation instructions at the Documentation &gt; System </a:t>
            </a:r>
            <a:r>
              <a:rPr lang="fr-FR" dirty="0" err="1" smtClean="0"/>
              <a:t>Workbench</a:t>
            </a:r>
            <a:r>
              <a:rPr lang="fr-FR" dirty="0" smtClean="0"/>
              <a:t> page.</a:t>
            </a:r>
          </a:p>
          <a:p>
            <a:pPr lvl="1"/>
            <a:r>
              <a:rPr lang="fr-FR" dirty="0" err="1" smtClean="0"/>
              <a:t>Proceed</a:t>
            </a:r>
            <a:r>
              <a:rPr lang="fr-FR" dirty="0" smtClean="0"/>
              <a:t> </a:t>
            </a:r>
            <a:r>
              <a:rPr lang="fr-FR" dirty="0" err="1" smtClean="0"/>
              <a:t>with</a:t>
            </a:r>
            <a:r>
              <a:rPr lang="fr-FR" dirty="0" smtClean="0"/>
              <a:t> </a:t>
            </a:r>
            <a:r>
              <a:rPr lang="fr-FR" dirty="0" err="1" smtClean="0"/>
              <a:t>immediate</a:t>
            </a:r>
            <a:r>
              <a:rPr lang="fr-FR" dirty="0" smtClean="0"/>
              <a:t> </a:t>
            </a:r>
            <a:r>
              <a:rPr lang="fr-FR" dirty="0" err="1" smtClean="0"/>
              <a:t>download</a:t>
            </a:r>
            <a:r>
              <a:rPr lang="fr-FR" dirty="0" smtClean="0"/>
              <a:t> of the </a:t>
            </a:r>
            <a:r>
              <a:rPr lang="fr-FR" dirty="0" err="1" smtClean="0"/>
              <a:t>toolchain</a:t>
            </a:r>
            <a:r>
              <a:rPr lang="fr-FR" dirty="0" smtClean="0"/>
              <a:t>.</a:t>
            </a:r>
            <a:endParaRPr lang="fr-FR" dirty="0"/>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448" y="476672"/>
            <a:ext cx="844168" cy="568088"/>
          </a:xfrm>
          <a:prstGeom prst="rect">
            <a:avLst/>
          </a:prstGeom>
        </p:spPr>
      </p:pic>
      <p:sp>
        <p:nvSpPr>
          <p:cNvPr id="9" name="Content Placeholder 8"/>
          <p:cNvSpPr>
            <a:spLocks noGrp="1"/>
          </p:cNvSpPr>
          <p:nvPr>
            <p:ph sz="half" idx="14"/>
          </p:nvPr>
        </p:nvSpPr>
        <p:spPr>
          <a:xfrm>
            <a:off x="4637856" y="1288148"/>
            <a:ext cx="4038600" cy="1754326"/>
          </a:xfrm>
        </p:spPr>
        <p:txBody>
          <a:bodyPr/>
          <a:lstStyle/>
          <a:p>
            <a:r>
              <a:rPr lang="fr-FR" dirty="0" err="1" smtClean="0"/>
              <a:t>Technical</a:t>
            </a:r>
            <a:r>
              <a:rPr lang="fr-FR" dirty="0" smtClean="0"/>
              <a:t> support :</a:t>
            </a:r>
          </a:p>
          <a:p>
            <a:pPr lvl="1"/>
            <a:r>
              <a:rPr lang="fr-FR" dirty="0" err="1" smtClean="0"/>
              <a:t>Handled</a:t>
            </a:r>
            <a:r>
              <a:rPr lang="fr-FR" dirty="0" smtClean="0"/>
              <a:t> </a:t>
            </a:r>
            <a:r>
              <a:rPr lang="fr-FR" dirty="0" err="1" smtClean="0"/>
              <a:t>through</a:t>
            </a:r>
            <a:r>
              <a:rPr lang="fr-FR" dirty="0" smtClean="0"/>
              <a:t> the </a:t>
            </a:r>
            <a:r>
              <a:rPr lang="fr-FR" dirty="0" err="1" smtClean="0"/>
              <a:t>associated</a:t>
            </a:r>
            <a:r>
              <a:rPr lang="fr-FR" dirty="0" smtClean="0"/>
              <a:t> Openstm32 </a:t>
            </a:r>
            <a:r>
              <a:rPr lang="fr-FR" dirty="0" err="1" smtClean="0"/>
              <a:t>website</a:t>
            </a:r>
            <a:r>
              <a:rPr lang="fr-FR" dirty="0" smtClean="0"/>
              <a:t>.</a:t>
            </a:r>
          </a:p>
          <a:p>
            <a:pPr lvl="1"/>
            <a:r>
              <a:rPr lang="fr-FR" dirty="0" smtClean="0"/>
              <a:t>Documentation, forum, blog, trainings are </a:t>
            </a:r>
            <a:r>
              <a:rPr lang="fr-FR" dirty="0" err="1" smtClean="0"/>
              <a:t>available</a:t>
            </a:r>
            <a:r>
              <a:rPr lang="fr-FR" dirty="0" smtClean="0"/>
              <a:t> to </a:t>
            </a:r>
            <a:r>
              <a:rPr lang="fr-FR" dirty="0" err="1" smtClean="0"/>
              <a:t>provide</a:t>
            </a:r>
            <a:r>
              <a:rPr lang="fr-FR" dirty="0" smtClean="0"/>
              <a:t> assistance to </a:t>
            </a:r>
            <a:r>
              <a:rPr lang="fr-FR" dirty="0" err="1" smtClean="0"/>
              <a:t>users</a:t>
            </a:r>
            <a:r>
              <a:rPr lang="fr-FR" dirty="0" smtClean="0"/>
              <a:t>.</a:t>
            </a:r>
            <a:endParaRPr lang="fr-FR" dirty="0"/>
          </a:p>
        </p:txBody>
      </p:sp>
      <p:pic>
        <p:nvPicPr>
          <p:cNvPr id="10"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139952" y="4073741"/>
            <a:ext cx="4752528" cy="2451603"/>
          </a:xfrm>
          <a:prstGeom prst="rect">
            <a:avLst/>
          </a:prstGeom>
          <a:noFill/>
          <a:ln w="9525">
            <a:solidFill>
              <a:schemeClr val="tx2">
                <a:lumMod val="50000"/>
              </a:schemeClr>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962957788"/>
      </p:ext>
    </p:extLst>
  </p:cSld>
  <p:clrMapOvr>
    <a:masterClrMapping/>
  </p:clrMapOvr>
  <p:transition spd="slow">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smtClean="0"/>
              <a:t>CoIDE</a:t>
            </a:r>
            <a:endParaRPr lang="fr-FR" dirty="0"/>
          </a:p>
        </p:txBody>
      </p:sp>
      <p:sp>
        <p:nvSpPr>
          <p:cNvPr id="3" name="Content Placeholder 2"/>
          <p:cNvSpPr>
            <a:spLocks noGrp="1"/>
          </p:cNvSpPr>
          <p:nvPr>
            <p:ph sz="half" idx="1"/>
          </p:nvPr>
        </p:nvSpPr>
        <p:spPr>
          <a:xfrm>
            <a:off x="457200" y="1288148"/>
            <a:ext cx="4038600" cy="3893374"/>
          </a:xfrm>
        </p:spPr>
        <p:txBody>
          <a:bodyPr/>
          <a:lstStyle/>
          <a:p>
            <a:r>
              <a:rPr lang="fr-FR" dirty="0" smtClean="0">
                <a:solidFill>
                  <a:schemeClr val="tx2"/>
                </a:solidFill>
              </a:rPr>
              <a:t>Free</a:t>
            </a:r>
            <a:r>
              <a:rPr lang="fr-FR" dirty="0" smtClean="0"/>
              <a:t> Eclipse-</a:t>
            </a:r>
            <a:r>
              <a:rPr lang="fr-FR" dirty="0" err="1" smtClean="0"/>
              <a:t>based</a:t>
            </a:r>
            <a:r>
              <a:rPr lang="fr-FR" dirty="0" smtClean="0"/>
              <a:t> </a:t>
            </a:r>
            <a:r>
              <a:rPr lang="fr-FR" dirty="0" err="1" smtClean="0"/>
              <a:t>simplified</a:t>
            </a:r>
            <a:r>
              <a:rPr lang="fr-FR" dirty="0" smtClean="0"/>
              <a:t> software </a:t>
            </a:r>
            <a:r>
              <a:rPr lang="fr-FR" dirty="0" err="1" smtClean="0"/>
              <a:t>development</a:t>
            </a:r>
            <a:r>
              <a:rPr lang="fr-FR" dirty="0" smtClean="0"/>
              <a:t> </a:t>
            </a:r>
            <a:r>
              <a:rPr lang="fr-FR" dirty="0" err="1" smtClean="0"/>
              <a:t>environment</a:t>
            </a:r>
            <a:r>
              <a:rPr lang="fr-FR" dirty="0" smtClean="0"/>
              <a:t>:</a:t>
            </a:r>
          </a:p>
          <a:p>
            <a:pPr lvl="1"/>
            <a:r>
              <a:rPr lang="fr-FR" dirty="0" smtClean="0"/>
              <a:t>Supports all STM32 </a:t>
            </a:r>
            <a:r>
              <a:rPr lang="fr-FR" dirty="0" err="1" smtClean="0"/>
              <a:t>mcus</a:t>
            </a:r>
            <a:r>
              <a:rPr lang="fr-FR" dirty="0" smtClean="0"/>
              <a:t> and </a:t>
            </a:r>
            <a:r>
              <a:rPr lang="fr-FR" dirty="0" err="1" smtClean="0"/>
              <a:t>Nucleo</a:t>
            </a:r>
            <a:r>
              <a:rPr lang="fr-FR" dirty="0" smtClean="0"/>
              <a:t> </a:t>
            </a:r>
            <a:r>
              <a:rPr lang="fr-FR" dirty="0" err="1" smtClean="0"/>
              <a:t>boards</a:t>
            </a:r>
            <a:r>
              <a:rPr lang="fr-FR" dirty="0" smtClean="0"/>
              <a:t>.</a:t>
            </a:r>
          </a:p>
          <a:p>
            <a:pPr lvl="1"/>
            <a:r>
              <a:rPr lang="fr-FR" dirty="0" smtClean="0"/>
              <a:t>Supports STM32Cube </a:t>
            </a:r>
            <a:r>
              <a:rPr lang="fr-FR" dirty="0" err="1" smtClean="0"/>
              <a:t>firmware</a:t>
            </a:r>
            <a:r>
              <a:rPr lang="fr-FR" dirty="0" smtClean="0"/>
              <a:t> (HAL).</a:t>
            </a:r>
          </a:p>
          <a:p>
            <a:pPr lvl="1"/>
            <a:r>
              <a:rPr lang="fr-FR" dirty="0" err="1" smtClean="0"/>
              <a:t>Download</a:t>
            </a:r>
            <a:r>
              <a:rPr lang="fr-FR" dirty="0" smtClean="0"/>
              <a:t> and </a:t>
            </a:r>
            <a:r>
              <a:rPr lang="fr-FR" dirty="0" err="1" smtClean="0"/>
              <a:t>Technical</a:t>
            </a:r>
            <a:r>
              <a:rPr lang="fr-FR" dirty="0" smtClean="0"/>
              <a:t> support </a:t>
            </a:r>
            <a:r>
              <a:rPr lang="fr-FR" dirty="0" err="1" smtClean="0"/>
              <a:t>available</a:t>
            </a:r>
            <a:r>
              <a:rPr lang="fr-FR" dirty="0" smtClean="0"/>
              <a:t> </a:t>
            </a:r>
            <a:r>
              <a:rPr lang="fr-FR" dirty="0" err="1" smtClean="0"/>
              <a:t>through</a:t>
            </a:r>
            <a:r>
              <a:rPr lang="fr-FR" dirty="0" smtClean="0"/>
              <a:t> collaborative</a:t>
            </a:r>
            <a:br>
              <a:rPr lang="fr-FR" dirty="0" smtClean="0"/>
            </a:br>
            <a:r>
              <a:rPr lang="fr-FR" dirty="0" smtClean="0"/>
              <a:t>site at </a:t>
            </a:r>
            <a:r>
              <a:rPr lang="fr-FR" dirty="0" smtClean="0">
                <a:hlinkClick r:id="rId2"/>
              </a:rPr>
              <a:t>www.coocox.org</a:t>
            </a:r>
            <a:endParaRPr lang="fr-FR" dirty="0" smtClean="0"/>
          </a:p>
          <a:p>
            <a:pPr lvl="1"/>
            <a:endParaRPr lang="fr-FR" dirty="0" smtClean="0"/>
          </a:p>
          <a:p>
            <a:pPr lvl="1"/>
            <a:endParaRPr lang="fr-FR" dirty="0" smtClean="0"/>
          </a:p>
          <a:p>
            <a:pPr lvl="1"/>
            <a:endParaRPr lang="fr-FR" dirty="0" smtClean="0"/>
          </a:p>
          <a:p>
            <a:pPr lvl="1"/>
            <a:endParaRPr lang="fr-FR" dirty="0"/>
          </a:p>
        </p:txBody>
      </p:sp>
      <p:sp>
        <p:nvSpPr>
          <p:cNvPr id="6" name="Content Placeholder 5"/>
          <p:cNvSpPr>
            <a:spLocks noGrp="1"/>
          </p:cNvSpPr>
          <p:nvPr>
            <p:ph sz="half" idx="14"/>
          </p:nvPr>
        </p:nvSpPr>
        <p:spPr>
          <a:xfrm>
            <a:off x="4637856" y="1288148"/>
            <a:ext cx="4038600" cy="2231380"/>
          </a:xfrm>
        </p:spPr>
        <p:txBody>
          <a:bodyPr/>
          <a:lstStyle/>
          <a:p>
            <a:r>
              <a:rPr lang="fr-FR" dirty="0" smtClean="0"/>
              <a:t>Key </a:t>
            </a:r>
            <a:r>
              <a:rPr lang="fr-FR" dirty="0" err="1" smtClean="0"/>
              <a:t>features</a:t>
            </a:r>
            <a:r>
              <a:rPr lang="fr-FR" dirty="0" smtClean="0"/>
              <a:t> :</a:t>
            </a:r>
          </a:p>
          <a:p>
            <a:pPr lvl="1"/>
            <a:r>
              <a:rPr lang="fr-FR" dirty="0" smtClean="0"/>
              <a:t>GCC C/C++ compiler.</a:t>
            </a:r>
          </a:p>
          <a:p>
            <a:pPr lvl="1"/>
            <a:r>
              <a:rPr lang="fr-FR" dirty="0" smtClean="0"/>
              <a:t>GDB-</a:t>
            </a:r>
            <a:r>
              <a:rPr lang="fr-FR" dirty="0" err="1" smtClean="0"/>
              <a:t>based</a:t>
            </a:r>
            <a:r>
              <a:rPr lang="fr-FR" dirty="0" smtClean="0"/>
              <a:t> debugger.</a:t>
            </a:r>
          </a:p>
          <a:p>
            <a:pPr lvl="1"/>
            <a:r>
              <a:rPr lang="fr-FR" dirty="0" smtClean="0"/>
              <a:t>No code size </a:t>
            </a:r>
            <a:r>
              <a:rPr lang="fr-FR" dirty="0" err="1" smtClean="0"/>
              <a:t>limit</a:t>
            </a:r>
            <a:r>
              <a:rPr lang="fr-FR" dirty="0" smtClean="0"/>
              <a:t>.</a:t>
            </a:r>
          </a:p>
          <a:p>
            <a:pPr lvl="1"/>
            <a:r>
              <a:rPr lang="fr-FR" dirty="0" smtClean="0"/>
              <a:t>ST-Link support.</a:t>
            </a:r>
          </a:p>
          <a:p>
            <a:pPr lvl="1"/>
            <a:r>
              <a:rPr lang="fr-FR" dirty="0" smtClean="0"/>
              <a:t>English and </a:t>
            </a:r>
            <a:r>
              <a:rPr lang="fr-FR" dirty="0" err="1" smtClean="0"/>
              <a:t>Chinese</a:t>
            </a:r>
            <a:r>
              <a:rPr lang="fr-FR" dirty="0" smtClean="0"/>
              <a:t> </a:t>
            </a:r>
            <a:r>
              <a:rPr lang="fr-FR" dirty="0" err="1" smtClean="0"/>
              <a:t>languages</a:t>
            </a:r>
            <a:r>
              <a:rPr lang="fr-FR" dirty="0" smtClean="0"/>
              <a:t> </a:t>
            </a:r>
            <a:br>
              <a:rPr lang="fr-FR" dirty="0" smtClean="0"/>
            </a:br>
            <a:r>
              <a:rPr lang="fr-FR" dirty="0" smtClean="0"/>
              <a:t>are </a:t>
            </a:r>
            <a:r>
              <a:rPr lang="fr-FR" dirty="0" err="1" smtClean="0"/>
              <a:t>supported</a:t>
            </a:r>
            <a:r>
              <a:rPr lang="fr-FR" dirty="0" smtClean="0"/>
              <a:t>.</a:t>
            </a:r>
            <a:endParaRPr lang="fr-FR" dirty="0"/>
          </a:p>
        </p:txBody>
      </p:sp>
      <p:pic>
        <p:nvPicPr>
          <p:cNvPr id="7" name="Picture 4"/>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323528" y="548680"/>
            <a:ext cx="1080120" cy="307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032" y="3817902"/>
            <a:ext cx="3923870" cy="2635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806271"/>
      </p:ext>
    </p:extLst>
  </p:cSld>
  <p:clrMapOvr>
    <a:masterClrMapping/>
  </p:clrMapOvr>
  <p:transition spd="slow">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MDK-ARM</a:t>
            </a:r>
            <a:endParaRPr lang="fr-FR" dirty="0"/>
          </a:p>
        </p:txBody>
      </p:sp>
      <p:sp>
        <p:nvSpPr>
          <p:cNvPr id="3" name="Content Placeholder 2"/>
          <p:cNvSpPr>
            <a:spLocks noGrp="1"/>
          </p:cNvSpPr>
          <p:nvPr>
            <p:ph sz="half" idx="1"/>
          </p:nvPr>
        </p:nvSpPr>
        <p:spPr>
          <a:xfrm>
            <a:off x="457200" y="1288148"/>
            <a:ext cx="4038600" cy="4909036"/>
          </a:xfrm>
        </p:spPr>
        <p:txBody>
          <a:bodyPr/>
          <a:lstStyle/>
          <a:p>
            <a:r>
              <a:rPr lang="fr-FR" dirty="0" err="1" smtClean="0"/>
              <a:t>Comprehensive</a:t>
            </a:r>
            <a:r>
              <a:rPr lang="fr-FR" dirty="0" smtClean="0"/>
              <a:t> software </a:t>
            </a:r>
            <a:r>
              <a:rPr lang="fr-FR" dirty="0" err="1" smtClean="0"/>
              <a:t>development</a:t>
            </a:r>
            <a:r>
              <a:rPr lang="fr-FR" dirty="0" smtClean="0"/>
              <a:t> </a:t>
            </a:r>
            <a:r>
              <a:rPr lang="fr-FR" dirty="0" err="1" smtClean="0"/>
              <a:t>environment</a:t>
            </a:r>
            <a:r>
              <a:rPr lang="fr-FR" dirty="0" smtClean="0"/>
              <a:t> for Cortex-M </a:t>
            </a:r>
            <a:r>
              <a:rPr lang="fr-FR" dirty="0" err="1" smtClean="0"/>
              <a:t>devices</a:t>
            </a:r>
            <a:r>
              <a:rPr lang="fr-FR" dirty="0" smtClean="0"/>
              <a:t> :</a:t>
            </a:r>
          </a:p>
          <a:p>
            <a:pPr lvl="1"/>
            <a:r>
              <a:rPr lang="fr-FR" dirty="0" smtClean="0">
                <a:solidFill>
                  <a:schemeClr val="tx2"/>
                </a:solidFill>
              </a:rPr>
              <a:t>Free</a:t>
            </a:r>
            <a:r>
              <a:rPr lang="fr-FR" dirty="0" smtClean="0"/>
              <a:t> version for ST supports all STM32F0 and STM32L0 </a:t>
            </a:r>
            <a:r>
              <a:rPr lang="fr-FR" dirty="0" err="1" smtClean="0"/>
              <a:t>mcus</a:t>
            </a:r>
            <a:r>
              <a:rPr lang="fr-FR" dirty="0"/>
              <a:t> </a:t>
            </a:r>
            <a:r>
              <a:rPr lang="fr-FR" dirty="0" smtClean="0"/>
              <a:t>and </a:t>
            </a:r>
            <a:r>
              <a:rPr lang="fr-FR" dirty="0" err="1" smtClean="0"/>
              <a:t>associated</a:t>
            </a:r>
            <a:r>
              <a:rPr lang="fr-FR" dirty="0" smtClean="0"/>
              <a:t> </a:t>
            </a:r>
            <a:r>
              <a:rPr lang="fr-FR" dirty="0" err="1" smtClean="0"/>
              <a:t>boards</a:t>
            </a:r>
            <a:r>
              <a:rPr lang="fr-FR" dirty="0" smtClean="0"/>
              <a:t> (</a:t>
            </a:r>
            <a:r>
              <a:rPr lang="fr-FR" dirty="0" err="1" smtClean="0"/>
              <a:t>Nucleo</a:t>
            </a:r>
            <a:r>
              <a:rPr lang="fr-FR" dirty="0" smtClean="0"/>
              <a:t>, </a:t>
            </a:r>
            <a:r>
              <a:rPr lang="fr-FR" dirty="0" err="1" smtClean="0"/>
              <a:t>Discovery</a:t>
            </a:r>
            <a:r>
              <a:rPr lang="fr-FR" dirty="0" smtClean="0"/>
              <a:t>, </a:t>
            </a:r>
            <a:r>
              <a:rPr lang="fr-FR" dirty="0" err="1" smtClean="0"/>
              <a:t>Eval</a:t>
            </a:r>
            <a:r>
              <a:rPr lang="fr-FR" dirty="0" smtClean="0"/>
              <a:t>).</a:t>
            </a:r>
          </a:p>
          <a:p>
            <a:pPr lvl="1"/>
            <a:r>
              <a:rPr lang="fr-FR" dirty="0" err="1" smtClean="0"/>
              <a:t>Comprehensive</a:t>
            </a:r>
            <a:r>
              <a:rPr lang="fr-FR" dirty="0" smtClean="0"/>
              <a:t> support for STM32 </a:t>
            </a:r>
            <a:r>
              <a:rPr lang="fr-FR" dirty="0" err="1" smtClean="0"/>
              <a:t>firmware</a:t>
            </a:r>
            <a:r>
              <a:rPr lang="fr-FR" dirty="0" smtClean="0"/>
              <a:t> (</a:t>
            </a:r>
            <a:r>
              <a:rPr lang="fr-FR" dirty="0" err="1" smtClean="0"/>
              <a:t>Std</a:t>
            </a:r>
            <a:r>
              <a:rPr lang="fr-FR" dirty="0" smtClean="0"/>
              <a:t> </a:t>
            </a:r>
            <a:r>
              <a:rPr lang="fr-FR" dirty="0" err="1"/>
              <a:t>P</a:t>
            </a:r>
            <a:r>
              <a:rPr lang="fr-FR" dirty="0" err="1" smtClean="0"/>
              <a:t>eripheral</a:t>
            </a:r>
            <a:r>
              <a:rPr lang="fr-FR" dirty="0" smtClean="0"/>
              <a:t> </a:t>
            </a:r>
            <a:r>
              <a:rPr lang="fr-FR" dirty="0" err="1" smtClean="0"/>
              <a:t>library</a:t>
            </a:r>
            <a:r>
              <a:rPr lang="fr-FR" dirty="0" smtClean="0"/>
              <a:t> or Cube HAL).</a:t>
            </a:r>
          </a:p>
          <a:p>
            <a:pPr lvl="1"/>
            <a:r>
              <a:rPr lang="fr-FR" dirty="0" err="1"/>
              <a:t>Technical</a:t>
            </a:r>
            <a:r>
              <a:rPr lang="fr-FR" dirty="0"/>
              <a:t> support </a:t>
            </a:r>
            <a:r>
              <a:rPr lang="fr-FR" dirty="0" err="1"/>
              <a:t>available</a:t>
            </a:r>
            <a:r>
              <a:rPr lang="fr-FR" dirty="0"/>
              <a:t> </a:t>
            </a:r>
            <a:r>
              <a:rPr lang="fr-FR" dirty="0" err="1"/>
              <a:t>through</a:t>
            </a:r>
            <a:r>
              <a:rPr lang="fr-FR" dirty="0"/>
              <a:t> the ARM </a:t>
            </a:r>
            <a:r>
              <a:rPr lang="fr-FR" dirty="0" err="1"/>
              <a:t>Connected</a:t>
            </a:r>
            <a:r>
              <a:rPr lang="fr-FR" dirty="0"/>
              <a:t> </a:t>
            </a:r>
            <a:r>
              <a:rPr lang="fr-FR" dirty="0" err="1"/>
              <a:t>Community</a:t>
            </a:r>
            <a:r>
              <a:rPr lang="fr-FR" dirty="0"/>
              <a:t> site at </a:t>
            </a:r>
            <a:r>
              <a:rPr lang="fr-FR" dirty="0" smtClean="0">
                <a:hlinkClick r:id="rId2"/>
              </a:rPr>
              <a:t>community.arm.com</a:t>
            </a:r>
            <a:endParaRPr lang="fr-FR" dirty="0" smtClean="0"/>
          </a:p>
          <a:p>
            <a:pPr lvl="1"/>
            <a:endParaRPr lang="fr-FR" dirty="0" smtClean="0"/>
          </a:p>
          <a:p>
            <a:pPr lvl="1"/>
            <a:endParaRPr lang="fr-FR" dirty="0" smtClean="0"/>
          </a:p>
          <a:p>
            <a:pPr lvl="1"/>
            <a:endParaRPr lang="fr-FR" dirty="0" smtClean="0"/>
          </a:p>
          <a:p>
            <a:pPr lvl="1"/>
            <a:endParaRPr lang="fr-FR" dirty="0"/>
          </a:p>
        </p:txBody>
      </p:sp>
      <p:sp>
        <p:nvSpPr>
          <p:cNvPr id="6" name="Content Placeholder 5"/>
          <p:cNvSpPr>
            <a:spLocks noGrp="1"/>
          </p:cNvSpPr>
          <p:nvPr>
            <p:ph sz="half" idx="14"/>
          </p:nvPr>
        </p:nvSpPr>
        <p:spPr>
          <a:xfrm>
            <a:off x="4499992" y="1288148"/>
            <a:ext cx="4326632" cy="3293209"/>
          </a:xfrm>
        </p:spPr>
        <p:txBody>
          <a:bodyPr/>
          <a:lstStyle/>
          <a:p>
            <a:r>
              <a:rPr lang="fr-FR" dirty="0" smtClean="0"/>
              <a:t>Key  </a:t>
            </a:r>
            <a:r>
              <a:rPr lang="fr-FR" dirty="0" err="1" smtClean="0"/>
              <a:t>features</a:t>
            </a:r>
            <a:r>
              <a:rPr lang="fr-FR" dirty="0" smtClean="0"/>
              <a:t> :</a:t>
            </a:r>
          </a:p>
          <a:p>
            <a:pPr lvl="1"/>
            <a:r>
              <a:rPr lang="fr-FR" dirty="0" smtClean="0"/>
              <a:t>ARM C/C++ compiler.</a:t>
            </a:r>
          </a:p>
          <a:p>
            <a:pPr lvl="1"/>
            <a:r>
              <a:rPr lang="fr-FR" dirty="0" err="1" smtClean="0"/>
              <a:t>uVision</a:t>
            </a:r>
            <a:r>
              <a:rPr lang="fr-FR" dirty="0" smtClean="0"/>
              <a:t> IDE, debugger and simulation </a:t>
            </a:r>
            <a:r>
              <a:rPr lang="fr-FR" dirty="0" err="1" smtClean="0"/>
              <a:t>environment</a:t>
            </a:r>
            <a:r>
              <a:rPr lang="fr-FR" dirty="0" smtClean="0"/>
              <a:t>.</a:t>
            </a:r>
          </a:p>
          <a:p>
            <a:pPr lvl="1"/>
            <a:r>
              <a:rPr lang="fr-FR" dirty="0" smtClean="0"/>
              <a:t>CMSIS-</a:t>
            </a:r>
            <a:r>
              <a:rPr lang="fr-FR" dirty="0" err="1" smtClean="0"/>
              <a:t>compliant</a:t>
            </a:r>
            <a:r>
              <a:rPr lang="fr-FR" dirty="0" smtClean="0"/>
              <a:t>.</a:t>
            </a:r>
          </a:p>
          <a:p>
            <a:pPr lvl="1"/>
            <a:r>
              <a:rPr lang="fr-FR" dirty="0" smtClean="0"/>
              <a:t>ST-Link support.</a:t>
            </a:r>
          </a:p>
          <a:p>
            <a:pPr lvl="1"/>
            <a:r>
              <a:rPr lang="fr-FR" dirty="0" smtClean="0"/>
              <a:t>English, </a:t>
            </a:r>
            <a:r>
              <a:rPr lang="fr-FR" dirty="0" err="1" smtClean="0"/>
              <a:t>Chinese</a:t>
            </a:r>
            <a:r>
              <a:rPr lang="fr-FR" dirty="0" smtClean="0"/>
              <a:t>, </a:t>
            </a:r>
            <a:r>
              <a:rPr lang="fr-FR" dirty="0" err="1" smtClean="0"/>
              <a:t>Japanese</a:t>
            </a:r>
            <a:r>
              <a:rPr lang="fr-FR" dirty="0" smtClean="0"/>
              <a:t>, </a:t>
            </a:r>
            <a:r>
              <a:rPr lang="fr-FR" dirty="0" err="1" smtClean="0"/>
              <a:t>Korean</a:t>
            </a:r>
            <a:r>
              <a:rPr lang="fr-FR" dirty="0" smtClean="0"/>
              <a:t> </a:t>
            </a:r>
            <a:r>
              <a:rPr lang="fr-FR" dirty="0" err="1" smtClean="0"/>
              <a:t>languages</a:t>
            </a:r>
            <a:r>
              <a:rPr lang="fr-FR" dirty="0" smtClean="0"/>
              <a:t> are </a:t>
            </a:r>
            <a:r>
              <a:rPr lang="fr-FR" dirty="0" err="1" smtClean="0"/>
              <a:t>supported</a:t>
            </a:r>
            <a:r>
              <a:rPr lang="fr-FR" dirty="0" smtClean="0"/>
              <a:t>.</a:t>
            </a:r>
          </a:p>
          <a:p>
            <a:pPr lvl="1"/>
            <a:r>
              <a:rPr lang="fr-FR" dirty="0" smtClean="0"/>
              <a:t>The setup of </a:t>
            </a:r>
            <a:r>
              <a:rPr lang="fr-FR" dirty="0" err="1" smtClean="0"/>
              <a:t>peripherals</a:t>
            </a:r>
            <a:r>
              <a:rPr lang="fr-FR" dirty="0" smtClean="0"/>
              <a:t> </a:t>
            </a:r>
            <a:r>
              <a:rPr lang="fr-FR" dirty="0" err="1" smtClean="0"/>
              <a:t>configured</a:t>
            </a:r>
            <a:r>
              <a:rPr lang="fr-FR" dirty="0" smtClean="0"/>
              <a:t> by </a:t>
            </a:r>
            <a:r>
              <a:rPr lang="fr-FR" dirty="0" err="1" smtClean="0"/>
              <a:t>CubeMX</a:t>
            </a:r>
            <a:r>
              <a:rPr lang="fr-FR" dirty="0" smtClean="0"/>
              <a:t> </a:t>
            </a:r>
            <a:r>
              <a:rPr lang="fr-FR" dirty="0" err="1" smtClean="0"/>
              <a:t>is</a:t>
            </a:r>
            <a:r>
              <a:rPr lang="fr-FR" dirty="0" smtClean="0"/>
              <a:t> </a:t>
            </a:r>
            <a:r>
              <a:rPr lang="fr-FR" dirty="0" err="1" smtClean="0"/>
              <a:t>directly</a:t>
            </a:r>
            <a:r>
              <a:rPr lang="fr-FR" dirty="0" smtClean="0"/>
              <a:t> </a:t>
            </a:r>
            <a:r>
              <a:rPr lang="fr-FR" dirty="0" err="1" smtClean="0"/>
              <a:t>exported</a:t>
            </a:r>
            <a:r>
              <a:rPr lang="fr-FR" dirty="0" smtClean="0"/>
              <a:t> to MDK.</a:t>
            </a:r>
            <a:endParaRPr lang="fr-FR" dirty="0"/>
          </a:p>
        </p:txBody>
      </p:sp>
      <p:pic>
        <p:nvPicPr>
          <p:cNvPr id="7" name="Picture 2" descr="C:\Users\hanusl\Documents\MMS\Marketing\Marcom\Logos\ARMKeil high-r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6" y="476672"/>
            <a:ext cx="1440160" cy="52797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42386" y="4382620"/>
            <a:ext cx="4378086" cy="2070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6193856"/>
      </p:ext>
    </p:extLst>
  </p:cSld>
  <p:clrMapOvr>
    <a:masterClrMapping/>
  </p:clrMapOvr>
  <p:transition spd="slow">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4788024" y="2060848"/>
            <a:ext cx="3816424" cy="2664296"/>
          </a:xfrm>
          <a:prstGeom prst="roundRect">
            <a:avLst>
              <a:gd name="adj" fmla="val 1183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p:cNvSpPr>
            <a:spLocks noGrp="1"/>
          </p:cNvSpPr>
          <p:nvPr>
            <p:ph type="title"/>
          </p:nvPr>
        </p:nvSpPr>
        <p:spPr/>
        <p:txBody>
          <a:bodyPr/>
          <a:lstStyle/>
          <a:p>
            <a:r>
              <a:rPr lang="fr-FR" dirty="0" smtClean="0"/>
              <a:t>Free MDK-ARM for ST</a:t>
            </a:r>
            <a:endParaRPr lang="fr-FR" dirty="0"/>
          </a:p>
        </p:txBody>
      </p:sp>
      <p:sp>
        <p:nvSpPr>
          <p:cNvPr id="3" name="Content Placeholder 2"/>
          <p:cNvSpPr>
            <a:spLocks noGrp="1"/>
          </p:cNvSpPr>
          <p:nvPr>
            <p:ph sz="half" idx="1"/>
          </p:nvPr>
        </p:nvSpPr>
        <p:spPr>
          <a:xfrm>
            <a:off x="457200" y="1288148"/>
            <a:ext cx="4038600" cy="5124480"/>
          </a:xfrm>
        </p:spPr>
        <p:txBody>
          <a:bodyPr/>
          <a:lstStyle/>
          <a:p>
            <a:r>
              <a:rPr lang="fr-FR" dirty="0" smtClean="0">
                <a:solidFill>
                  <a:schemeClr val="tx2"/>
                </a:solidFill>
              </a:rPr>
              <a:t>Free</a:t>
            </a:r>
            <a:r>
              <a:rPr lang="fr-FR" dirty="0" smtClean="0"/>
              <a:t> </a:t>
            </a:r>
            <a:r>
              <a:rPr lang="fr-FR" dirty="0" err="1" smtClean="0"/>
              <a:t>licenses</a:t>
            </a:r>
            <a:r>
              <a:rPr lang="fr-FR" dirty="0" smtClean="0"/>
              <a:t> for STM32 </a:t>
            </a:r>
            <a:r>
              <a:rPr lang="fr-FR" dirty="0" err="1" smtClean="0"/>
              <a:t>devices</a:t>
            </a:r>
            <a:r>
              <a:rPr lang="fr-FR" dirty="0" smtClean="0"/>
              <a:t> </a:t>
            </a:r>
            <a:r>
              <a:rPr lang="fr-FR" dirty="0" err="1" smtClean="0"/>
              <a:t>based</a:t>
            </a:r>
            <a:r>
              <a:rPr lang="fr-FR" dirty="0" smtClean="0"/>
              <a:t> on Cortex-M0/M0+ </a:t>
            </a:r>
            <a:r>
              <a:rPr lang="fr-FR" dirty="0" err="1" smtClean="0"/>
              <a:t>cores</a:t>
            </a:r>
            <a:r>
              <a:rPr lang="fr-FR" dirty="0" smtClean="0"/>
              <a:t> :</a:t>
            </a:r>
          </a:p>
          <a:p>
            <a:pPr lvl="1"/>
            <a:r>
              <a:rPr lang="fr-FR" dirty="0" smtClean="0"/>
              <a:t>Applicable </a:t>
            </a:r>
            <a:r>
              <a:rPr lang="fr-FR" dirty="0" err="1" smtClean="0"/>
              <a:t>immediately</a:t>
            </a:r>
            <a:r>
              <a:rPr lang="fr-FR" dirty="0" smtClean="0"/>
              <a:t> to all STM32F0 and STM32L0 </a:t>
            </a:r>
            <a:r>
              <a:rPr lang="fr-FR" dirty="0" err="1" smtClean="0"/>
              <a:t>mcus</a:t>
            </a:r>
            <a:r>
              <a:rPr lang="fr-FR" dirty="0" smtClean="0"/>
              <a:t>.</a:t>
            </a:r>
          </a:p>
          <a:p>
            <a:pPr lvl="1"/>
            <a:r>
              <a:rPr lang="fr-FR" dirty="0" smtClean="0"/>
              <a:t>PC-</a:t>
            </a:r>
            <a:r>
              <a:rPr lang="fr-FR" dirty="0" err="1" smtClean="0"/>
              <a:t>locked</a:t>
            </a:r>
            <a:r>
              <a:rPr lang="fr-FR" dirty="0" smtClean="0"/>
              <a:t> multi-</a:t>
            </a:r>
            <a:r>
              <a:rPr lang="fr-FR" dirty="0" err="1" smtClean="0"/>
              <a:t>year</a:t>
            </a:r>
            <a:r>
              <a:rPr lang="fr-FR" dirty="0" smtClean="0"/>
              <a:t> </a:t>
            </a:r>
            <a:r>
              <a:rPr lang="fr-FR" dirty="0" err="1" smtClean="0"/>
              <a:t>licenses</a:t>
            </a:r>
            <a:r>
              <a:rPr lang="fr-FR" dirty="0" smtClean="0"/>
              <a:t>.</a:t>
            </a:r>
          </a:p>
          <a:p>
            <a:pPr lvl="1"/>
            <a:r>
              <a:rPr lang="fr-FR" dirty="0" smtClean="0"/>
              <a:t>No code size </a:t>
            </a:r>
            <a:r>
              <a:rPr lang="fr-FR" dirty="0" err="1" smtClean="0"/>
              <a:t>limit</a:t>
            </a:r>
            <a:r>
              <a:rPr lang="fr-FR" dirty="0" smtClean="0"/>
              <a:t>.</a:t>
            </a:r>
          </a:p>
          <a:p>
            <a:pPr lvl="1"/>
            <a:r>
              <a:rPr lang="fr-FR" dirty="0" smtClean="0"/>
              <a:t>Multiple </a:t>
            </a:r>
            <a:r>
              <a:rPr lang="fr-FR" dirty="0" err="1" smtClean="0"/>
              <a:t>language</a:t>
            </a:r>
            <a:r>
              <a:rPr lang="fr-FR" dirty="0" smtClean="0"/>
              <a:t> support.</a:t>
            </a:r>
          </a:p>
          <a:p>
            <a:pPr lvl="1"/>
            <a:r>
              <a:rPr lang="fr-FR" dirty="0" err="1" smtClean="0"/>
              <a:t>Technical</a:t>
            </a:r>
            <a:r>
              <a:rPr lang="fr-FR" dirty="0" smtClean="0"/>
              <a:t> support </a:t>
            </a:r>
            <a:r>
              <a:rPr lang="fr-FR" dirty="0" err="1" smtClean="0"/>
              <a:t>included</a:t>
            </a:r>
            <a:r>
              <a:rPr lang="fr-FR" dirty="0" smtClean="0"/>
              <a:t>.</a:t>
            </a:r>
          </a:p>
          <a:p>
            <a:r>
              <a:rPr lang="fr-FR" dirty="0"/>
              <a:t>Direct </a:t>
            </a:r>
            <a:r>
              <a:rPr lang="fr-FR" dirty="0" err="1"/>
              <a:t>download</a:t>
            </a:r>
            <a:r>
              <a:rPr lang="fr-FR" dirty="0"/>
              <a:t> </a:t>
            </a:r>
            <a:r>
              <a:rPr lang="fr-FR" dirty="0" err="1"/>
              <a:t>from</a:t>
            </a:r>
            <a:r>
              <a:rPr lang="fr-FR" dirty="0"/>
              <a:t> </a:t>
            </a:r>
            <a:r>
              <a:rPr lang="fr-FR" dirty="0" err="1"/>
              <a:t>Keil</a:t>
            </a:r>
            <a:r>
              <a:rPr lang="fr-FR" dirty="0"/>
              <a:t> </a:t>
            </a:r>
            <a:r>
              <a:rPr lang="fr-FR" dirty="0" err="1"/>
              <a:t>website</a:t>
            </a:r>
            <a:r>
              <a:rPr lang="fr-FR" dirty="0"/>
              <a:t> :</a:t>
            </a:r>
          </a:p>
          <a:p>
            <a:pPr lvl="1"/>
            <a:r>
              <a:rPr lang="fr-FR" dirty="0"/>
              <a:t>No </a:t>
            </a:r>
            <a:r>
              <a:rPr lang="fr-FR" dirty="0" err="1"/>
              <a:t>limit</a:t>
            </a:r>
            <a:r>
              <a:rPr lang="fr-FR" dirty="0"/>
              <a:t> of </a:t>
            </a:r>
            <a:r>
              <a:rPr lang="fr-FR" dirty="0" err="1"/>
              <a:t>number</a:t>
            </a:r>
            <a:r>
              <a:rPr lang="fr-FR" dirty="0"/>
              <a:t> of </a:t>
            </a:r>
            <a:r>
              <a:rPr lang="fr-FR" dirty="0" err="1"/>
              <a:t>downloads</a:t>
            </a:r>
            <a:r>
              <a:rPr lang="fr-FR" dirty="0"/>
              <a:t> by </a:t>
            </a:r>
            <a:r>
              <a:rPr lang="fr-FR" dirty="0" err="1"/>
              <a:t>customer</a:t>
            </a:r>
            <a:r>
              <a:rPr lang="fr-FR" dirty="0"/>
              <a:t>.</a:t>
            </a:r>
          </a:p>
          <a:p>
            <a:pPr lvl="1"/>
            <a:r>
              <a:rPr lang="fr-FR" dirty="0"/>
              <a:t>Direct </a:t>
            </a:r>
            <a:r>
              <a:rPr lang="fr-FR" dirty="0" err="1"/>
              <a:t>access</a:t>
            </a:r>
            <a:r>
              <a:rPr lang="fr-FR" dirty="0"/>
              <a:t> to configuration files for </a:t>
            </a:r>
            <a:r>
              <a:rPr lang="fr-FR" dirty="0" smtClean="0"/>
              <a:t>STM32 and </a:t>
            </a:r>
            <a:r>
              <a:rPr lang="fr-FR" dirty="0" err="1" smtClean="0"/>
              <a:t>associated</a:t>
            </a:r>
            <a:r>
              <a:rPr lang="fr-FR" dirty="0" smtClean="0"/>
              <a:t> </a:t>
            </a:r>
            <a:r>
              <a:rPr lang="fr-FR" dirty="0" err="1" smtClean="0"/>
              <a:t>boards</a:t>
            </a:r>
            <a:r>
              <a:rPr lang="fr-FR" dirty="0" smtClean="0"/>
              <a:t>.</a:t>
            </a:r>
            <a:endParaRPr lang="fr-FR" dirty="0"/>
          </a:p>
          <a:p>
            <a:pPr lvl="1"/>
            <a:r>
              <a:rPr lang="fr-FR" dirty="0"/>
              <a:t>Free </a:t>
            </a:r>
            <a:r>
              <a:rPr lang="fr-FR" dirty="0" err="1"/>
              <a:t>access</a:t>
            </a:r>
            <a:r>
              <a:rPr lang="fr-FR" dirty="0"/>
              <a:t> to MDK-ARM </a:t>
            </a:r>
            <a:r>
              <a:rPr lang="fr-FR" dirty="0" err="1"/>
              <a:t>periodic</a:t>
            </a:r>
            <a:r>
              <a:rPr lang="fr-FR" dirty="0"/>
              <a:t> updates.</a:t>
            </a:r>
          </a:p>
          <a:p>
            <a:pPr lvl="1"/>
            <a:endParaRPr lang="fr-FR" dirty="0"/>
          </a:p>
        </p:txBody>
      </p:sp>
      <p:sp>
        <p:nvSpPr>
          <p:cNvPr id="6" name="Content Placeholder 5"/>
          <p:cNvSpPr>
            <a:spLocks noGrp="1"/>
          </p:cNvSpPr>
          <p:nvPr>
            <p:ph sz="half" idx="14"/>
          </p:nvPr>
        </p:nvSpPr>
        <p:spPr>
          <a:xfrm>
            <a:off x="4637856" y="1288148"/>
            <a:ext cx="4038600" cy="3647152"/>
          </a:xfrm>
        </p:spPr>
        <p:txBody>
          <a:bodyPr/>
          <a:lstStyle/>
          <a:p>
            <a:r>
              <a:rPr lang="fr-FR" dirty="0" smtClean="0"/>
              <a:t>How to </a:t>
            </a:r>
            <a:r>
              <a:rPr lang="fr-FR" dirty="0" err="1" smtClean="0"/>
              <a:t>get</a:t>
            </a:r>
            <a:r>
              <a:rPr lang="fr-FR" dirty="0" smtClean="0"/>
              <a:t> free MDK-ARM </a:t>
            </a:r>
            <a:r>
              <a:rPr lang="fr-FR" dirty="0" err="1" smtClean="0"/>
              <a:t>licenses</a:t>
            </a:r>
            <a:r>
              <a:rPr lang="fr-FR" dirty="0" smtClean="0"/>
              <a:t> for STM32F0 and STM32L0 ?</a:t>
            </a:r>
          </a:p>
          <a:p>
            <a:pPr lvl="1"/>
            <a:endParaRPr lang="fr-FR" dirty="0" smtClean="0"/>
          </a:p>
          <a:p>
            <a:pPr lvl="1"/>
            <a:r>
              <a:rPr lang="fr-FR" dirty="0" smtClean="0"/>
              <a:t>Go to </a:t>
            </a:r>
            <a:r>
              <a:rPr lang="fr-FR" dirty="0" err="1" smtClean="0"/>
              <a:t>Keil</a:t>
            </a:r>
            <a:r>
              <a:rPr lang="fr-FR" dirty="0" smtClean="0"/>
              <a:t> </a:t>
            </a:r>
            <a:r>
              <a:rPr lang="fr-FR" dirty="0" err="1" smtClean="0"/>
              <a:t>website</a:t>
            </a:r>
            <a:r>
              <a:rPr lang="fr-FR" dirty="0"/>
              <a:t> </a:t>
            </a:r>
            <a:r>
              <a:rPr lang="fr-FR" dirty="0" smtClean="0"/>
              <a:t>at : </a:t>
            </a:r>
            <a:r>
              <a:rPr lang="fr-FR" dirty="0" smtClean="0">
                <a:solidFill>
                  <a:schemeClr val="tx2"/>
                </a:solidFill>
                <a:hlinkClick r:id="rId2"/>
              </a:rPr>
              <a:t>www.keil.com/mdk-st</a:t>
            </a:r>
            <a:endParaRPr lang="fr-FR" dirty="0" smtClean="0">
              <a:solidFill>
                <a:schemeClr val="tx2"/>
              </a:solidFill>
            </a:endParaRPr>
          </a:p>
          <a:p>
            <a:pPr marL="355600" lvl="1" indent="0">
              <a:buNone/>
            </a:pPr>
            <a:endParaRPr lang="fr-FR" dirty="0" smtClean="0"/>
          </a:p>
          <a:p>
            <a:pPr lvl="1"/>
            <a:r>
              <a:rPr lang="fr-FR" dirty="0" err="1" smtClean="0"/>
              <a:t>Download</a:t>
            </a:r>
            <a:r>
              <a:rPr lang="fr-FR" dirty="0" smtClean="0"/>
              <a:t> MDK-ARM </a:t>
            </a:r>
            <a:r>
              <a:rPr lang="fr-FR" dirty="0" err="1" smtClean="0"/>
              <a:t>toolchain</a:t>
            </a:r>
            <a:r>
              <a:rPr lang="fr-FR" dirty="0" smtClean="0"/>
              <a:t>.</a:t>
            </a:r>
          </a:p>
          <a:p>
            <a:pPr lvl="1"/>
            <a:endParaRPr lang="fr-FR" dirty="0" smtClean="0"/>
          </a:p>
          <a:p>
            <a:pPr lvl="1"/>
            <a:r>
              <a:rPr lang="fr-FR" dirty="0" err="1" smtClean="0"/>
              <a:t>Activate</a:t>
            </a:r>
            <a:r>
              <a:rPr lang="fr-FR" dirty="0" smtClean="0"/>
              <a:t> the free </a:t>
            </a:r>
            <a:r>
              <a:rPr lang="fr-FR" dirty="0" err="1" smtClean="0"/>
              <a:t>license</a:t>
            </a:r>
            <a:r>
              <a:rPr lang="fr-FR" dirty="0" smtClean="0"/>
              <a:t> </a:t>
            </a:r>
            <a:r>
              <a:rPr lang="fr-FR" dirty="0" err="1" smtClean="0"/>
              <a:t>using</a:t>
            </a:r>
            <a:r>
              <a:rPr lang="fr-FR" dirty="0" smtClean="0"/>
              <a:t> </a:t>
            </a:r>
            <a:r>
              <a:rPr lang="fr-FR" dirty="0" err="1" smtClean="0"/>
              <a:t>this</a:t>
            </a:r>
            <a:r>
              <a:rPr lang="fr-FR" dirty="0" smtClean="0"/>
              <a:t> Product Serial </a:t>
            </a:r>
            <a:r>
              <a:rPr lang="fr-FR" dirty="0" err="1" smtClean="0"/>
              <a:t>Number</a:t>
            </a:r>
            <a:r>
              <a:rPr lang="fr-FR" dirty="0" smtClean="0"/>
              <a:t> (PSN) :</a:t>
            </a:r>
            <a:br>
              <a:rPr lang="fr-FR" dirty="0" smtClean="0"/>
            </a:br>
            <a:r>
              <a:rPr lang="en-US" b="1" dirty="0" smtClean="0">
                <a:solidFill>
                  <a:schemeClr val="tx2"/>
                </a:solidFill>
              </a:rPr>
              <a:t>U1E21-CM9GY-L3G4L</a:t>
            </a:r>
            <a:endParaRPr lang="fr-FR" b="1" dirty="0">
              <a:solidFill>
                <a:schemeClr val="tx2"/>
              </a:solidFill>
            </a:endParaRPr>
          </a:p>
          <a:p>
            <a:pPr marL="355600" lvl="1" indent="0">
              <a:buNone/>
            </a:pPr>
            <a:endParaRPr lang="fr-FR" dirty="0" smtClean="0"/>
          </a:p>
        </p:txBody>
      </p:sp>
      <p:pic>
        <p:nvPicPr>
          <p:cNvPr id="7" name="Picture 2" descr="C:\Users\hanusl\Documents\MMS\Marketing\Marcom\Logos\ARMKeil high-r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6" y="476672"/>
            <a:ext cx="1440160" cy="527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5136304"/>
      </p:ext>
    </p:extLst>
  </p:cSld>
  <p:clrMapOvr>
    <a:masterClrMapping/>
  </p:clrMapOvr>
  <p:transition spd="slow">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Comprehensive</a:t>
            </a:r>
            <a:r>
              <a:rPr lang="fr-FR" dirty="0" smtClean="0"/>
              <a:t> </a:t>
            </a:r>
            <a:r>
              <a:rPr lang="fr-FR" dirty="0" err="1" smtClean="0"/>
              <a:t>choice</a:t>
            </a:r>
            <a:r>
              <a:rPr lang="fr-FR" dirty="0" smtClean="0"/>
              <a:t> of STM32 </a:t>
            </a:r>
            <a:r>
              <a:rPr lang="fr-FR" dirty="0" smtClean="0">
                <a:solidFill>
                  <a:schemeClr val="tx2"/>
                </a:solidFill>
              </a:rPr>
              <a:t>free</a:t>
            </a:r>
            <a:r>
              <a:rPr lang="fr-FR" dirty="0" smtClean="0"/>
              <a:t> </a:t>
            </a:r>
            <a:r>
              <a:rPr lang="fr-FR" dirty="0" err="1" smtClean="0"/>
              <a:t>IDEs</a:t>
            </a:r>
            <a:endParaRPr lang="fr-FR" dirty="0"/>
          </a:p>
        </p:txBody>
      </p:sp>
      <p:pic>
        <p:nvPicPr>
          <p:cNvPr id="6" name="Picture 4"/>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915816" y="1599176"/>
            <a:ext cx="1080120" cy="307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ounded Rectangle 6"/>
          <p:cNvSpPr/>
          <p:nvPr/>
        </p:nvSpPr>
        <p:spPr>
          <a:xfrm>
            <a:off x="4572000" y="1196752"/>
            <a:ext cx="1872208" cy="1050496"/>
          </a:xfrm>
          <a:prstGeom prst="round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endParaRPr lang="fr-FR" sz="1600" dirty="0">
              <a:latin typeface="Times New Roman"/>
              <a:ea typeface="Times New Roman"/>
            </a:endParaRPr>
          </a:p>
        </p:txBody>
      </p:sp>
      <p:sp>
        <p:nvSpPr>
          <p:cNvPr id="9" name="Rounded Rectangle 8"/>
          <p:cNvSpPr/>
          <p:nvPr/>
        </p:nvSpPr>
        <p:spPr>
          <a:xfrm>
            <a:off x="2627784" y="1196752"/>
            <a:ext cx="1656184" cy="1050496"/>
          </a:xfrm>
          <a:prstGeom prst="round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endParaRPr lang="fr-FR" sz="1600" dirty="0">
              <a:solidFill>
                <a:schemeClr val="accent1"/>
              </a:solidFill>
              <a:latin typeface="Times New Roman"/>
              <a:ea typeface="Times New Roman"/>
            </a:endParaRPr>
          </a:p>
        </p:txBody>
      </p:sp>
      <p:sp>
        <p:nvSpPr>
          <p:cNvPr id="13" name="Rounded Rectangle 12"/>
          <p:cNvSpPr/>
          <p:nvPr/>
        </p:nvSpPr>
        <p:spPr>
          <a:xfrm>
            <a:off x="743113" y="1196752"/>
            <a:ext cx="1656184" cy="1050496"/>
          </a:xfrm>
          <a:prstGeom prst="round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endParaRPr lang="fr-FR" sz="1600" dirty="0">
              <a:solidFill>
                <a:schemeClr val="accent1"/>
              </a:solidFill>
              <a:latin typeface="Times New Roman"/>
              <a:ea typeface="Times New Roman"/>
            </a:endParaRPr>
          </a:p>
        </p:txBody>
      </p:sp>
      <p:pic>
        <p:nvPicPr>
          <p:cNvPr id="1026" name="Picture 2" descr="C:\Users\hanusl\Documents\MMS\Marketing\Marcom\Logos\ARMKeil high-r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88024" y="1454758"/>
            <a:ext cx="1440160" cy="527978"/>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7624" y="1484784"/>
            <a:ext cx="844168" cy="568088"/>
          </a:xfrm>
          <a:prstGeom prst="rect">
            <a:avLst/>
          </a:prstGeom>
        </p:spPr>
      </p:pic>
      <p:pic>
        <p:nvPicPr>
          <p:cNvPr id="16"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26390" y="4170562"/>
            <a:ext cx="410566" cy="410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04908" y="3450482"/>
            <a:ext cx="360040" cy="395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2" descr="Windows">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16876" y="2996952"/>
            <a:ext cx="934844" cy="19865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Windows">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7076" y="2996952"/>
            <a:ext cx="934844" cy="19865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Windows">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05308" y="2996952"/>
            <a:ext cx="934844" cy="198654"/>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1319707" y="3861048"/>
            <a:ext cx="587997" cy="214490"/>
          </a:xfrm>
          <a:prstGeom prst="rect">
            <a:avLst/>
          </a:prstGeom>
          <a:noFill/>
        </p:spPr>
        <p:txBody>
          <a:bodyPr wrap="none" lIns="75255" tIns="37628" rIns="75255" bIns="37628" rtlCol="0">
            <a:spAutoFit/>
          </a:bodyPr>
          <a:lstStyle/>
          <a:p>
            <a:r>
              <a:rPr lang="fr-FR" sz="900" dirty="0" smtClean="0">
                <a:solidFill>
                  <a:schemeClr val="accent4"/>
                </a:solidFill>
              </a:rPr>
              <a:t>Q2’2015</a:t>
            </a:r>
            <a:endParaRPr lang="fr-FR" sz="900" dirty="0">
              <a:solidFill>
                <a:schemeClr val="accent4"/>
              </a:solidFill>
            </a:endParaRPr>
          </a:p>
        </p:txBody>
      </p:sp>
      <p:sp>
        <p:nvSpPr>
          <p:cNvPr id="29" name="TextBox 28"/>
          <p:cNvSpPr txBox="1"/>
          <p:nvPr/>
        </p:nvSpPr>
        <p:spPr>
          <a:xfrm>
            <a:off x="1331640" y="4582662"/>
            <a:ext cx="587997" cy="214490"/>
          </a:xfrm>
          <a:prstGeom prst="rect">
            <a:avLst/>
          </a:prstGeom>
          <a:noFill/>
        </p:spPr>
        <p:txBody>
          <a:bodyPr wrap="none" lIns="75255" tIns="37628" rIns="75255" bIns="37628" rtlCol="0">
            <a:spAutoFit/>
          </a:bodyPr>
          <a:lstStyle/>
          <a:p>
            <a:r>
              <a:rPr lang="fr-FR" sz="900" dirty="0" smtClean="0">
                <a:solidFill>
                  <a:schemeClr val="accent4"/>
                </a:solidFill>
              </a:rPr>
              <a:t>Q2’2015</a:t>
            </a:r>
            <a:endParaRPr lang="fr-FR" sz="900" dirty="0">
              <a:solidFill>
                <a:schemeClr val="accent4"/>
              </a:solidFill>
            </a:endParaRPr>
          </a:p>
        </p:txBody>
      </p:sp>
      <p:sp>
        <p:nvSpPr>
          <p:cNvPr id="30" name="Rounded Rectangle 29"/>
          <p:cNvSpPr/>
          <p:nvPr/>
        </p:nvSpPr>
        <p:spPr>
          <a:xfrm>
            <a:off x="755576" y="4970792"/>
            <a:ext cx="3528392" cy="1050496"/>
          </a:xfrm>
          <a:prstGeom prst="roundRect">
            <a:avLst/>
          </a:prstGeom>
          <a:solidFill>
            <a:schemeClr val="accent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r>
              <a:rPr lang="fr-FR" b="1" dirty="0" smtClean="0">
                <a:solidFill>
                  <a:schemeClr val="tx2"/>
                </a:solidFill>
                <a:ea typeface="Times New Roman"/>
              </a:rPr>
              <a:t>Free</a:t>
            </a:r>
            <a:r>
              <a:rPr lang="fr-FR" b="1" dirty="0" smtClean="0">
                <a:solidFill>
                  <a:schemeClr val="bg2"/>
                </a:solidFill>
                <a:ea typeface="Times New Roman"/>
              </a:rPr>
              <a:t> </a:t>
            </a:r>
            <a:r>
              <a:rPr lang="fr-FR" b="1" dirty="0" err="1" smtClean="0">
                <a:solidFill>
                  <a:schemeClr val="bg1"/>
                </a:solidFill>
                <a:ea typeface="Times New Roman"/>
              </a:rPr>
              <a:t>licenses</a:t>
            </a:r>
            <a:r>
              <a:rPr lang="fr-FR" b="1" dirty="0" smtClean="0">
                <a:solidFill>
                  <a:schemeClr val="bg1"/>
                </a:solidFill>
                <a:ea typeface="Times New Roman"/>
              </a:rPr>
              <a:t> for all STM32 </a:t>
            </a:r>
            <a:r>
              <a:rPr lang="fr-FR" b="1" dirty="0" err="1" smtClean="0">
                <a:solidFill>
                  <a:schemeClr val="bg1"/>
                </a:solidFill>
                <a:ea typeface="Times New Roman"/>
              </a:rPr>
              <a:t>microcontrollers</a:t>
            </a:r>
            <a:endParaRPr lang="fr-FR" b="1" dirty="0">
              <a:solidFill>
                <a:schemeClr val="bg1"/>
              </a:solidFill>
              <a:ea typeface="Times New Roman"/>
            </a:endParaRPr>
          </a:p>
        </p:txBody>
      </p:sp>
      <p:sp>
        <p:nvSpPr>
          <p:cNvPr id="31" name="Rounded Rectangle 30"/>
          <p:cNvSpPr/>
          <p:nvPr/>
        </p:nvSpPr>
        <p:spPr>
          <a:xfrm>
            <a:off x="4572000" y="4970792"/>
            <a:ext cx="1872208" cy="1050496"/>
          </a:xfrm>
          <a:prstGeom prst="roundRect">
            <a:avLst/>
          </a:prstGeom>
          <a:solidFill>
            <a:schemeClr val="accent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r>
              <a:rPr lang="fr-FR" sz="1600" b="1" dirty="0" smtClean="0">
                <a:solidFill>
                  <a:schemeClr val="tx2"/>
                </a:solidFill>
                <a:ea typeface="Times New Roman"/>
              </a:rPr>
              <a:t>Free</a:t>
            </a:r>
            <a:r>
              <a:rPr lang="fr-FR" sz="1600" b="1" dirty="0" smtClean="0">
                <a:solidFill>
                  <a:schemeClr val="bg1"/>
                </a:solidFill>
                <a:ea typeface="Times New Roman"/>
              </a:rPr>
              <a:t> </a:t>
            </a:r>
            <a:r>
              <a:rPr lang="fr-FR" sz="1600" b="1" dirty="0" err="1" smtClean="0">
                <a:solidFill>
                  <a:schemeClr val="bg1"/>
                </a:solidFill>
                <a:ea typeface="Times New Roman"/>
              </a:rPr>
              <a:t>licenses</a:t>
            </a:r>
            <a:r>
              <a:rPr lang="fr-FR" sz="1600" b="1" dirty="0" smtClean="0">
                <a:solidFill>
                  <a:schemeClr val="bg1"/>
                </a:solidFill>
                <a:ea typeface="Times New Roman"/>
              </a:rPr>
              <a:t> for STM32F0 </a:t>
            </a:r>
            <a:br>
              <a:rPr lang="fr-FR" sz="1600" b="1" dirty="0" smtClean="0">
                <a:solidFill>
                  <a:schemeClr val="bg1"/>
                </a:solidFill>
                <a:ea typeface="Times New Roman"/>
              </a:rPr>
            </a:br>
            <a:r>
              <a:rPr lang="fr-FR" sz="1600" b="1" dirty="0" smtClean="0">
                <a:solidFill>
                  <a:schemeClr val="bg1"/>
                </a:solidFill>
                <a:ea typeface="Times New Roman"/>
              </a:rPr>
              <a:t>&amp; STM32L0</a:t>
            </a:r>
            <a:endParaRPr lang="fr-FR" sz="1600" b="1" dirty="0">
              <a:solidFill>
                <a:schemeClr val="bg1"/>
              </a:solidFill>
              <a:ea typeface="Times New Roman"/>
            </a:endParaRPr>
          </a:p>
        </p:txBody>
      </p:sp>
      <p:sp>
        <p:nvSpPr>
          <p:cNvPr id="32" name="Rounded Rectangle 31"/>
          <p:cNvSpPr/>
          <p:nvPr/>
        </p:nvSpPr>
        <p:spPr>
          <a:xfrm>
            <a:off x="6732240" y="1196752"/>
            <a:ext cx="1872208" cy="1050496"/>
          </a:xfrm>
          <a:prstGeom prst="round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endParaRPr lang="fr-FR" sz="1600" dirty="0">
              <a:solidFill>
                <a:schemeClr val="accent1"/>
              </a:solidFill>
              <a:latin typeface="Times New Roman"/>
              <a:ea typeface="Times New Roman"/>
            </a:endParaRPr>
          </a:p>
        </p:txBody>
      </p:sp>
      <p:pic>
        <p:nvPicPr>
          <p:cNvPr id="33"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75062" y="4170562"/>
            <a:ext cx="410566" cy="410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53580" y="3450482"/>
            <a:ext cx="360040" cy="395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2" descr="Windows">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65548" y="2996952"/>
            <a:ext cx="934844" cy="198654"/>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p:cNvPicPr>
            <a:picLocks noChangeAspect="1" noChangeArrowheads="1"/>
          </p:cNvPicPr>
          <p:nvPr/>
        </p:nvPicPr>
        <p:blipFill>
          <a:blip r:embed="rId10" cstate="print"/>
          <a:srcRect/>
          <a:stretch>
            <a:fillRect/>
          </a:stretch>
        </p:blipFill>
        <p:spPr bwMode="auto">
          <a:xfrm>
            <a:off x="7236296" y="1403491"/>
            <a:ext cx="792088" cy="729365"/>
          </a:xfrm>
          <a:prstGeom prst="rect">
            <a:avLst/>
          </a:prstGeom>
          <a:noFill/>
          <a:ln w="12700" cap="flat">
            <a:noFill/>
            <a:miter lim="800000"/>
            <a:headEnd/>
            <a:tailEnd/>
          </a:ln>
        </p:spPr>
      </p:pic>
      <p:sp>
        <p:nvSpPr>
          <p:cNvPr id="37" name="Rounded Rectangle 36"/>
          <p:cNvSpPr/>
          <p:nvPr/>
        </p:nvSpPr>
        <p:spPr>
          <a:xfrm>
            <a:off x="6732240" y="4970792"/>
            <a:ext cx="1872208" cy="1050496"/>
          </a:xfrm>
          <a:prstGeom prst="roundRect">
            <a:avLst/>
          </a:prstGeom>
          <a:solidFill>
            <a:schemeClr val="accent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r>
              <a:rPr lang="fr-FR" sz="1600" b="1" dirty="0" smtClean="0">
                <a:solidFill>
                  <a:schemeClr val="tx2"/>
                </a:solidFill>
                <a:ea typeface="Times New Roman"/>
              </a:rPr>
              <a:t>Free</a:t>
            </a:r>
            <a:r>
              <a:rPr lang="fr-FR" sz="1600" b="1" dirty="0" smtClean="0">
                <a:solidFill>
                  <a:schemeClr val="bg2"/>
                </a:solidFill>
                <a:ea typeface="Times New Roman"/>
              </a:rPr>
              <a:t> </a:t>
            </a:r>
            <a:r>
              <a:rPr lang="fr-FR" sz="1600" b="1" dirty="0" err="1" smtClean="0">
                <a:solidFill>
                  <a:schemeClr val="bg1"/>
                </a:solidFill>
                <a:ea typeface="Times New Roman"/>
              </a:rPr>
              <a:t>access</a:t>
            </a:r>
            <a:r>
              <a:rPr lang="fr-FR" sz="1600" b="1" dirty="0" smtClean="0">
                <a:solidFill>
                  <a:schemeClr val="bg1"/>
                </a:solidFill>
                <a:ea typeface="Times New Roman"/>
              </a:rPr>
              <a:t> to all STM32Nucleo </a:t>
            </a:r>
            <a:r>
              <a:rPr lang="fr-FR" sz="1600" b="1" dirty="0" err="1" smtClean="0">
                <a:solidFill>
                  <a:schemeClr val="bg1"/>
                </a:solidFill>
                <a:ea typeface="Times New Roman"/>
              </a:rPr>
              <a:t>users</a:t>
            </a:r>
            <a:endParaRPr lang="fr-FR" sz="1600" b="1" dirty="0">
              <a:solidFill>
                <a:schemeClr val="bg1"/>
              </a:solidFill>
              <a:ea typeface="Times New Roman"/>
            </a:endParaRPr>
          </a:p>
        </p:txBody>
      </p:sp>
      <p:sp>
        <p:nvSpPr>
          <p:cNvPr id="38" name="Rounded Rectangle 37"/>
          <p:cNvSpPr/>
          <p:nvPr/>
        </p:nvSpPr>
        <p:spPr>
          <a:xfrm>
            <a:off x="755576" y="2183672"/>
            <a:ext cx="1656184" cy="525248"/>
          </a:xfrm>
          <a:prstGeom prst="roundRect">
            <a:avLst/>
          </a:prstGeom>
          <a:solidFill>
            <a:schemeClr val="tx2"/>
          </a:solidFill>
          <a:ln w="38100">
            <a:solidFill>
              <a:schemeClr val="tx2"/>
            </a:solid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r>
              <a:rPr lang="fr-FR" sz="1600" dirty="0" smtClean="0">
                <a:solidFill>
                  <a:schemeClr val="bg1"/>
                </a:solidFill>
                <a:ea typeface="Times New Roman"/>
              </a:rPr>
              <a:t>System </a:t>
            </a:r>
            <a:r>
              <a:rPr lang="fr-FR" sz="1600" dirty="0" err="1" smtClean="0">
                <a:solidFill>
                  <a:schemeClr val="bg1"/>
                </a:solidFill>
                <a:ea typeface="Times New Roman"/>
              </a:rPr>
              <a:t>Workbench</a:t>
            </a:r>
            <a:endParaRPr lang="fr-FR" sz="1600" dirty="0">
              <a:solidFill>
                <a:schemeClr val="bg1"/>
              </a:solidFill>
              <a:ea typeface="Times New Roman"/>
            </a:endParaRPr>
          </a:p>
        </p:txBody>
      </p:sp>
      <p:sp>
        <p:nvSpPr>
          <p:cNvPr id="39" name="Rounded Rectangle 38"/>
          <p:cNvSpPr/>
          <p:nvPr/>
        </p:nvSpPr>
        <p:spPr>
          <a:xfrm>
            <a:off x="2627784" y="2183672"/>
            <a:ext cx="1656184" cy="525248"/>
          </a:xfrm>
          <a:prstGeom prst="roundRect">
            <a:avLst/>
          </a:prstGeom>
          <a:solidFill>
            <a:schemeClr val="tx2"/>
          </a:solidFill>
          <a:ln w="38100">
            <a:solidFill>
              <a:schemeClr val="tx2"/>
            </a:solid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r>
              <a:rPr lang="fr-FR" sz="1600" dirty="0" err="1" smtClean="0">
                <a:solidFill>
                  <a:schemeClr val="bg1"/>
                </a:solidFill>
                <a:ea typeface="Times New Roman"/>
              </a:rPr>
              <a:t>CoIDE</a:t>
            </a:r>
            <a:endParaRPr lang="fr-FR" sz="1600" dirty="0">
              <a:solidFill>
                <a:schemeClr val="bg1"/>
              </a:solidFill>
              <a:ea typeface="Times New Roman"/>
            </a:endParaRPr>
          </a:p>
        </p:txBody>
      </p:sp>
      <p:sp>
        <p:nvSpPr>
          <p:cNvPr id="40" name="Rounded Rectangle 39"/>
          <p:cNvSpPr/>
          <p:nvPr/>
        </p:nvSpPr>
        <p:spPr>
          <a:xfrm>
            <a:off x="4572000" y="2183672"/>
            <a:ext cx="1872208" cy="525248"/>
          </a:xfrm>
          <a:prstGeom prst="roundRect">
            <a:avLst/>
          </a:prstGeom>
          <a:solidFill>
            <a:schemeClr val="tx2"/>
          </a:solidFill>
          <a:ln w="38100">
            <a:solidFill>
              <a:schemeClr val="tx2"/>
            </a:solid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r>
              <a:rPr lang="fr-FR" sz="1600" dirty="0" smtClean="0">
                <a:solidFill>
                  <a:schemeClr val="bg1"/>
                </a:solidFill>
                <a:ea typeface="Times New Roman"/>
              </a:rPr>
              <a:t>MDK-ARM</a:t>
            </a:r>
            <a:endParaRPr lang="fr-FR" sz="1600" dirty="0">
              <a:solidFill>
                <a:schemeClr val="bg1"/>
              </a:solidFill>
              <a:ea typeface="Times New Roman"/>
            </a:endParaRPr>
          </a:p>
        </p:txBody>
      </p:sp>
    </p:spTree>
    <p:extLst>
      <p:ext uri="{BB962C8B-B14F-4D97-AF65-F5344CB8AC3E}">
        <p14:creationId xmlns:p14="http://schemas.microsoft.com/office/powerpoint/2010/main" val="1575104183"/>
      </p:ext>
    </p:extLst>
  </p:cSld>
  <p:clrMapOvr>
    <a:masterClrMapping/>
  </p:clrMapOvr>
  <p:transition spd="slow">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US" sz="2800" dirty="0" smtClean="0"/>
              <a:t>STM32 Embedded Software Offer - Overview</a:t>
            </a:r>
            <a:endParaRPr lang="en-US" sz="2800" dirty="0"/>
          </a:p>
        </p:txBody>
      </p:sp>
      <p:sp>
        <p:nvSpPr>
          <p:cNvPr id="10" name="Espace réservé du numéro de diapositive 9"/>
          <p:cNvSpPr>
            <a:spLocks noGrp="1"/>
          </p:cNvSpPr>
          <p:nvPr>
            <p:ph type="sldNum" sz="quarter" idx="12"/>
          </p:nvPr>
        </p:nvSpPr>
        <p:spPr/>
        <p:txBody>
          <a:bodyPr/>
          <a:lstStyle/>
          <a:p>
            <a:fld id="{5B31B9E4-8E4D-4C86-BFD7-412B282B373B}" type="slidenum">
              <a:rPr lang="fr-FR" smtClean="0"/>
              <a:pPr/>
              <a:t>16</a:t>
            </a:fld>
            <a:endParaRPr lang="fr-FR" dirty="0"/>
          </a:p>
        </p:txBody>
      </p:sp>
      <p:sp>
        <p:nvSpPr>
          <p:cNvPr id="42" name="Rectangle 41"/>
          <p:cNvSpPr/>
          <p:nvPr/>
        </p:nvSpPr>
        <p:spPr>
          <a:xfrm>
            <a:off x="7690158" y="5957976"/>
            <a:ext cx="144016" cy="13532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44" name="Text Box 20"/>
          <p:cNvSpPr txBox="1">
            <a:spLocks noChangeArrowheads="1"/>
          </p:cNvSpPr>
          <p:nvPr/>
        </p:nvSpPr>
        <p:spPr bwMode="auto">
          <a:xfrm>
            <a:off x="7834174" y="5910711"/>
            <a:ext cx="1189061" cy="229849"/>
          </a:xfrm>
          <a:prstGeom prst="rect">
            <a:avLst/>
          </a:prstGeom>
          <a:noFill/>
          <a:ln w="9525">
            <a:noFill/>
            <a:miter lim="800000"/>
            <a:headEnd/>
            <a:tailEnd/>
          </a:ln>
        </p:spPr>
        <p:txBody>
          <a:bodyPr wrap="none" lIns="75224" tIns="37613" rIns="75224" bIns="37613">
            <a:spAutoFit/>
          </a:bodyPr>
          <a:lstStyle/>
          <a:p>
            <a:pPr eaLnBrk="0" hangingPunct="0"/>
            <a:r>
              <a:rPr lang="fr-FR" sz="1000" b="1" dirty="0" smtClean="0">
                <a:solidFill>
                  <a:srgbClr val="002152"/>
                </a:solidFill>
              </a:rPr>
              <a:t>ST </a:t>
            </a:r>
            <a:r>
              <a:rPr lang="fr-FR" sz="1000" b="1" dirty="0" err="1" smtClean="0">
                <a:solidFill>
                  <a:srgbClr val="002152"/>
                </a:solidFill>
              </a:rPr>
              <a:t>Offering</a:t>
            </a:r>
            <a:r>
              <a:rPr lang="fr-FR" sz="1000" b="1" dirty="0" smtClean="0">
                <a:solidFill>
                  <a:srgbClr val="002152"/>
                </a:solidFill>
              </a:rPr>
              <a:t>. </a:t>
            </a:r>
            <a:r>
              <a:rPr lang="fr-FR" sz="1000" b="1" dirty="0" smtClean="0">
                <a:solidFill>
                  <a:schemeClr val="accent2"/>
                </a:solidFill>
              </a:rPr>
              <a:t>Free</a:t>
            </a:r>
          </a:p>
        </p:txBody>
      </p:sp>
      <p:sp>
        <p:nvSpPr>
          <p:cNvPr id="45" name="Rectangle 44"/>
          <p:cNvSpPr/>
          <p:nvPr/>
        </p:nvSpPr>
        <p:spPr>
          <a:xfrm>
            <a:off x="7690158" y="6198944"/>
            <a:ext cx="144016" cy="13532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sz="1050" dirty="0"/>
          </a:p>
        </p:txBody>
      </p:sp>
      <p:sp>
        <p:nvSpPr>
          <p:cNvPr id="46" name="Text Box 20"/>
          <p:cNvSpPr txBox="1">
            <a:spLocks noChangeArrowheads="1"/>
          </p:cNvSpPr>
          <p:nvPr/>
        </p:nvSpPr>
        <p:spPr bwMode="auto">
          <a:xfrm>
            <a:off x="7837390" y="6151679"/>
            <a:ext cx="1011127" cy="229849"/>
          </a:xfrm>
          <a:prstGeom prst="rect">
            <a:avLst/>
          </a:prstGeom>
          <a:noFill/>
          <a:ln w="9525">
            <a:noFill/>
            <a:miter lim="800000"/>
            <a:headEnd/>
            <a:tailEnd/>
          </a:ln>
        </p:spPr>
        <p:txBody>
          <a:bodyPr wrap="none" lIns="75224" tIns="37613" rIns="75224" bIns="37613">
            <a:spAutoFit/>
          </a:bodyPr>
          <a:lstStyle/>
          <a:p>
            <a:pPr eaLnBrk="0" hangingPunct="0"/>
            <a:r>
              <a:rPr lang="fr-FR" sz="1000" b="1" dirty="0" err="1" smtClean="0">
                <a:solidFill>
                  <a:srgbClr val="002152"/>
                </a:solidFill>
              </a:rPr>
              <a:t>Partners</a:t>
            </a:r>
            <a:r>
              <a:rPr lang="fr-FR" sz="1000" b="1" dirty="0" smtClean="0">
                <a:solidFill>
                  <a:srgbClr val="002152"/>
                </a:solidFill>
              </a:rPr>
              <a:t> </a:t>
            </a:r>
            <a:r>
              <a:rPr lang="fr-FR" sz="1000" b="1" dirty="0" err="1" smtClean="0">
                <a:solidFill>
                  <a:srgbClr val="002152"/>
                </a:solidFill>
              </a:rPr>
              <a:t>Offer</a:t>
            </a:r>
            <a:endParaRPr lang="fr-FR" sz="1000" b="1" dirty="0" smtClean="0">
              <a:solidFill>
                <a:srgbClr val="002152"/>
              </a:solidFill>
            </a:endParaRPr>
          </a:p>
        </p:txBody>
      </p:sp>
      <p:grpSp>
        <p:nvGrpSpPr>
          <p:cNvPr id="11" name="Group 10"/>
          <p:cNvGrpSpPr/>
          <p:nvPr/>
        </p:nvGrpSpPr>
        <p:grpSpPr>
          <a:xfrm>
            <a:off x="179512" y="1340768"/>
            <a:ext cx="9145016" cy="4480544"/>
            <a:chOff x="218808" y="1533123"/>
            <a:chExt cx="9320569" cy="3875463"/>
          </a:xfrm>
        </p:grpSpPr>
        <p:sp>
          <p:nvSpPr>
            <p:cNvPr id="5" name="Text Box 4"/>
            <p:cNvSpPr txBox="1">
              <a:spLocks noChangeArrowheads="1"/>
            </p:cNvSpPr>
            <p:nvPr/>
          </p:nvSpPr>
          <p:spPr bwMode="auto">
            <a:xfrm>
              <a:off x="218808" y="1533123"/>
              <a:ext cx="1062265" cy="358519"/>
            </a:xfrm>
            <a:prstGeom prst="rect">
              <a:avLst/>
            </a:prstGeom>
            <a:noFill/>
            <a:ln w="63500" algn="ctr">
              <a:noFill/>
              <a:miter lim="800000"/>
              <a:headEnd/>
              <a:tailEnd/>
            </a:ln>
          </p:spPr>
          <p:txBody>
            <a:bodyPr wrap="square" lIns="75203" tIns="37603" rIns="75203" bIns="37603">
              <a:spAutoFit/>
            </a:bodyPr>
            <a:lstStyle/>
            <a:p>
              <a:pPr algn="ctr" eaLnBrk="0" hangingPunct="0">
                <a:spcBef>
                  <a:spcPct val="50000"/>
                </a:spcBef>
              </a:pPr>
              <a:r>
                <a:rPr lang="en-US" sz="1100" b="1" dirty="0" smtClean="0">
                  <a:solidFill>
                    <a:schemeClr val="bg1">
                      <a:lumMod val="50000"/>
                    </a:schemeClr>
                  </a:solidFill>
                </a:rPr>
                <a:t>Abstraction </a:t>
              </a:r>
              <a:br>
                <a:rPr lang="en-US" sz="1100" b="1" dirty="0" smtClean="0">
                  <a:solidFill>
                    <a:schemeClr val="bg1">
                      <a:lumMod val="50000"/>
                    </a:schemeClr>
                  </a:solidFill>
                </a:rPr>
              </a:br>
              <a:r>
                <a:rPr lang="en-US" sz="1100" b="1" dirty="0" smtClean="0">
                  <a:solidFill>
                    <a:schemeClr val="bg1">
                      <a:lumMod val="50000"/>
                    </a:schemeClr>
                  </a:solidFill>
                </a:rPr>
                <a:t>Level</a:t>
              </a:r>
              <a:endParaRPr lang="en-US" sz="1100" b="1" dirty="0">
                <a:solidFill>
                  <a:schemeClr val="bg1">
                    <a:lumMod val="50000"/>
                  </a:schemeClr>
                </a:solidFill>
              </a:endParaRPr>
            </a:p>
          </p:txBody>
        </p:sp>
        <p:sp>
          <p:nvSpPr>
            <p:cNvPr id="8" name="Text Box 4"/>
            <p:cNvSpPr txBox="1">
              <a:spLocks noChangeArrowheads="1"/>
            </p:cNvSpPr>
            <p:nvPr/>
          </p:nvSpPr>
          <p:spPr bwMode="auto">
            <a:xfrm>
              <a:off x="7378723" y="4616030"/>
              <a:ext cx="2160654" cy="212102"/>
            </a:xfrm>
            <a:prstGeom prst="rect">
              <a:avLst/>
            </a:prstGeom>
            <a:noFill/>
            <a:ln w="63500" algn="ctr">
              <a:noFill/>
              <a:miter lim="800000"/>
              <a:headEnd/>
              <a:tailEnd/>
            </a:ln>
          </p:spPr>
          <p:txBody>
            <a:bodyPr wrap="square" lIns="75203" tIns="37603" rIns="75203" bIns="37603">
              <a:spAutoFit/>
            </a:bodyPr>
            <a:lstStyle/>
            <a:p>
              <a:pPr algn="ctr" eaLnBrk="0" hangingPunct="0">
                <a:spcBef>
                  <a:spcPct val="50000"/>
                </a:spcBef>
              </a:pPr>
              <a:r>
                <a:rPr lang="en-US" sz="1100" b="1" dirty="0" smtClean="0">
                  <a:solidFill>
                    <a:schemeClr val="bg1">
                      <a:lumMod val="50000"/>
                    </a:schemeClr>
                  </a:solidFill>
                </a:rPr>
                <a:t>Portability Level</a:t>
              </a:r>
              <a:endParaRPr lang="en-US" sz="1100" b="1" dirty="0">
                <a:solidFill>
                  <a:schemeClr val="bg1">
                    <a:lumMod val="50000"/>
                  </a:schemeClr>
                </a:solidFill>
              </a:endParaRPr>
            </a:p>
          </p:txBody>
        </p:sp>
        <p:sp>
          <p:nvSpPr>
            <p:cNvPr id="6" name="Line 6"/>
            <p:cNvSpPr>
              <a:spLocks noChangeShapeType="1"/>
            </p:cNvSpPr>
            <p:nvPr/>
          </p:nvSpPr>
          <p:spPr bwMode="auto">
            <a:xfrm flipH="1" flipV="1">
              <a:off x="758209" y="1874638"/>
              <a:ext cx="16654" cy="2994523"/>
            </a:xfrm>
            <a:prstGeom prst="line">
              <a:avLst/>
            </a:prstGeom>
            <a:ln w="28575">
              <a:headEnd/>
              <a:tailEnd type="triangle" w="med" len="med"/>
            </a:ln>
          </p:spPr>
          <p:style>
            <a:lnRef idx="1">
              <a:schemeClr val="accent3"/>
            </a:lnRef>
            <a:fillRef idx="0">
              <a:schemeClr val="accent3"/>
            </a:fillRef>
            <a:effectRef idx="0">
              <a:schemeClr val="accent3"/>
            </a:effectRef>
            <a:fontRef idx="minor">
              <a:schemeClr val="tx1"/>
            </a:fontRef>
          </p:style>
          <p:txBody>
            <a:bodyPr wrap="none" lIns="61918" tIns="30960" rIns="61918" bIns="30960"/>
            <a:lstStyle/>
            <a:p>
              <a:pPr>
                <a:defRPr/>
              </a:pPr>
              <a:endParaRPr lang="en-US">
                <a:solidFill>
                  <a:prstClr val="black"/>
                </a:solidFill>
              </a:endParaRPr>
            </a:p>
          </p:txBody>
        </p:sp>
        <p:sp>
          <p:nvSpPr>
            <p:cNvPr id="7" name="Line 5"/>
            <p:cNvSpPr>
              <a:spLocks noChangeShapeType="1"/>
            </p:cNvSpPr>
            <p:nvPr/>
          </p:nvSpPr>
          <p:spPr bwMode="auto">
            <a:xfrm>
              <a:off x="760620" y="4867782"/>
              <a:ext cx="8275875" cy="0"/>
            </a:xfrm>
            <a:prstGeom prst="line">
              <a:avLst/>
            </a:prstGeom>
            <a:ln w="28575">
              <a:headEnd/>
              <a:tailEnd type="triangle" w="med" len="med"/>
            </a:ln>
          </p:spPr>
          <p:style>
            <a:lnRef idx="1">
              <a:schemeClr val="accent3"/>
            </a:lnRef>
            <a:fillRef idx="0">
              <a:schemeClr val="accent3"/>
            </a:fillRef>
            <a:effectRef idx="0">
              <a:schemeClr val="accent3"/>
            </a:effectRef>
            <a:fontRef idx="minor">
              <a:schemeClr val="tx1"/>
            </a:fontRef>
          </p:style>
          <p:txBody>
            <a:bodyPr wrap="none" lIns="61918" tIns="30960" rIns="61918" bIns="30960"/>
            <a:lstStyle/>
            <a:p>
              <a:pPr>
                <a:defRPr/>
              </a:pPr>
              <a:endParaRPr lang="en-US">
                <a:solidFill>
                  <a:prstClr val="black"/>
                </a:solidFill>
              </a:endParaRPr>
            </a:p>
          </p:txBody>
        </p:sp>
        <p:cxnSp>
          <p:nvCxnSpPr>
            <p:cNvPr id="18" name="Straight Connector 17"/>
            <p:cNvCxnSpPr/>
            <p:nvPr/>
          </p:nvCxnSpPr>
          <p:spPr>
            <a:xfrm flipV="1">
              <a:off x="1937539" y="1875326"/>
              <a:ext cx="0" cy="2993144"/>
            </a:xfrm>
            <a:prstGeom prst="line">
              <a:avLst/>
            </a:prstGeom>
            <a:ln>
              <a:solidFill>
                <a:schemeClr val="accent3"/>
              </a:solidFill>
              <a:prstDash val="lg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3119268" y="1875325"/>
              <a:ext cx="0" cy="2993144"/>
            </a:xfrm>
            <a:prstGeom prst="line">
              <a:avLst/>
            </a:prstGeom>
            <a:ln>
              <a:solidFill>
                <a:schemeClr val="accent3"/>
              </a:solidFill>
              <a:prstDash val="lg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4300997" y="1867407"/>
              <a:ext cx="0" cy="2993144"/>
            </a:xfrm>
            <a:prstGeom prst="line">
              <a:avLst/>
            </a:prstGeom>
            <a:ln>
              <a:solidFill>
                <a:schemeClr val="accent3"/>
              </a:solidFill>
              <a:prstDash val="lg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5488284" y="1867407"/>
              <a:ext cx="0" cy="2993144"/>
            </a:xfrm>
            <a:prstGeom prst="line">
              <a:avLst/>
            </a:prstGeom>
            <a:ln>
              <a:solidFill>
                <a:schemeClr val="accent3"/>
              </a:solidFill>
              <a:prstDash val="lg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6653439" y="1867407"/>
              <a:ext cx="0" cy="2993144"/>
            </a:xfrm>
            <a:prstGeom prst="line">
              <a:avLst/>
            </a:prstGeom>
            <a:ln>
              <a:solidFill>
                <a:schemeClr val="accent3"/>
              </a:solidFill>
              <a:prstDash val="lg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7838789" y="1867407"/>
              <a:ext cx="0" cy="2993144"/>
            </a:xfrm>
            <a:prstGeom prst="line">
              <a:avLst/>
            </a:prstGeom>
            <a:ln>
              <a:solidFill>
                <a:schemeClr val="accent3"/>
              </a:solidFill>
              <a:prstDash val="lgDash"/>
            </a:ln>
          </p:spPr>
          <p:style>
            <a:lnRef idx="1">
              <a:schemeClr val="accent1"/>
            </a:lnRef>
            <a:fillRef idx="0">
              <a:schemeClr val="accent1"/>
            </a:fillRef>
            <a:effectRef idx="0">
              <a:schemeClr val="accent1"/>
            </a:effectRef>
            <a:fontRef idx="minor">
              <a:schemeClr val="tx1"/>
            </a:fontRef>
          </p:style>
        </p:cxnSp>
        <p:sp>
          <p:nvSpPr>
            <p:cNvPr id="28" name="Rectangle 27">
              <a:hlinkClick r:id="rId2"/>
            </p:cNvPr>
            <p:cNvSpPr/>
            <p:nvPr/>
          </p:nvSpPr>
          <p:spPr>
            <a:xfrm>
              <a:off x="774863" y="4335885"/>
              <a:ext cx="1159200" cy="53252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smtClean="0"/>
            </a:p>
            <a:p>
              <a:pPr algn="ctr"/>
              <a:r>
                <a:rPr lang="fr-FR" sz="1000" b="1" dirty="0" smtClean="0"/>
                <a:t>STM32Snippets</a:t>
              </a:r>
              <a:endParaRPr lang="fr-FR" sz="1000" b="1" dirty="0"/>
            </a:p>
          </p:txBody>
        </p:sp>
        <p:sp>
          <p:nvSpPr>
            <p:cNvPr id="29" name="Rectangle 28">
              <a:hlinkClick r:id="rId3"/>
            </p:cNvPr>
            <p:cNvSpPr/>
            <p:nvPr/>
          </p:nvSpPr>
          <p:spPr>
            <a:xfrm>
              <a:off x="1944455" y="3831829"/>
              <a:ext cx="1181729" cy="504056"/>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smtClean="0"/>
                <a:t>Standard </a:t>
              </a:r>
              <a:r>
                <a:rPr lang="fr-FR" sz="1050" b="1" dirty="0" err="1" smtClean="0"/>
                <a:t>Peripheral</a:t>
              </a:r>
              <a:r>
                <a:rPr lang="fr-FR" sz="1050" b="1" dirty="0" smtClean="0"/>
                <a:t> </a:t>
              </a:r>
              <a:r>
                <a:rPr lang="fr-FR" sz="1050" b="1" dirty="0" err="1" smtClean="0"/>
                <a:t>Libraries</a:t>
              </a:r>
              <a:endParaRPr lang="fr-FR" sz="1050" b="1" dirty="0"/>
            </a:p>
          </p:txBody>
        </p:sp>
        <p:sp>
          <p:nvSpPr>
            <p:cNvPr id="30" name="Rectangle 29">
              <a:hlinkClick r:id="rId4"/>
            </p:cNvPr>
            <p:cNvSpPr/>
            <p:nvPr/>
          </p:nvSpPr>
          <p:spPr>
            <a:xfrm>
              <a:off x="3124826" y="3650765"/>
              <a:ext cx="1181729" cy="53256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fr-FR" sz="1050" dirty="0" smtClean="0"/>
            </a:p>
            <a:p>
              <a:pPr algn="r"/>
              <a:endParaRPr lang="fr-FR" sz="1050" dirty="0" smtClean="0"/>
            </a:p>
            <a:p>
              <a:pPr algn="ctr"/>
              <a:r>
                <a:rPr lang="fr-FR" sz="1050" b="1" dirty="0" smtClean="0"/>
                <a:t>STM32Cube</a:t>
              </a:r>
              <a:endParaRPr lang="fr-FR" sz="1050" b="1" dirty="0"/>
            </a:p>
          </p:txBody>
        </p:sp>
        <p:sp>
          <p:nvSpPr>
            <p:cNvPr id="31" name="Rectangle 30">
              <a:hlinkClick r:id="rId5"/>
            </p:cNvPr>
            <p:cNvSpPr/>
            <p:nvPr/>
          </p:nvSpPr>
          <p:spPr>
            <a:xfrm>
              <a:off x="4306555" y="3277064"/>
              <a:ext cx="1181729" cy="504056"/>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fr-FR" sz="1050" dirty="0" smtClean="0"/>
            </a:p>
            <a:p>
              <a:pPr algn="r"/>
              <a:endParaRPr lang="fr-FR" sz="1050" dirty="0"/>
            </a:p>
            <a:p>
              <a:pPr algn="ctr"/>
              <a:r>
                <a:rPr lang="fr-FR" sz="1050" b="1" dirty="0" err="1" smtClean="0"/>
                <a:t>Mbed</a:t>
              </a:r>
              <a:r>
                <a:rPr lang="fr-FR" sz="1050" b="1" dirty="0" smtClean="0"/>
                <a:t> </a:t>
              </a:r>
              <a:r>
                <a:rPr lang="fr-FR" sz="1050" b="1" dirty="0" err="1" smtClean="0"/>
                <a:t>Core</a:t>
              </a:r>
              <a:endParaRPr lang="fr-FR" sz="1050" b="1" dirty="0"/>
            </a:p>
          </p:txBody>
        </p:sp>
        <p:sp>
          <p:nvSpPr>
            <p:cNvPr id="32" name="Rectangle 31">
              <a:hlinkClick r:id="rId6"/>
            </p:cNvPr>
            <p:cNvSpPr/>
            <p:nvPr/>
          </p:nvSpPr>
          <p:spPr>
            <a:xfrm>
              <a:off x="5492661" y="3526198"/>
              <a:ext cx="1160777" cy="75504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1050" b="1" dirty="0" smtClean="0">
                  <a:solidFill>
                    <a:schemeClr val="bg1"/>
                  </a:solidFill>
                </a:rPr>
                <a:t>« C » </a:t>
              </a:r>
              <a:r>
                <a:rPr lang="fr-FR" sz="1050" b="1" dirty="0" err="1" smtClean="0">
                  <a:solidFill>
                    <a:schemeClr val="bg1"/>
                  </a:solidFill>
                </a:rPr>
                <a:t>partners</a:t>
              </a:r>
              <a:endParaRPr lang="fr-FR" sz="1050" b="1" dirty="0" smtClean="0">
                <a:solidFill>
                  <a:schemeClr val="bg1"/>
                </a:solidFill>
              </a:endParaRPr>
            </a:p>
            <a:p>
              <a:pPr algn="ctr"/>
              <a:endParaRPr lang="fr-FR" sz="600" b="1" dirty="0" smtClean="0">
                <a:solidFill>
                  <a:schemeClr val="bg1"/>
                </a:solidFill>
              </a:endParaRPr>
            </a:p>
            <a:p>
              <a:pPr algn="ctr"/>
              <a:r>
                <a:rPr lang="fr-FR" sz="800" b="1" dirty="0" err="1" smtClean="0">
                  <a:solidFill>
                    <a:schemeClr val="bg1"/>
                  </a:solidFill>
                </a:rPr>
                <a:t>Micrium</a:t>
              </a:r>
              <a:r>
                <a:rPr lang="fr-FR" sz="800" b="1" dirty="0" smtClean="0">
                  <a:solidFill>
                    <a:schemeClr val="bg1"/>
                  </a:solidFill>
                </a:rPr>
                <a:t>, SEGGER, </a:t>
              </a:r>
            </a:p>
            <a:p>
              <a:pPr algn="ctr"/>
              <a:r>
                <a:rPr lang="fr-FR" sz="800" b="1" dirty="0" smtClean="0">
                  <a:solidFill>
                    <a:schemeClr val="bg1"/>
                  </a:solidFill>
                </a:rPr>
                <a:t>HCC, ….</a:t>
              </a:r>
              <a:endParaRPr lang="fr-FR" sz="800" b="1" dirty="0">
                <a:solidFill>
                  <a:schemeClr val="bg1"/>
                </a:solidFill>
              </a:endParaRPr>
            </a:p>
          </p:txBody>
        </p:sp>
        <p:sp>
          <p:nvSpPr>
            <p:cNvPr id="35" name="Rectangle 34">
              <a:hlinkClick r:id="rId7"/>
            </p:cNvPr>
            <p:cNvSpPr/>
            <p:nvPr/>
          </p:nvSpPr>
          <p:spPr>
            <a:xfrm>
              <a:off x="6664553" y="2529660"/>
              <a:ext cx="1181729" cy="9256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1050" b="1" dirty="0" smtClean="0">
                  <a:solidFill>
                    <a:schemeClr val="bg1"/>
                  </a:solidFill>
                </a:rPr>
                <a:t>Virtual Machines</a:t>
              </a:r>
            </a:p>
            <a:p>
              <a:pPr algn="ctr"/>
              <a:r>
                <a:rPr lang="fr-FR" sz="1050" b="1" dirty="0" err="1" smtClean="0">
                  <a:solidFill>
                    <a:schemeClr val="bg1"/>
                  </a:solidFill>
                </a:rPr>
                <a:t>With</a:t>
              </a:r>
              <a:r>
                <a:rPr lang="fr-FR" sz="1050" b="1" dirty="0" smtClean="0">
                  <a:solidFill>
                    <a:schemeClr val="bg1"/>
                  </a:solidFill>
                </a:rPr>
                <a:t> </a:t>
              </a:r>
              <a:r>
                <a:rPr lang="fr-FR" sz="1050" b="1" dirty="0" err="1" smtClean="0">
                  <a:solidFill>
                    <a:schemeClr val="bg1"/>
                  </a:solidFill>
                </a:rPr>
                <a:t>partners</a:t>
              </a:r>
              <a:endParaRPr lang="fr-FR" sz="1050" b="1" dirty="0" smtClean="0">
                <a:solidFill>
                  <a:schemeClr val="bg1"/>
                </a:solidFill>
              </a:endParaRPr>
            </a:p>
            <a:p>
              <a:pPr algn="ctr"/>
              <a:r>
                <a:rPr lang="fr-FR" sz="800" b="1" dirty="0">
                  <a:solidFill>
                    <a:schemeClr val="bg1"/>
                  </a:solidFill>
                </a:rPr>
                <a:t>.Net, Java</a:t>
              </a:r>
            </a:p>
            <a:p>
              <a:pPr algn="ctr"/>
              <a:endParaRPr lang="fr-FR" sz="1050" b="1" dirty="0" smtClean="0">
                <a:solidFill>
                  <a:schemeClr val="bg1"/>
                </a:solidFill>
              </a:endParaRPr>
            </a:p>
            <a:p>
              <a:pPr algn="ctr"/>
              <a:r>
                <a:rPr lang="fr-FR" sz="800" b="1" dirty="0" smtClean="0">
                  <a:solidFill>
                    <a:schemeClr val="bg1"/>
                  </a:solidFill>
                </a:rPr>
                <a:t>IS2T, Oracle, </a:t>
              </a:r>
              <a:r>
                <a:rPr lang="fr-FR" sz="800" b="1" dirty="0" err="1" smtClean="0">
                  <a:solidFill>
                    <a:schemeClr val="bg1"/>
                  </a:solidFill>
                </a:rPr>
                <a:t>Mountainer</a:t>
              </a:r>
              <a:r>
                <a:rPr lang="fr-FR" sz="800" b="1" dirty="0" smtClean="0">
                  <a:solidFill>
                    <a:schemeClr val="bg1"/>
                  </a:solidFill>
                </a:rPr>
                <a:t>, .…</a:t>
              </a:r>
              <a:endParaRPr lang="fr-FR" sz="800" b="1" dirty="0">
                <a:solidFill>
                  <a:schemeClr val="bg1"/>
                </a:solidFill>
              </a:endParaRPr>
            </a:p>
          </p:txBody>
        </p:sp>
        <p:sp>
          <p:nvSpPr>
            <p:cNvPr id="36" name="Text Box 20"/>
            <p:cNvSpPr txBox="1">
              <a:spLocks noChangeArrowheads="1"/>
            </p:cNvSpPr>
            <p:nvPr/>
          </p:nvSpPr>
          <p:spPr bwMode="auto">
            <a:xfrm>
              <a:off x="831851" y="4940994"/>
              <a:ext cx="1079550" cy="465021"/>
            </a:xfrm>
            <a:prstGeom prst="rect">
              <a:avLst/>
            </a:prstGeom>
            <a:noFill/>
            <a:ln w="9525">
              <a:noFill/>
              <a:miter lim="800000"/>
              <a:headEnd/>
              <a:tailEnd/>
            </a:ln>
          </p:spPr>
          <p:txBody>
            <a:bodyPr wrap="none" lIns="75224" tIns="37613" rIns="75224" bIns="37613">
              <a:spAutoFit/>
            </a:bodyPr>
            <a:lstStyle/>
            <a:p>
              <a:pPr algn="ctr" eaLnBrk="0" hangingPunct="0"/>
              <a:r>
                <a:rPr lang="fr-FR" sz="1000" b="1" dirty="0" smtClean="0">
                  <a:solidFill>
                    <a:srgbClr val="002152"/>
                  </a:solidFill>
                </a:rPr>
                <a:t>STM32 </a:t>
              </a:r>
              <a:r>
                <a:rPr lang="fr-FR" sz="1000" b="1" dirty="0" err="1" smtClean="0">
                  <a:solidFill>
                    <a:srgbClr val="002152"/>
                  </a:solidFill>
                </a:rPr>
                <a:t>Device</a:t>
              </a:r>
              <a:endParaRPr lang="fr-FR" sz="1000" b="1" dirty="0" smtClean="0">
                <a:solidFill>
                  <a:srgbClr val="002152"/>
                </a:solidFill>
              </a:endParaRPr>
            </a:p>
            <a:p>
              <a:pPr algn="ctr" eaLnBrk="0" hangingPunct="0"/>
              <a:r>
                <a:rPr lang="fr-FR" sz="1000" b="1" dirty="0" smtClean="0">
                  <a:solidFill>
                    <a:srgbClr val="002152"/>
                  </a:solidFill>
                </a:rPr>
                <a:t>-</a:t>
              </a:r>
              <a:r>
                <a:rPr lang="fr-FR" sz="1000" b="1" dirty="0" err="1" smtClean="0">
                  <a:solidFill>
                    <a:srgbClr val="002152"/>
                  </a:solidFill>
                </a:rPr>
                <a:t>specific</a:t>
              </a:r>
              <a:endParaRPr lang="fr-FR" sz="1000" b="1" dirty="0" smtClean="0">
                <a:solidFill>
                  <a:srgbClr val="002152"/>
                </a:solidFill>
              </a:endParaRPr>
            </a:p>
            <a:p>
              <a:pPr algn="ctr" eaLnBrk="0" hangingPunct="0"/>
              <a:r>
                <a:rPr lang="fr-FR" sz="1000" i="1" dirty="0" err="1" smtClean="0">
                  <a:solidFill>
                    <a:srgbClr val="002152"/>
                  </a:solidFill>
                </a:rPr>
                <a:t>f.i</a:t>
              </a:r>
              <a:r>
                <a:rPr lang="fr-FR" sz="1000" i="1" dirty="0" smtClean="0">
                  <a:solidFill>
                    <a:srgbClr val="002152"/>
                  </a:solidFill>
                </a:rPr>
                <a:t>.: STM32F072</a:t>
              </a:r>
            </a:p>
          </p:txBody>
        </p:sp>
        <p:sp>
          <p:nvSpPr>
            <p:cNvPr id="37" name="Text Box 20"/>
            <p:cNvSpPr txBox="1">
              <a:spLocks noChangeArrowheads="1"/>
            </p:cNvSpPr>
            <p:nvPr/>
          </p:nvSpPr>
          <p:spPr bwMode="auto">
            <a:xfrm>
              <a:off x="2080697" y="4943565"/>
              <a:ext cx="999496" cy="465021"/>
            </a:xfrm>
            <a:prstGeom prst="rect">
              <a:avLst/>
            </a:prstGeom>
            <a:noFill/>
            <a:ln w="9525">
              <a:noFill/>
              <a:miter lim="800000"/>
              <a:headEnd/>
              <a:tailEnd/>
            </a:ln>
          </p:spPr>
          <p:txBody>
            <a:bodyPr wrap="none" lIns="75224" tIns="37613" rIns="75224" bIns="37613">
              <a:spAutoFit/>
            </a:bodyPr>
            <a:lstStyle/>
            <a:p>
              <a:pPr algn="ctr" eaLnBrk="0" hangingPunct="0"/>
              <a:r>
                <a:rPr lang="fr-FR" sz="1000" b="1" dirty="0" smtClean="0">
                  <a:solidFill>
                    <a:srgbClr val="002152"/>
                  </a:solidFill>
                </a:rPr>
                <a:t>STM32 </a:t>
              </a:r>
              <a:r>
                <a:rPr lang="fr-FR" sz="1000" b="1" dirty="0" err="1" smtClean="0">
                  <a:solidFill>
                    <a:srgbClr val="002152"/>
                  </a:solidFill>
                </a:rPr>
                <a:t>Series</a:t>
              </a:r>
              <a:endParaRPr lang="fr-FR" sz="1000" b="1" dirty="0">
                <a:solidFill>
                  <a:srgbClr val="002152"/>
                </a:solidFill>
              </a:endParaRPr>
            </a:p>
            <a:p>
              <a:pPr algn="ctr" eaLnBrk="0" hangingPunct="0"/>
              <a:r>
                <a:rPr lang="fr-FR" sz="1000" b="1" dirty="0" smtClean="0">
                  <a:solidFill>
                    <a:srgbClr val="002152"/>
                  </a:solidFill>
                </a:rPr>
                <a:t>-</a:t>
              </a:r>
              <a:r>
                <a:rPr lang="fr-FR" sz="1000" b="1" dirty="0" err="1" smtClean="0">
                  <a:solidFill>
                    <a:srgbClr val="002152"/>
                  </a:solidFill>
                </a:rPr>
                <a:t>specific</a:t>
              </a:r>
              <a:endParaRPr lang="fr-FR" sz="1000" b="1" dirty="0" smtClean="0">
                <a:solidFill>
                  <a:srgbClr val="002152"/>
                </a:solidFill>
              </a:endParaRPr>
            </a:p>
            <a:p>
              <a:pPr algn="ctr" eaLnBrk="0" hangingPunct="0"/>
              <a:r>
                <a:rPr lang="fr-FR" sz="1000" i="1" dirty="0" err="1">
                  <a:solidFill>
                    <a:srgbClr val="002152"/>
                  </a:solidFill>
                </a:rPr>
                <a:t>f.i</a:t>
              </a:r>
              <a:r>
                <a:rPr lang="fr-FR" sz="1000" i="1" dirty="0">
                  <a:solidFill>
                    <a:srgbClr val="002152"/>
                  </a:solidFill>
                </a:rPr>
                <a:t>.: </a:t>
              </a:r>
              <a:r>
                <a:rPr lang="fr-FR" sz="1000" i="1" dirty="0" smtClean="0">
                  <a:solidFill>
                    <a:srgbClr val="002152"/>
                  </a:solidFill>
                </a:rPr>
                <a:t>STM32F1</a:t>
              </a:r>
              <a:endParaRPr lang="en-US" sz="1000" i="1" dirty="0">
                <a:solidFill>
                  <a:srgbClr val="002152"/>
                </a:solidFill>
              </a:endParaRPr>
            </a:p>
          </p:txBody>
        </p:sp>
        <p:sp>
          <p:nvSpPr>
            <p:cNvPr id="38" name="Text Box 20"/>
            <p:cNvSpPr txBox="1">
              <a:spLocks noChangeArrowheads="1"/>
            </p:cNvSpPr>
            <p:nvPr/>
          </p:nvSpPr>
          <p:spPr bwMode="auto">
            <a:xfrm>
              <a:off x="3185329" y="4941744"/>
              <a:ext cx="1022367" cy="331915"/>
            </a:xfrm>
            <a:prstGeom prst="rect">
              <a:avLst/>
            </a:prstGeom>
            <a:noFill/>
            <a:ln w="9525">
              <a:noFill/>
              <a:miter lim="800000"/>
              <a:headEnd/>
              <a:tailEnd/>
            </a:ln>
          </p:spPr>
          <p:txBody>
            <a:bodyPr wrap="none" lIns="75224" tIns="37613" rIns="75224" bIns="37613">
              <a:spAutoFit/>
            </a:bodyPr>
            <a:lstStyle/>
            <a:p>
              <a:pPr algn="ctr" eaLnBrk="0" hangingPunct="0"/>
              <a:r>
                <a:rPr lang="fr-FR" sz="1000" b="1" dirty="0" smtClean="0">
                  <a:solidFill>
                    <a:srgbClr val="002152"/>
                  </a:solidFill>
                </a:rPr>
                <a:t>STM32 </a:t>
              </a:r>
              <a:r>
                <a:rPr lang="fr-FR" sz="1000" b="1" dirty="0" err="1" smtClean="0">
                  <a:solidFill>
                    <a:srgbClr val="002152"/>
                  </a:solidFill>
                </a:rPr>
                <a:t>Family</a:t>
              </a:r>
              <a:endParaRPr lang="fr-FR" sz="1000" b="1" dirty="0" smtClean="0">
                <a:solidFill>
                  <a:srgbClr val="002152"/>
                </a:solidFill>
              </a:endParaRPr>
            </a:p>
            <a:p>
              <a:pPr algn="ctr" eaLnBrk="0" hangingPunct="0"/>
              <a:r>
                <a:rPr lang="fr-FR" sz="1000" b="1" dirty="0" smtClean="0">
                  <a:solidFill>
                    <a:srgbClr val="002152"/>
                  </a:solidFill>
                </a:rPr>
                <a:t>-</a:t>
              </a:r>
              <a:r>
                <a:rPr lang="fr-FR" sz="1000" b="1" dirty="0" err="1" smtClean="0">
                  <a:solidFill>
                    <a:srgbClr val="002152"/>
                  </a:solidFill>
                </a:rPr>
                <a:t>specific</a:t>
              </a:r>
              <a:endParaRPr lang="fr-FR" sz="1000" b="1" dirty="0" smtClean="0">
                <a:solidFill>
                  <a:srgbClr val="002152"/>
                </a:solidFill>
              </a:endParaRPr>
            </a:p>
          </p:txBody>
        </p:sp>
        <p:sp>
          <p:nvSpPr>
            <p:cNvPr id="39" name="Text Box 20"/>
            <p:cNvSpPr txBox="1">
              <a:spLocks noChangeArrowheads="1"/>
            </p:cNvSpPr>
            <p:nvPr/>
          </p:nvSpPr>
          <p:spPr bwMode="auto">
            <a:xfrm>
              <a:off x="4301850" y="4940994"/>
              <a:ext cx="1133465" cy="465021"/>
            </a:xfrm>
            <a:prstGeom prst="rect">
              <a:avLst/>
            </a:prstGeom>
            <a:noFill/>
            <a:ln w="9525">
              <a:noFill/>
              <a:miter lim="800000"/>
              <a:headEnd/>
              <a:tailEnd/>
            </a:ln>
          </p:spPr>
          <p:txBody>
            <a:bodyPr wrap="none" lIns="75224" tIns="37613" rIns="75224" bIns="37613">
              <a:spAutoFit/>
            </a:bodyPr>
            <a:lstStyle/>
            <a:p>
              <a:pPr algn="ctr" eaLnBrk="0" hangingPunct="0"/>
              <a:r>
                <a:rPr lang="fr-FR" sz="1000" b="1" dirty="0" smtClean="0">
                  <a:solidFill>
                    <a:srgbClr val="002152"/>
                  </a:solidFill>
                </a:rPr>
                <a:t>Cortex-M </a:t>
              </a:r>
              <a:r>
                <a:rPr lang="fr-FR" sz="1000" b="1" dirty="0" err="1" smtClean="0">
                  <a:solidFill>
                    <a:srgbClr val="002152"/>
                  </a:solidFill>
                </a:rPr>
                <a:t>based</a:t>
              </a:r>
              <a:endParaRPr lang="fr-FR" sz="1000" b="1" dirty="0" smtClean="0">
                <a:solidFill>
                  <a:srgbClr val="002152"/>
                </a:solidFill>
              </a:endParaRPr>
            </a:p>
            <a:p>
              <a:pPr algn="ctr" eaLnBrk="0" hangingPunct="0"/>
              <a:r>
                <a:rPr lang="fr-FR" sz="1000" b="1" dirty="0" err="1" smtClean="0">
                  <a:solidFill>
                    <a:srgbClr val="002152"/>
                  </a:solidFill>
                </a:rPr>
                <a:t>MCUs</a:t>
              </a:r>
              <a:endParaRPr lang="fr-FR" sz="1000" b="1" dirty="0" smtClean="0">
                <a:solidFill>
                  <a:srgbClr val="002152"/>
                </a:solidFill>
              </a:endParaRPr>
            </a:p>
            <a:p>
              <a:pPr algn="ctr" eaLnBrk="0" hangingPunct="0"/>
              <a:r>
                <a:rPr lang="fr-FR" sz="1000" b="1" dirty="0" smtClean="0">
                  <a:solidFill>
                    <a:srgbClr val="002152"/>
                  </a:solidFill>
                </a:rPr>
                <a:t>-</a:t>
              </a:r>
              <a:r>
                <a:rPr lang="fr-FR" sz="1000" b="1" dirty="0" err="1" smtClean="0">
                  <a:solidFill>
                    <a:srgbClr val="002152"/>
                  </a:solidFill>
                </a:rPr>
                <a:t>specific</a:t>
              </a:r>
              <a:endParaRPr lang="fr-FR" sz="1000" b="1" dirty="0" smtClean="0">
                <a:solidFill>
                  <a:srgbClr val="002152"/>
                </a:solidFill>
              </a:endParaRPr>
            </a:p>
          </p:txBody>
        </p:sp>
        <p:sp>
          <p:nvSpPr>
            <p:cNvPr id="40" name="Text Box 20"/>
            <p:cNvSpPr txBox="1">
              <a:spLocks noChangeArrowheads="1"/>
            </p:cNvSpPr>
            <p:nvPr/>
          </p:nvSpPr>
          <p:spPr bwMode="auto">
            <a:xfrm>
              <a:off x="5711756" y="4948685"/>
              <a:ext cx="722586" cy="229849"/>
            </a:xfrm>
            <a:prstGeom prst="rect">
              <a:avLst/>
            </a:prstGeom>
            <a:noFill/>
            <a:ln w="9525">
              <a:noFill/>
              <a:miter lim="800000"/>
              <a:headEnd/>
              <a:tailEnd/>
            </a:ln>
          </p:spPr>
          <p:txBody>
            <a:bodyPr wrap="none" lIns="75224" tIns="37613" rIns="75224" bIns="37613">
              <a:spAutoFit/>
            </a:bodyPr>
            <a:lstStyle/>
            <a:p>
              <a:pPr algn="ctr" eaLnBrk="0" hangingPunct="0"/>
              <a:r>
                <a:rPr lang="fr-FR" sz="1000" b="1" dirty="0" err="1" smtClean="0">
                  <a:solidFill>
                    <a:srgbClr val="002152"/>
                  </a:solidFill>
                </a:rPr>
                <a:t>Any</a:t>
              </a:r>
              <a:r>
                <a:rPr lang="fr-FR" sz="1000" b="1" dirty="0" smtClean="0">
                  <a:solidFill>
                    <a:srgbClr val="002152"/>
                  </a:solidFill>
                </a:rPr>
                <a:t> MCU</a:t>
              </a:r>
            </a:p>
          </p:txBody>
        </p:sp>
        <p:sp>
          <p:nvSpPr>
            <p:cNvPr id="41" name="Text Box 20"/>
            <p:cNvSpPr txBox="1">
              <a:spLocks noChangeArrowheads="1"/>
            </p:cNvSpPr>
            <p:nvPr/>
          </p:nvSpPr>
          <p:spPr bwMode="auto">
            <a:xfrm>
              <a:off x="6780310" y="4948684"/>
              <a:ext cx="950213" cy="383737"/>
            </a:xfrm>
            <a:prstGeom prst="rect">
              <a:avLst/>
            </a:prstGeom>
            <a:noFill/>
            <a:ln w="9525">
              <a:noFill/>
              <a:miter lim="800000"/>
              <a:headEnd/>
              <a:tailEnd/>
            </a:ln>
          </p:spPr>
          <p:txBody>
            <a:bodyPr wrap="none" lIns="75224" tIns="37613" rIns="75224" bIns="37613">
              <a:spAutoFit/>
            </a:bodyPr>
            <a:lstStyle/>
            <a:p>
              <a:pPr algn="ctr" eaLnBrk="0" hangingPunct="0"/>
              <a:r>
                <a:rPr lang="fr-FR" sz="1000" b="1" dirty="0" err="1" smtClean="0">
                  <a:solidFill>
                    <a:srgbClr val="002152"/>
                  </a:solidFill>
                </a:rPr>
                <a:t>Beyond</a:t>
              </a:r>
              <a:r>
                <a:rPr lang="fr-FR" sz="1000" b="1" dirty="0" smtClean="0">
                  <a:solidFill>
                    <a:srgbClr val="002152"/>
                  </a:solidFill>
                </a:rPr>
                <a:t> MCU</a:t>
              </a:r>
            </a:p>
            <a:p>
              <a:pPr algn="ctr" eaLnBrk="0" hangingPunct="0"/>
              <a:r>
                <a:rPr lang="fr-FR" sz="1000" b="1" dirty="0" smtClean="0">
                  <a:solidFill>
                    <a:srgbClr val="002152"/>
                  </a:solidFill>
                </a:rPr>
                <a:t>world</a:t>
              </a:r>
            </a:p>
          </p:txBody>
        </p:sp>
      </p:grpSp>
      <p:pic>
        <p:nvPicPr>
          <p:cNvPr id="47" name="Picture 2" descr="C:\Users\ldesseig\Documents\My ST Documents\MCD\Projects\STM32Cube V1\Branding Visuals\STM32_Cube_128x128px.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42831" t="10708" r="-7078" b="35752"/>
          <a:stretch/>
        </p:blipFill>
        <p:spPr bwMode="auto">
          <a:xfrm>
            <a:off x="3375716" y="3818374"/>
            <a:ext cx="431999" cy="360000"/>
          </a:xfrm>
          <a:prstGeom prst="snip2DiagRect">
            <a:avLst>
              <a:gd name="adj1" fmla="val 0"/>
              <a:gd name="adj2" fmla="val 30558"/>
            </a:avLst>
          </a:prstGeom>
          <a:noFill/>
          <a:extLst>
            <a:ext uri="{909E8E84-426E-40DD-AFC4-6F175D3DCCD1}">
              <a14:hiddenFill xmlns:a14="http://schemas.microsoft.com/office/drawing/2010/main">
                <a:solidFill>
                  <a:srgbClr val="FFFFFF"/>
                </a:solidFill>
              </a14:hiddenFill>
            </a:ext>
          </a:extLst>
        </p:spPr>
      </p:pic>
      <p:pic>
        <p:nvPicPr>
          <p:cNvPr id="48" name="Picture 2" descr="C:\Users\ldesseig\Documents\My ST Documents\MCD\Projects\Nucleo\mbed-enabled-logo.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26826" y="3429000"/>
            <a:ext cx="293706" cy="29370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C:\Users\ldesseig\Documents\My ST Documents\MCD\Projects\STM32Snippets\Branding Visuals\code_snippet.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43267" y="4614302"/>
            <a:ext cx="334697" cy="33469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1851028" y="4096893"/>
            <a:ext cx="305817" cy="307855"/>
          </a:xfrm>
          <a:prstGeom prst="rect">
            <a:avLst/>
          </a:prstGeom>
        </p:spPr>
      </p:pic>
    </p:spTree>
    <p:extLst>
      <p:ext uri="{BB962C8B-B14F-4D97-AF65-F5344CB8AC3E}">
        <p14:creationId xmlns:p14="http://schemas.microsoft.com/office/powerpoint/2010/main" val="39677817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STM32Snippets</a:t>
            </a:r>
            <a:endParaRPr lang="fr-FR" dirty="0"/>
          </a:p>
        </p:txBody>
      </p:sp>
      <p:sp>
        <p:nvSpPr>
          <p:cNvPr id="3" name="Content Placeholder 2"/>
          <p:cNvSpPr>
            <a:spLocks noGrp="1"/>
          </p:cNvSpPr>
          <p:nvPr>
            <p:ph idx="1"/>
          </p:nvPr>
        </p:nvSpPr>
        <p:spPr>
          <a:xfrm>
            <a:off x="457200" y="1277496"/>
            <a:ext cx="8686800" cy="2092881"/>
          </a:xfrm>
        </p:spPr>
        <p:txBody>
          <a:bodyPr/>
          <a:lstStyle/>
          <a:p>
            <a:pPr lvl="0"/>
            <a:r>
              <a:rPr lang="en-US" dirty="0" smtClean="0"/>
              <a:t>What is it ?</a:t>
            </a:r>
          </a:p>
          <a:p>
            <a:pPr lvl="1"/>
            <a:r>
              <a:rPr lang="en-US" sz="1500" dirty="0" smtClean="0"/>
              <a:t>A collection of code examples, directly based on STM32 peripheral registers, available in documentation and as software bundles</a:t>
            </a:r>
          </a:p>
          <a:p>
            <a:pPr lvl="0"/>
            <a:r>
              <a:rPr lang="en-US" dirty="0" smtClean="0"/>
              <a:t>Target Audience</a:t>
            </a:r>
          </a:p>
          <a:p>
            <a:pPr lvl="1"/>
            <a:r>
              <a:rPr lang="en-US" sz="1500" dirty="0" smtClean="0"/>
              <a:t>low level embedded system developers, typically coming from an 8 bit background, used to assembly or C with little abstraction</a:t>
            </a:r>
          </a:p>
        </p:txBody>
      </p:sp>
      <p:sp>
        <p:nvSpPr>
          <p:cNvPr id="4" name="Slide Number Placeholder 3"/>
          <p:cNvSpPr>
            <a:spLocks noGrp="1"/>
          </p:cNvSpPr>
          <p:nvPr>
            <p:ph type="sldNum" sz="quarter" idx="12"/>
          </p:nvPr>
        </p:nvSpPr>
        <p:spPr/>
        <p:txBody>
          <a:bodyPr/>
          <a:lstStyle/>
          <a:p>
            <a:fld id="{5B31B9E4-8E4D-4C86-BFD7-412B282B373B}" type="slidenum">
              <a:rPr lang="fr-FR" smtClean="0"/>
              <a:pPr/>
              <a:t>17</a:t>
            </a:fld>
            <a:endParaRPr lang="fr-FR" dirty="0"/>
          </a:p>
        </p:txBody>
      </p:sp>
      <p:pic>
        <p:nvPicPr>
          <p:cNvPr id="6" name="Picture 2" descr="C:\Users\ldesseig\Documents\My ST Documents\MCD\Projects\STM32Snippets\Branding Visuals\code_snipp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856" y="260648"/>
            <a:ext cx="935484" cy="93548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p:cNvGraphicFramePr>
            <a:graphicFrameLocks noGrp="1"/>
          </p:cNvGraphicFramePr>
          <p:nvPr>
            <p:extLst/>
          </p:nvPr>
        </p:nvGraphicFramePr>
        <p:xfrm>
          <a:off x="1273340" y="6098704"/>
          <a:ext cx="7259100" cy="640080"/>
        </p:xfrm>
        <a:graphic>
          <a:graphicData uri="http://schemas.openxmlformats.org/drawingml/2006/table">
            <a:tbl>
              <a:tblPr firstRow="1" bandRow="1">
                <a:tableStyleId>{93296810-A885-4BE3-A3E7-6D5BEEA58F35}</a:tableStyleId>
              </a:tblPr>
              <a:tblGrid>
                <a:gridCol w="1411862"/>
                <a:gridCol w="1411862"/>
                <a:gridCol w="1411862"/>
                <a:gridCol w="1411862"/>
                <a:gridCol w="1611652"/>
              </a:tblGrid>
              <a:tr h="250879">
                <a:tc>
                  <a:txBody>
                    <a:bodyPr/>
                    <a:lstStyle/>
                    <a:p>
                      <a:pPr algn="ctr"/>
                      <a:r>
                        <a:rPr lang="en-US" sz="1200" b="1" noProof="0" dirty="0" smtClean="0">
                          <a:solidFill>
                            <a:schemeClr val="bg1"/>
                          </a:solidFill>
                        </a:rPr>
                        <a:t>Portability</a:t>
                      </a:r>
                      <a:endParaRPr lang="en-US" sz="1200" b="1" noProof="0" dirty="0">
                        <a:solidFill>
                          <a:schemeClr val="bg1"/>
                        </a:solidFill>
                      </a:endParaRPr>
                    </a:p>
                  </a:txBody>
                  <a:tcPr marL="0" marR="0" marT="0" marB="0" anchor="ctr">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algn="ctr"/>
                      <a:r>
                        <a:rPr lang="en-US" sz="1200" b="1" noProof="0" dirty="0" smtClean="0">
                          <a:solidFill>
                            <a:schemeClr val="bg1"/>
                          </a:solidFill>
                        </a:rPr>
                        <a:t>Optimization</a:t>
                      </a:r>
                    </a:p>
                    <a:p>
                      <a:pPr algn="ctr"/>
                      <a:r>
                        <a:rPr lang="en-US" sz="1200" b="1" noProof="0" dirty="0" smtClean="0">
                          <a:solidFill>
                            <a:schemeClr val="bg1"/>
                          </a:solidFill>
                        </a:rPr>
                        <a:t>(Memory</a:t>
                      </a:r>
                      <a:r>
                        <a:rPr lang="en-US" sz="1200" b="1" baseline="0" noProof="0" dirty="0" smtClean="0">
                          <a:solidFill>
                            <a:schemeClr val="bg1"/>
                          </a:solidFill>
                        </a:rPr>
                        <a:t> &amp; </a:t>
                      </a:r>
                      <a:r>
                        <a:rPr lang="en-US" sz="1200" b="1" baseline="0" noProof="0" dirty="0" err="1" smtClean="0">
                          <a:solidFill>
                            <a:schemeClr val="bg1"/>
                          </a:solidFill>
                        </a:rPr>
                        <a:t>Mips</a:t>
                      </a:r>
                      <a:r>
                        <a:rPr lang="en-US" sz="1200" b="1" baseline="0" noProof="0" dirty="0" smtClean="0">
                          <a:solidFill>
                            <a:schemeClr val="bg1"/>
                          </a:solidFill>
                        </a:rPr>
                        <a:t>)</a:t>
                      </a:r>
                      <a:endParaRPr lang="en-US" sz="1200" b="1" noProof="0" dirty="0">
                        <a:solidFill>
                          <a:schemeClr val="bg1"/>
                        </a:solidFill>
                      </a:endParaRPr>
                    </a:p>
                  </a:txBody>
                  <a:tcPr marL="0" marR="0" marT="0" marB="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algn="ctr"/>
                      <a:r>
                        <a:rPr lang="en-US" sz="1200" b="1" noProof="0" dirty="0" smtClean="0">
                          <a:solidFill>
                            <a:schemeClr val="bg1"/>
                          </a:solidFill>
                        </a:rPr>
                        <a:t>Easy</a:t>
                      </a:r>
                      <a:endParaRPr lang="en-US" sz="1200" b="1" baseline="0" noProof="0" dirty="0" smtClean="0">
                        <a:solidFill>
                          <a:schemeClr val="bg1"/>
                        </a:solidFill>
                      </a:endParaRPr>
                    </a:p>
                  </a:txBody>
                  <a:tcPr marL="0" marR="0" marT="0" marB="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algn="ctr"/>
                      <a:r>
                        <a:rPr lang="en-US" sz="1200" b="1" noProof="0" dirty="0" smtClean="0">
                          <a:solidFill>
                            <a:schemeClr val="bg1"/>
                          </a:solidFill>
                        </a:rPr>
                        <a:t>Readiness</a:t>
                      </a:r>
                      <a:endParaRPr lang="en-US" sz="1200" b="1" noProof="0" dirty="0">
                        <a:solidFill>
                          <a:schemeClr val="bg1"/>
                        </a:solidFill>
                      </a:endParaRPr>
                    </a:p>
                  </a:txBody>
                  <a:tcPr marL="0" marR="0" marT="0" marB="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algn="ctr"/>
                      <a:r>
                        <a:rPr lang="en-US" sz="1200" b="1" noProof="0" dirty="0" smtClean="0">
                          <a:solidFill>
                            <a:schemeClr val="bg1"/>
                          </a:solidFill>
                        </a:rPr>
                        <a:t>Hardware</a:t>
                      </a:r>
                      <a:r>
                        <a:rPr lang="en-US" sz="1200" b="1" baseline="0" noProof="0" dirty="0" smtClean="0">
                          <a:solidFill>
                            <a:schemeClr val="bg1"/>
                          </a:solidFill>
                        </a:rPr>
                        <a:t> coverage</a:t>
                      </a:r>
                      <a:endParaRPr lang="en-US" sz="1200" b="1" noProof="0" dirty="0">
                        <a:solidFill>
                          <a:schemeClr val="bg1"/>
                        </a:solidFill>
                      </a:endParaRPr>
                    </a:p>
                  </a:txBody>
                  <a:tcPr marL="0" marR="0" marT="0" marB="0" anchor="ctr">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r>
              <a:tr h="209065">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sz="1800" dirty="0">
                        <a:solidFill>
                          <a:schemeClr val="accent4"/>
                        </a:solidFill>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dirty="0" smtClean="0">
                          <a:solidFill>
                            <a:schemeClr val="accent4"/>
                          </a:solidFill>
                        </a:rPr>
                        <a:t>+++</a:t>
                      </a:r>
                      <a:endParaRPr lang="en-US" sz="1800" dirty="0">
                        <a:solidFill>
                          <a:schemeClr val="accent4"/>
                        </a:solidFill>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sz="1800" dirty="0">
                        <a:solidFill>
                          <a:schemeClr val="accent4"/>
                        </a:solidFill>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kern="1200" dirty="0" smtClean="0">
                        <a:solidFill>
                          <a:schemeClr val="accent4"/>
                        </a:solidFill>
                        <a:latin typeface="+mn-lt"/>
                        <a:ea typeface="+mn-ea"/>
                        <a:cs typeface="+mn-cs"/>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dirty="0" smtClean="0">
                          <a:solidFill>
                            <a:schemeClr val="accent4"/>
                          </a:solidFill>
                        </a:rPr>
                        <a:t>+</a:t>
                      </a:r>
                      <a:endParaRPr lang="en-US" sz="1800" dirty="0">
                        <a:solidFill>
                          <a:schemeClr val="accent4"/>
                        </a:solidFill>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r>
            </a:tbl>
          </a:graphicData>
        </a:graphic>
      </p:graphicFrame>
      <p:sp>
        <p:nvSpPr>
          <p:cNvPr id="13" name="Content Placeholder 2"/>
          <p:cNvSpPr txBox="1">
            <a:spLocks/>
          </p:cNvSpPr>
          <p:nvPr/>
        </p:nvSpPr>
        <p:spPr>
          <a:xfrm>
            <a:off x="457200" y="3645024"/>
            <a:ext cx="4320480" cy="1938992"/>
          </a:xfrm>
          <a:prstGeom prst="rect">
            <a:avLst/>
          </a:prstGeom>
        </p:spPr>
        <p:txBody>
          <a:bodyPr vert="horz" wrap="square" lIns="91440" tIns="45720" rIns="91440" bIns="45720" rtlCol="0">
            <a:spAutoFit/>
          </a:bodyPr>
          <a:lstStyle>
            <a:lvl1pPr marL="177800" indent="-177800" algn="l" defTabSz="914400" rtl="0" eaLnBrk="1" latinLnBrk="0" hangingPunct="1">
              <a:lnSpc>
                <a:spcPct val="100000"/>
              </a:lnSpc>
              <a:spcBef>
                <a:spcPts val="1800"/>
              </a:spcBef>
              <a:spcAft>
                <a:spcPts val="600"/>
              </a:spcAft>
              <a:buClr>
                <a:schemeClr val="accent1"/>
              </a:buClr>
              <a:buFont typeface="Arial" pitchFamily="34" charset="0"/>
              <a:buChar char="•"/>
              <a:defRPr sz="2000" kern="1200" baseline="0">
                <a:solidFill>
                  <a:schemeClr val="accent4"/>
                </a:solidFill>
                <a:latin typeface="Arial" pitchFamily="34" charset="0"/>
                <a:ea typeface="+mn-ea"/>
                <a:cs typeface="Arial" pitchFamily="34" charset="0"/>
              </a:defRPr>
            </a:lvl1pPr>
            <a:lvl2pPr marL="533400" indent="-177800" algn="l" defTabSz="914400" rtl="0" eaLnBrk="1" latinLnBrk="0" hangingPunct="1">
              <a:lnSpc>
                <a:spcPct val="100000"/>
              </a:lnSpc>
              <a:spcBef>
                <a:spcPts val="0"/>
              </a:spcBef>
              <a:spcAft>
                <a:spcPts val="600"/>
              </a:spcAft>
              <a:buClr>
                <a:schemeClr val="accent4">
                  <a:lumMod val="90000"/>
                  <a:lumOff val="10000"/>
                </a:schemeClr>
              </a:buClr>
              <a:buFont typeface="Arial" pitchFamily="34" charset="0"/>
              <a:buChar char="•"/>
              <a:defRPr sz="1600" kern="1200">
                <a:solidFill>
                  <a:schemeClr val="accent4">
                    <a:lumMod val="90000"/>
                    <a:lumOff val="10000"/>
                  </a:schemeClr>
                </a:solidFill>
                <a:latin typeface="Arial" pitchFamily="34" charset="0"/>
                <a:ea typeface="+mn-ea"/>
                <a:cs typeface="Arial" pitchFamily="34" charset="0"/>
              </a:defRPr>
            </a:lvl2pPr>
            <a:lvl3pPr marL="901700" indent="-177800" algn="l" defTabSz="914400" rtl="0" eaLnBrk="1" latinLnBrk="0" hangingPunct="1">
              <a:lnSpc>
                <a:spcPct val="100000"/>
              </a:lnSpc>
              <a:spcBef>
                <a:spcPts val="0"/>
              </a:spcBef>
              <a:spcAft>
                <a:spcPts val="300"/>
              </a:spcAft>
              <a:buFont typeface="Arial" pitchFamily="34" charset="0"/>
              <a:buChar char="•"/>
              <a:defRPr sz="1400" kern="1200" baseline="0">
                <a:solidFill>
                  <a:schemeClr val="accent3">
                    <a:lumMod val="50000"/>
                  </a:schemeClr>
                </a:solidFill>
                <a:latin typeface="Arial" pitchFamily="34" charset="0"/>
                <a:ea typeface="+mn-ea"/>
                <a:cs typeface="Arial" pitchFamily="34" charset="0"/>
              </a:defRPr>
            </a:lvl3pPr>
            <a:lvl4pPr marL="1527175" indent="-155575" algn="l" defTabSz="914400" rtl="0" eaLnBrk="1" latinLnBrk="0" hangingPunct="1">
              <a:lnSpc>
                <a:spcPct val="100000"/>
              </a:lnSpc>
              <a:spcBef>
                <a:spcPts val="0"/>
              </a:spcBef>
              <a:spcAft>
                <a:spcPts val="300"/>
              </a:spcAft>
              <a:buFont typeface="Arial" pitchFamily="34" charset="0"/>
              <a:buChar char="•"/>
              <a:defRPr sz="1200" kern="1200" baseline="0">
                <a:solidFill>
                  <a:schemeClr val="accent3">
                    <a:lumMod val="7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Features:</a:t>
            </a:r>
          </a:p>
          <a:p>
            <a:pPr lvl="1"/>
            <a:r>
              <a:rPr lang="en-US" sz="1500" dirty="0" smtClean="0"/>
              <a:t>Highly Optimized</a:t>
            </a:r>
          </a:p>
          <a:p>
            <a:pPr lvl="1"/>
            <a:r>
              <a:rPr lang="en-US" sz="1500" dirty="0" smtClean="0"/>
              <a:t>Register Level Access</a:t>
            </a:r>
          </a:p>
          <a:p>
            <a:pPr lvl="1"/>
            <a:r>
              <a:rPr lang="en-US" sz="1500" dirty="0" smtClean="0"/>
              <a:t>Small code expressions</a:t>
            </a:r>
          </a:p>
          <a:p>
            <a:pPr lvl="1"/>
            <a:r>
              <a:rPr lang="en-US" sz="1500" dirty="0" smtClean="0"/>
              <a:t>Closely follows the reference manual</a:t>
            </a:r>
          </a:p>
          <a:p>
            <a:pPr lvl="1"/>
            <a:r>
              <a:rPr lang="en-US" sz="1500" dirty="0" smtClean="0"/>
              <a:t>Debugging close to register level</a:t>
            </a:r>
          </a:p>
        </p:txBody>
      </p:sp>
      <p:sp>
        <p:nvSpPr>
          <p:cNvPr id="14" name="Content Placeholder 2"/>
          <p:cNvSpPr txBox="1">
            <a:spLocks/>
          </p:cNvSpPr>
          <p:nvPr/>
        </p:nvSpPr>
        <p:spPr>
          <a:xfrm>
            <a:off x="4355976" y="3645024"/>
            <a:ext cx="4788024" cy="2416046"/>
          </a:xfrm>
          <a:prstGeom prst="rect">
            <a:avLst/>
          </a:prstGeom>
        </p:spPr>
        <p:txBody>
          <a:bodyPr vert="horz" wrap="square" lIns="91440" tIns="45720" rIns="91440" bIns="45720" rtlCol="0">
            <a:spAutoFit/>
          </a:bodyPr>
          <a:lstStyle>
            <a:lvl1pPr marL="177800" indent="-177800" algn="l" defTabSz="914400" rtl="0" eaLnBrk="1" latinLnBrk="0" hangingPunct="1">
              <a:lnSpc>
                <a:spcPct val="100000"/>
              </a:lnSpc>
              <a:spcBef>
                <a:spcPts val="1800"/>
              </a:spcBef>
              <a:spcAft>
                <a:spcPts val="600"/>
              </a:spcAft>
              <a:buClr>
                <a:schemeClr val="accent1"/>
              </a:buClr>
              <a:buFont typeface="Arial" pitchFamily="34" charset="0"/>
              <a:buChar char="•"/>
              <a:defRPr sz="2000" kern="1200" baseline="0">
                <a:solidFill>
                  <a:schemeClr val="accent4"/>
                </a:solidFill>
                <a:latin typeface="Arial" pitchFamily="34" charset="0"/>
                <a:ea typeface="+mn-ea"/>
                <a:cs typeface="Arial" pitchFamily="34" charset="0"/>
              </a:defRPr>
            </a:lvl1pPr>
            <a:lvl2pPr marL="533400" indent="-177800" algn="l" defTabSz="914400" rtl="0" eaLnBrk="1" latinLnBrk="0" hangingPunct="1">
              <a:lnSpc>
                <a:spcPct val="100000"/>
              </a:lnSpc>
              <a:spcBef>
                <a:spcPts val="0"/>
              </a:spcBef>
              <a:spcAft>
                <a:spcPts val="600"/>
              </a:spcAft>
              <a:buClr>
                <a:schemeClr val="accent4">
                  <a:lumMod val="90000"/>
                  <a:lumOff val="10000"/>
                </a:schemeClr>
              </a:buClr>
              <a:buFont typeface="Arial" pitchFamily="34" charset="0"/>
              <a:buChar char="•"/>
              <a:defRPr sz="1600" kern="1200">
                <a:solidFill>
                  <a:schemeClr val="accent4">
                    <a:lumMod val="90000"/>
                    <a:lumOff val="10000"/>
                  </a:schemeClr>
                </a:solidFill>
                <a:latin typeface="Arial" pitchFamily="34" charset="0"/>
                <a:ea typeface="+mn-ea"/>
                <a:cs typeface="Arial" pitchFamily="34" charset="0"/>
              </a:defRPr>
            </a:lvl2pPr>
            <a:lvl3pPr marL="901700" indent="-177800" algn="l" defTabSz="914400" rtl="0" eaLnBrk="1" latinLnBrk="0" hangingPunct="1">
              <a:lnSpc>
                <a:spcPct val="100000"/>
              </a:lnSpc>
              <a:spcBef>
                <a:spcPts val="0"/>
              </a:spcBef>
              <a:spcAft>
                <a:spcPts val="300"/>
              </a:spcAft>
              <a:buFont typeface="Arial" pitchFamily="34" charset="0"/>
              <a:buChar char="•"/>
              <a:defRPr sz="1400" kern="1200" baseline="0">
                <a:solidFill>
                  <a:schemeClr val="accent3">
                    <a:lumMod val="50000"/>
                  </a:schemeClr>
                </a:solidFill>
                <a:latin typeface="Arial" pitchFamily="34" charset="0"/>
                <a:ea typeface="+mn-ea"/>
                <a:cs typeface="Arial" pitchFamily="34" charset="0"/>
              </a:defRPr>
            </a:lvl3pPr>
            <a:lvl4pPr marL="1527175" indent="-155575" algn="l" defTabSz="914400" rtl="0" eaLnBrk="1" latinLnBrk="0" hangingPunct="1">
              <a:lnSpc>
                <a:spcPct val="100000"/>
              </a:lnSpc>
              <a:spcBef>
                <a:spcPts val="0"/>
              </a:spcBef>
              <a:spcAft>
                <a:spcPts val="300"/>
              </a:spcAft>
              <a:buFont typeface="Arial" pitchFamily="34" charset="0"/>
              <a:buChar char="•"/>
              <a:defRPr sz="1200" kern="1200" baseline="0">
                <a:solidFill>
                  <a:schemeClr val="accent3">
                    <a:lumMod val="7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Limitations:</a:t>
            </a:r>
          </a:p>
          <a:p>
            <a:pPr lvl="1"/>
            <a:r>
              <a:rPr lang="en-US" sz="1500" dirty="0" smtClean="0"/>
              <a:t>Specific to STM32 devices, not portable directly between series</a:t>
            </a:r>
          </a:p>
          <a:p>
            <a:pPr lvl="1"/>
            <a:r>
              <a:rPr lang="en-US" sz="1500" dirty="0" smtClean="0"/>
              <a:t>Not matching complex peripherals such as USB</a:t>
            </a:r>
          </a:p>
          <a:p>
            <a:pPr lvl="1"/>
            <a:r>
              <a:rPr lang="en-US" sz="1500" dirty="0" smtClean="0"/>
              <a:t>Lack of abstraction means developers must understand peripheral operation at register level</a:t>
            </a:r>
          </a:p>
          <a:p>
            <a:pPr lvl="1"/>
            <a:r>
              <a:rPr lang="en-US" sz="1500" dirty="0" smtClean="0"/>
              <a:t>Available (today) on STM32 L0 and F0 series</a:t>
            </a:r>
          </a:p>
          <a:p>
            <a:pPr lvl="1"/>
            <a:endParaRPr lang="en-US" dirty="0" smtClean="0"/>
          </a:p>
        </p:txBody>
      </p:sp>
    </p:spTree>
    <p:extLst>
      <p:ext uri="{BB962C8B-B14F-4D97-AF65-F5344CB8AC3E}">
        <p14:creationId xmlns:p14="http://schemas.microsoft.com/office/powerpoint/2010/main" val="1777577936"/>
      </p:ext>
    </p:extLst>
  </p:cSld>
  <p:clrMapOvr>
    <a:masterClrMapping/>
  </p:clrMapOvr>
  <p:transition spd="slow">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Standard </a:t>
            </a:r>
            <a:r>
              <a:rPr lang="fr-FR" dirty="0" err="1" smtClean="0"/>
              <a:t>Peripheral</a:t>
            </a:r>
            <a:r>
              <a:rPr lang="fr-FR" dirty="0" smtClean="0"/>
              <a:t> </a:t>
            </a:r>
            <a:r>
              <a:rPr lang="fr-FR" dirty="0" err="1" smtClean="0"/>
              <a:t>Libraries</a:t>
            </a:r>
            <a:r>
              <a:rPr lang="fr-FR" dirty="0" smtClean="0"/>
              <a:t> (SPL)</a:t>
            </a:r>
            <a:endParaRPr lang="fr-FR" dirty="0"/>
          </a:p>
        </p:txBody>
      </p:sp>
      <p:sp>
        <p:nvSpPr>
          <p:cNvPr id="4" name="Slide Number Placeholder 3"/>
          <p:cNvSpPr>
            <a:spLocks noGrp="1"/>
          </p:cNvSpPr>
          <p:nvPr>
            <p:ph type="sldNum" sz="quarter" idx="12"/>
          </p:nvPr>
        </p:nvSpPr>
        <p:spPr/>
        <p:txBody>
          <a:bodyPr/>
          <a:lstStyle/>
          <a:p>
            <a:fld id="{5B31B9E4-8E4D-4C86-BFD7-412B282B373B}" type="slidenum">
              <a:rPr lang="fr-FR" smtClean="0"/>
              <a:pPr/>
              <a:t>18</a:t>
            </a:fld>
            <a:endParaRPr lang="fr-FR" dirty="0"/>
          </a:p>
        </p:txBody>
      </p:sp>
      <p:graphicFrame>
        <p:nvGraphicFramePr>
          <p:cNvPr id="9" name="Table 8"/>
          <p:cNvGraphicFramePr>
            <a:graphicFrameLocks noGrp="1"/>
          </p:cNvGraphicFramePr>
          <p:nvPr>
            <p:extLst/>
          </p:nvPr>
        </p:nvGraphicFramePr>
        <p:xfrm>
          <a:off x="1274400" y="6098400"/>
          <a:ext cx="7272808" cy="640080"/>
        </p:xfrm>
        <a:graphic>
          <a:graphicData uri="http://schemas.openxmlformats.org/drawingml/2006/table">
            <a:tbl>
              <a:tblPr firstRow="1" bandRow="1">
                <a:tableStyleId>{93296810-A885-4BE3-A3E7-6D5BEEA58F35}</a:tableStyleId>
              </a:tblPr>
              <a:tblGrid>
                <a:gridCol w="1435578"/>
                <a:gridCol w="1435578"/>
                <a:gridCol w="1435578"/>
                <a:gridCol w="1435578"/>
                <a:gridCol w="1530496"/>
              </a:tblGrid>
              <a:tr h="276266">
                <a:tc>
                  <a:txBody>
                    <a:bodyPr/>
                    <a:lstStyle/>
                    <a:p>
                      <a:pPr algn="ctr"/>
                      <a:r>
                        <a:rPr lang="en-US" sz="1200" b="1" noProof="0" dirty="0" smtClean="0">
                          <a:solidFill>
                            <a:schemeClr val="bg1"/>
                          </a:solidFill>
                        </a:rPr>
                        <a:t>Portability</a:t>
                      </a:r>
                      <a:endParaRPr lang="en-US" sz="1200" b="1" noProof="0" dirty="0">
                        <a:solidFill>
                          <a:schemeClr val="bg1"/>
                        </a:solidFill>
                      </a:endParaRPr>
                    </a:p>
                  </a:txBody>
                  <a:tcPr marL="0" marR="0" marT="0" marB="0" anchor="ctr">
                    <a:lnL w="12700" cap="flat" cmpd="sng" algn="ctr">
                      <a:solidFill>
                        <a:schemeClr val="accent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accent1"/>
                    </a:solidFill>
                  </a:tcPr>
                </a:tc>
                <a:tc>
                  <a:txBody>
                    <a:bodyPr/>
                    <a:lstStyle/>
                    <a:p>
                      <a:pPr algn="ctr"/>
                      <a:r>
                        <a:rPr lang="en-US" sz="1200" b="1" noProof="0" dirty="0" smtClean="0">
                          <a:solidFill>
                            <a:schemeClr val="bg1"/>
                          </a:solidFill>
                        </a:rPr>
                        <a:t>Optimization</a:t>
                      </a:r>
                    </a:p>
                    <a:p>
                      <a:pPr algn="ctr"/>
                      <a:r>
                        <a:rPr lang="en-US" sz="1200" b="1" noProof="0" dirty="0" smtClean="0">
                          <a:solidFill>
                            <a:schemeClr val="bg1"/>
                          </a:solidFill>
                        </a:rPr>
                        <a:t>(Memory</a:t>
                      </a:r>
                      <a:r>
                        <a:rPr lang="en-US" sz="1200" b="1" baseline="0" noProof="0" dirty="0" smtClean="0">
                          <a:solidFill>
                            <a:schemeClr val="bg1"/>
                          </a:solidFill>
                        </a:rPr>
                        <a:t> &amp; </a:t>
                      </a:r>
                      <a:r>
                        <a:rPr lang="en-US" sz="1200" b="1" baseline="0" noProof="0" dirty="0" err="1" smtClean="0">
                          <a:solidFill>
                            <a:schemeClr val="bg1"/>
                          </a:solidFill>
                        </a:rPr>
                        <a:t>Mips</a:t>
                      </a:r>
                      <a:r>
                        <a:rPr lang="en-US" sz="1200" b="1" baseline="0" noProof="0" dirty="0" smtClean="0">
                          <a:solidFill>
                            <a:schemeClr val="bg1"/>
                          </a:solidFill>
                        </a:rPr>
                        <a:t>)</a:t>
                      </a:r>
                      <a:endParaRPr lang="en-US" sz="1200" b="1" noProof="0" dirty="0">
                        <a:solidFill>
                          <a:schemeClr val="bg1"/>
                        </a:solidFill>
                      </a:endParaRPr>
                    </a:p>
                  </a:txBody>
                  <a:tcPr marL="0" marR="0" marT="0" marB="0" anchor="ctr">
                    <a:lnB w="12700" cap="flat" cmpd="sng" algn="ctr">
                      <a:solidFill>
                        <a:schemeClr val="accent1"/>
                      </a:solidFill>
                      <a:prstDash val="solid"/>
                      <a:round/>
                      <a:headEnd type="none" w="med" len="med"/>
                      <a:tailEnd type="none" w="med" len="med"/>
                    </a:lnB>
                    <a:solidFill>
                      <a:schemeClr val="accent1"/>
                    </a:solidFill>
                  </a:tcPr>
                </a:tc>
                <a:tc>
                  <a:txBody>
                    <a:bodyPr/>
                    <a:lstStyle/>
                    <a:p>
                      <a:pPr algn="ctr"/>
                      <a:r>
                        <a:rPr lang="en-US" sz="1200" b="1" noProof="0" dirty="0" smtClean="0">
                          <a:solidFill>
                            <a:schemeClr val="bg1"/>
                          </a:solidFill>
                        </a:rPr>
                        <a:t>Easy</a:t>
                      </a:r>
                      <a:endParaRPr lang="en-US" sz="1200" b="1" baseline="0" noProof="0" dirty="0" smtClean="0">
                        <a:solidFill>
                          <a:schemeClr val="bg1"/>
                        </a:solidFill>
                      </a:endParaRPr>
                    </a:p>
                  </a:txBody>
                  <a:tcPr marL="0" marR="0" marT="0" marB="0" anchor="ctr">
                    <a:lnB w="12700" cap="flat" cmpd="sng" algn="ctr">
                      <a:solidFill>
                        <a:schemeClr val="accent1"/>
                      </a:solidFill>
                      <a:prstDash val="solid"/>
                      <a:round/>
                      <a:headEnd type="none" w="med" len="med"/>
                      <a:tailEnd type="none" w="med" len="med"/>
                    </a:lnB>
                    <a:solidFill>
                      <a:schemeClr val="accent1"/>
                    </a:solidFill>
                  </a:tcPr>
                </a:tc>
                <a:tc>
                  <a:txBody>
                    <a:bodyPr/>
                    <a:lstStyle/>
                    <a:p>
                      <a:pPr algn="ctr"/>
                      <a:r>
                        <a:rPr lang="en-US" sz="1200" b="1" noProof="0" dirty="0" smtClean="0">
                          <a:solidFill>
                            <a:schemeClr val="bg1"/>
                          </a:solidFill>
                        </a:rPr>
                        <a:t>Readiness</a:t>
                      </a:r>
                      <a:endParaRPr lang="en-US" sz="1200" b="1" noProof="0" dirty="0">
                        <a:solidFill>
                          <a:schemeClr val="bg1"/>
                        </a:solidFill>
                      </a:endParaRPr>
                    </a:p>
                  </a:txBody>
                  <a:tcPr marL="0" marR="0" marT="0" marB="0" anchor="ctr">
                    <a:lnB w="12700" cap="flat" cmpd="sng" algn="ctr">
                      <a:solidFill>
                        <a:schemeClr val="accent1"/>
                      </a:solidFill>
                      <a:prstDash val="solid"/>
                      <a:round/>
                      <a:headEnd type="none" w="med" len="med"/>
                      <a:tailEnd type="none" w="med" len="med"/>
                    </a:lnB>
                    <a:solidFill>
                      <a:schemeClr val="accent1"/>
                    </a:solidFill>
                  </a:tcPr>
                </a:tc>
                <a:tc>
                  <a:txBody>
                    <a:bodyPr/>
                    <a:lstStyle/>
                    <a:p>
                      <a:pPr algn="ctr"/>
                      <a:r>
                        <a:rPr lang="en-US" sz="1200" b="1" noProof="0" dirty="0" smtClean="0">
                          <a:solidFill>
                            <a:schemeClr val="bg1"/>
                          </a:solidFill>
                        </a:rPr>
                        <a:t>Hardware</a:t>
                      </a:r>
                      <a:r>
                        <a:rPr lang="en-US" sz="1200" b="1" baseline="0" noProof="0" dirty="0" smtClean="0">
                          <a:solidFill>
                            <a:schemeClr val="bg1"/>
                          </a:solidFill>
                        </a:rPr>
                        <a:t> coverage</a:t>
                      </a:r>
                      <a:endParaRPr lang="en-US" sz="1200" b="1" noProof="0" dirty="0">
                        <a:solidFill>
                          <a:schemeClr val="bg1"/>
                        </a:solidFill>
                      </a:endParaRPr>
                    </a:p>
                  </a:txBody>
                  <a:tcPr marL="0" marR="0" marT="0" marB="0" anchor="ctr">
                    <a:lnR w="12700" cap="flat" cmpd="sng" algn="ctr">
                      <a:solidFill>
                        <a:schemeClr val="accent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accent1"/>
                    </a:solidFill>
                  </a:tcPr>
                </a:tc>
              </a:tr>
              <a:tr h="252982">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dirty="0" smtClean="0">
                          <a:solidFill>
                            <a:schemeClr val="accent4"/>
                          </a:solidFill>
                        </a:rPr>
                        <a:t>++</a:t>
                      </a:r>
                      <a:endParaRPr lang="en-US" sz="1800" dirty="0">
                        <a:solidFill>
                          <a:schemeClr val="accent4"/>
                        </a:solidFill>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dirty="0" smtClean="0">
                          <a:solidFill>
                            <a:schemeClr val="accent4"/>
                          </a:solidFill>
                        </a:rPr>
                        <a:t>++</a:t>
                      </a:r>
                      <a:endParaRPr lang="en-US" sz="1800" dirty="0">
                        <a:solidFill>
                          <a:schemeClr val="accent4"/>
                        </a:solidFill>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dirty="0" smtClean="0">
                          <a:solidFill>
                            <a:schemeClr val="accent4"/>
                          </a:solidFill>
                        </a:rPr>
                        <a:t>+</a:t>
                      </a:r>
                      <a:endParaRPr lang="en-US" sz="1800" dirty="0">
                        <a:solidFill>
                          <a:schemeClr val="accent4"/>
                        </a:solidFill>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dirty="0" smtClean="0">
                          <a:solidFill>
                            <a:schemeClr val="accent4"/>
                          </a:solidFill>
                        </a:rPr>
                        <a:t>++</a:t>
                      </a:r>
                      <a:endParaRPr lang="en-US" sz="1800" dirty="0">
                        <a:solidFill>
                          <a:schemeClr val="accent4"/>
                        </a:solidFill>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dirty="0" smtClean="0">
                          <a:solidFill>
                            <a:schemeClr val="accent4"/>
                          </a:solidFill>
                        </a:rPr>
                        <a:t>+++</a:t>
                      </a:r>
                      <a:endParaRPr lang="en-US" sz="1800" dirty="0">
                        <a:solidFill>
                          <a:schemeClr val="accent4"/>
                        </a:solidFill>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pic>
        <p:nvPicPr>
          <p:cNvPr id="8" name="Picture 7"/>
          <p:cNvPicPr>
            <a:picLocks noChangeAspect="1"/>
          </p:cNvPicPr>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08956" y="119077"/>
            <a:ext cx="873084" cy="878904"/>
          </a:xfrm>
          <a:prstGeom prst="rect">
            <a:avLst/>
          </a:prstGeom>
        </p:spPr>
      </p:pic>
      <p:sp>
        <p:nvSpPr>
          <p:cNvPr id="15" name="Content Placeholder 2"/>
          <p:cNvSpPr>
            <a:spLocks noGrp="1"/>
          </p:cNvSpPr>
          <p:nvPr>
            <p:ph idx="1"/>
          </p:nvPr>
        </p:nvSpPr>
        <p:spPr>
          <a:xfrm>
            <a:off x="457200" y="1277496"/>
            <a:ext cx="8686800" cy="2169825"/>
          </a:xfrm>
        </p:spPr>
        <p:txBody>
          <a:bodyPr/>
          <a:lstStyle/>
          <a:p>
            <a:pPr lvl="0"/>
            <a:r>
              <a:rPr lang="en-US" dirty="0" smtClean="0"/>
              <a:t>What is it ?</a:t>
            </a:r>
          </a:p>
          <a:p>
            <a:pPr lvl="1"/>
            <a:r>
              <a:rPr lang="en-US" sz="1500" dirty="0" smtClean="0"/>
              <a:t>Collection of C Libraries covering STM32 peripherals</a:t>
            </a:r>
          </a:p>
          <a:p>
            <a:pPr lvl="0"/>
            <a:r>
              <a:rPr lang="en-US" dirty="0" smtClean="0"/>
              <a:t>Target Audience</a:t>
            </a:r>
          </a:p>
          <a:p>
            <a:pPr lvl="1"/>
            <a:r>
              <a:rPr lang="en-US" sz="1500" dirty="0"/>
              <a:t>Embedded systems developers with </a:t>
            </a:r>
            <a:r>
              <a:rPr lang="en-US" sz="1500" dirty="0" smtClean="0"/>
              <a:t>procedural </a:t>
            </a:r>
            <a:r>
              <a:rPr lang="en-US" sz="1500" dirty="0"/>
              <a:t>C background. </a:t>
            </a:r>
            <a:r>
              <a:rPr lang="en-US" sz="1500" dirty="0" smtClean="0"/>
              <a:t>All </a:t>
            </a:r>
            <a:r>
              <a:rPr lang="en-US" sz="1500" dirty="0"/>
              <a:t>existing STM32 customer base prior to the </a:t>
            </a:r>
            <a:r>
              <a:rPr lang="en-US" sz="1500" dirty="0" smtClean="0"/>
              <a:t>STM32Cube launch, willing to keep same supporting technology for future projects, and same STM32 series.</a:t>
            </a:r>
          </a:p>
        </p:txBody>
      </p:sp>
      <p:sp>
        <p:nvSpPr>
          <p:cNvPr id="16" name="Content Placeholder 2"/>
          <p:cNvSpPr txBox="1">
            <a:spLocks/>
          </p:cNvSpPr>
          <p:nvPr/>
        </p:nvSpPr>
        <p:spPr>
          <a:xfrm>
            <a:off x="457200" y="3447321"/>
            <a:ext cx="4320480" cy="2400657"/>
          </a:xfrm>
          <a:prstGeom prst="rect">
            <a:avLst/>
          </a:prstGeom>
        </p:spPr>
        <p:txBody>
          <a:bodyPr vert="horz" wrap="square" lIns="91440" tIns="45720" rIns="91440" bIns="45720" rtlCol="0">
            <a:spAutoFit/>
          </a:bodyPr>
          <a:lstStyle>
            <a:lvl1pPr marL="177800" indent="-177800" algn="l" defTabSz="914400" rtl="0" eaLnBrk="1" latinLnBrk="0" hangingPunct="1">
              <a:lnSpc>
                <a:spcPct val="100000"/>
              </a:lnSpc>
              <a:spcBef>
                <a:spcPts val="1800"/>
              </a:spcBef>
              <a:spcAft>
                <a:spcPts val="600"/>
              </a:spcAft>
              <a:buClr>
                <a:schemeClr val="accent1"/>
              </a:buClr>
              <a:buFont typeface="Arial" pitchFamily="34" charset="0"/>
              <a:buChar char="•"/>
              <a:defRPr sz="2000" kern="1200" baseline="0">
                <a:solidFill>
                  <a:schemeClr val="accent4"/>
                </a:solidFill>
                <a:latin typeface="Arial" pitchFamily="34" charset="0"/>
                <a:ea typeface="+mn-ea"/>
                <a:cs typeface="Arial" pitchFamily="34" charset="0"/>
              </a:defRPr>
            </a:lvl1pPr>
            <a:lvl2pPr marL="533400" indent="-177800" algn="l" defTabSz="914400" rtl="0" eaLnBrk="1" latinLnBrk="0" hangingPunct="1">
              <a:lnSpc>
                <a:spcPct val="100000"/>
              </a:lnSpc>
              <a:spcBef>
                <a:spcPts val="0"/>
              </a:spcBef>
              <a:spcAft>
                <a:spcPts val="600"/>
              </a:spcAft>
              <a:buClr>
                <a:schemeClr val="accent4">
                  <a:lumMod val="90000"/>
                  <a:lumOff val="10000"/>
                </a:schemeClr>
              </a:buClr>
              <a:buFont typeface="Arial" pitchFamily="34" charset="0"/>
              <a:buChar char="•"/>
              <a:defRPr sz="1600" kern="1200">
                <a:solidFill>
                  <a:schemeClr val="accent4">
                    <a:lumMod val="90000"/>
                    <a:lumOff val="10000"/>
                  </a:schemeClr>
                </a:solidFill>
                <a:latin typeface="Arial" pitchFamily="34" charset="0"/>
                <a:ea typeface="+mn-ea"/>
                <a:cs typeface="Arial" pitchFamily="34" charset="0"/>
              </a:defRPr>
            </a:lvl2pPr>
            <a:lvl3pPr marL="901700" indent="-177800" algn="l" defTabSz="914400" rtl="0" eaLnBrk="1" latinLnBrk="0" hangingPunct="1">
              <a:lnSpc>
                <a:spcPct val="100000"/>
              </a:lnSpc>
              <a:spcBef>
                <a:spcPts val="0"/>
              </a:spcBef>
              <a:spcAft>
                <a:spcPts val="300"/>
              </a:spcAft>
              <a:buFont typeface="Arial" pitchFamily="34" charset="0"/>
              <a:buChar char="•"/>
              <a:defRPr sz="1400" kern="1200" baseline="0">
                <a:solidFill>
                  <a:schemeClr val="accent3">
                    <a:lumMod val="50000"/>
                  </a:schemeClr>
                </a:solidFill>
                <a:latin typeface="Arial" pitchFamily="34" charset="0"/>
                <a:ea typeface="+mn-ea"/>
                <a:cs typeface="Arial" pitchFamily="34" charset="0"/>
              </a:defRPr>
            </a:lvl3pPr>
            <a:lvl4pPr marL="1527175" indent="-155575" algn="l" defTabSz="914400" rtl="0" eaLnBrk="1" latinLnBrk="0" hangingPunct="1">
              <a:lnSpc>
                <a:spcPct val="100000"/>
              </a:lnSpc>
              <a:spcBef>
                <a:spcPts val="0"/>
              </a:spcBef>
              <a:spcAft>
                <a:spcPts val="300"/>
              </a:spcAft>
              <a:buFont typeface="Arial" pitchFamily="34" charset="0"/>
              <a:buChar char="•"/>
              <a:defRPr sz="1200" kern="1200" baseline="0">
                <a:solidFill>
                  <a:schemeClr val="accent3">
                    <a:lumMod val="7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Features:</a:t>
            </a:r>
          </a:p>
          <a:p>
            <a:pPr lvl="1"/>
            <a:r>
              <a:rPr lang="en-US" sz="1500" dirty="0" smtClean="0"/>
              <a:t>Average optimization, fitting lots of situations</a:t>
            </a:r>
          </a:p>
          <a:p>
            <a:pPr lvl="1"/>
            <a:r>
              <a:rPr lang="en-US" sz="1500" dirty="0" smtClean="0"/>
              <a:t>No need </a:t>
            </a:r>
            <a:r>
              <a:rPr lang="en-US" sz="1500" dirty="0"/>
              <a:t>for direct register manipulation</a:t>
            </a:r>
          </a:p>
          <a:p>
            <a:pPr lvl="1"/>
            <a:r>
              <a:rPr lang="en-US" sz="1500" dirty="0"/>
              <a:t>100% coverage of all peripherals</a:t>
            </a:r>
          </a:p>
          <a:p>
            <a:pPr lvl="1"/>
            <a:r>
              <a:rPr lang="en-US" sz="1500" dirty="0" smtClean="0"/>
              <a:t>Easier </a:t>
            </a:r>
            <a:r>
              <a:rPr lang="en-US" sz="1500" dirty="0"/>
              <a:t>debugging of procedural </a:t>
            </a:r>
            <a:r>
              <a:rPr lang="en-US" sz="1500" dirty="0" smtClean="0"/>
              <a:t>code</a:t>
            </a:r>
            <a:endParaRPr lang="en-US" sz="1500" dirty="0"/>
          </a:p>
          <a:p>
            <a:pPr lvl="1"/>
            <a:r>
              <a:rPr lang="en-US" sz="1500" dirty="0" smtClean="0"/>
              <a:t>Extensions for complex </a:t>
            </a:r>
            <a:r>
              <a:rPr lang="en-US" sz="1500" dirty="0"/>
              <a:t>middleware such as </a:t>
            </a:r>
            <a:r>
              <a:rPr lang="en-US" sz="1500" dirty="0" smtClean="0"/>
              <a:t>USB/TCP-IP/Graphics/Touch Sense</a:t>
            </a:r>
            <a:endParaRPr lang="en-US" sz="1500" dirty="0"/>
          </a:p>
        </p:txBody>
      </p:sp>
      <p:sp>
        <p:nvSpPr>
          <p:cNvPr id="19" name="Content Placeholder 2"/>
          <p:cNvSpPr txBox="1">
            <a:spLocks/>
          </p:cNvSpPr>
          <p:nvPr/>
        </p:nvSpPr>
        <p:spPr>
          <a:xfrm>
            <a:off x="4355976" y="3447321"/>
            <a:ext cx="4788024" cy="2646878"/>
          </a:xfrm>
          <a:prstGeom prst="rect">
            <a:avLst/>
          </a:prstGeom>
        </p:spPr>
        <p:txBody>
          <a:bodyPr vert="horz" wrap="square" lIns="91440" tIns="45720" rIns="91440" bIns="45720" rtlCol="0">
            <a:spAutoFit/>
          </a:bodyPr>
          <a:lstStyle>
            <a:lvl1pPr marL="177800" indent="-177800" algn="l" defTabSz="914400" rtl="0" eaLnBrk="1" latinLnBrk="0" hangingPunct="1">
              <a:lnSpc>
                <a:spcPct val="100000"/>
              </a:lnSpc>
              <a:spcBef>
                <a:spcPts val="1800"/>
              </a:spcBef>
              <a:spcAft>
                <a:spcPts val="600"/>
              </a:spcAft>
              <a:buClr>
                <a:schemeClr val="accent1"/>
              </a:buClr>
              <a:buFont typeface="Arial" pitchFamily="34" charset="0"/>
              <a:buChar char="•"/>
              <a:defRPr sz="2000" kern="1200" baseline="0">
                <a:solidFill>
                  <a:schemeClr val="accent4"/>
                </a:solidFill>
                <a:latin typeface="Arial" pitchFamily="34" charset="0"/>
                <a:ea typeface="+mn-ea"/>
                <a:cs typeface="Arial" pitchFamily="34" charset="0"/>
              </a:defRPr>
            </a:lvl1pPr>
            <a:lvl2pPr marL="533400" indent="-177800" algn="l" defTabSz="914400" rtl="0" eaLnBrk="1" latinLnBrk="0" hangingPunct="1">
              <a:lnSpc>
                <a:spcPct val="100000"/>
              </a:lnSpc>
              <a:spcBef>
                <a:spcPts val="0"/>
              </a:spcBef>
              <a:spcAft>
                <a:spcPts val="600"/>
              </a:spcAft>
              <a:buClr>
                <a:schemeClr val="accent4">
                  <a:lumMod val="90000"/>
                  <a:lumOff val="10000"/>
                </a:schemeClr>
              </a:buClr>
              <a:buFont typeface="Arial" pitchFamily="34" charset="0"/>
              <a:buChar char="•"/>
              <a:defRPr sz="1600" kern="1200">
                <a:solidFill>
                  <a:schemeClr val="accent4">
                    <a:lumMod val="90000"/>
                    <a:lumOff val="10000"/>
                  </a:schemeClr>
                </a:solidFill>
                <a:latin typeface="Arial" pitchFamily="34" charset="0"/>
                <a:ea typeface="+mn-ea"/>
                <a:cs typeface="Arial" pitchFamily="34" charset="0"/>
              </a:defRPr>
            </a:lvl2pPr>
            <a:lvl3pPr marL="901700" indent="-177800" algn="l" defTabSz="914400" rtl="0" eaLnBrk="1" latinLnBrk="0" hangingPunct="1">
              <a:lnSpc>
                <a:spcPct val="100000"/>
              </a:lnSpc>
              <a:spcBef>
                <a:spcPts val="0"/>
              </a:spcBef>
              <a:spcAft>
                <a:spcPts val="300"/>
              </a:spcAft>
              <a:buFont typeface="Arial" pitchFamily="34" charset="0"/>
              <a:buChar char="•"/>
              <a:defRPr sz="1400" kern="1200" baseline="0">
                <a:solidFill>
                  <a:schemeClr val="accent3">
                    <a:lumMod val="50000"/>
                  </a:schemeClr>
                </a:solidFill>
                <a:latin typeface="Arial" pitchFamily="34" charset="0"/>
                <a:ea typeface="+mn-ea"/>
                <a:cs typeface="Arial" pitchFamily="34" charset="0"/>
              </a:defRPr>
            </a:lvl3pPr>
            <a:lvl4pPr marL="1527175" indent="-155575" algn="l" defTabSz="914400" rtl="0" eaLnBrk="1" latinLnBrk="0" hangingPunct="1">
              <a:lnSpc>
                <a:spcPct val="100000"/>
              </a:lnSpc>
              <a:spcBef>
                <a:spcPts val="0"/>
              </a:spcBef>
              <a:spcAft>
                <a:spcPts val="300"/>
              </a:spcAft>
              <a:buFont typeface="Arial" pitchFamily="34" charset="0"/>
              <a:buChar char="•"/>
              <a:defRPr sz="1200" kern="1200" baseline="0">
                <a:solidFill>
                  <a:schemeClr val="accent3">
                    <a:lumMod val="7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Limitations:</a:t>
            </a:r>
          </a:p>
          <a:p>
            <a:pPr lvl="1"/>
            <a:r>
              <a:rPr lang="en-US" sz="1500" dirty="0" smtClean="0"/>
              <a:t>Specific </a:t>
            </a:r>
            <a:r>
              <a:rPr lang="en-US" sz="1500" dirty="0"/>
              <a:t>to certain STM32 series.</a:t>
            </a:r>
          </a:p>
          <a:p>
            <a:pPr lvl="1"/>
            <a:r>
              <a:rPr lang="en-US" sz="1500" dirty="0"/>
              <a:t>No common HAL API prevents application portability between series</a:t>
            </a:r>
          </a:p>
          <a:p>
            <a:pPr lvl="1"/>
            <a:r>
              <a:rPr lang="en-US" sz="1500" dirty="0"/>
              <a:t>Middleware libraries may not be unified for each series</a:t>
            </a:r>
          </a:p>
          <a:p>
            <a:pPr lvl="1"/>
            <a:r>
              <a:rPr lang="en-US" sz="1500" dirty="0" smtClean="0"/>
              <a:t>Doesn’t support forward </a:t>
            </a:r>
            <a:r>
              <a:rPr lang="en-US" sz="1500" dirty="0"/>
              <a:t>STM32 series starting with </a:t>
            </a:r>
            <a:r>
              <a:rPr lang="en-US" sz="1500" dirty="0" smtClean="0"/>
              <a:t>STM32 L0 and F7</a:t>
            </a:r>
            <a:endParaRPr lang="en-US" sz="1500" dirty="0"/>
          </a:p>
          <a:p>
            <a:pPr lvl="1"/>
            <a:endParaRPr lang="en-US" dirty="0" smtClean="0"/>
          </a:p>
        </p:txBody>
      </p:sp>
    </p:spTree>
    <p:extLst>
      <p:ext uri="{BB962C8B-B14F-4D97-AF65-F5344CB8AC3E}">
        <p14:creationId xmlns:p14="http://schemas.microsoft.com/office/powerpoint/2010/main" val="212525258"/>
      </p:ext>
    </p:extLst>
  </p:cSld>
  <p:clrMapOvr>
    <a:masterClrMapping/>
  </p:clrMapOvr>
  <p:transition spd="slow">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20" y="116632"/>
            <a:ext cx="8640960" cy="1143000"/>
          </a:xfrm>
        </p:spPr>
        <p:txBody>
          <a:bodyPr>
            <a:normAutofit/>
          </a:bodyPr>
          <a:lstStyle/>
          <a:p>
            <a:r>
              <a:rPr lang="fr-FR" dirty="0" smtClean="0"/>
              <a:t>STM32Cube - Embedded software</a:t>
            </a:r>
            <a:endParaRPr lang="fr-FR" dirty="0"/>
          </a:p>
        </p:txBody>
      </p:sp>
      <p:sp>
        <p:nvSpPr>
          <p:cNvPr id="4" name="Slide Number Placeholder 3"/>
          <p:cNvSpPr>
            <a:spLocks noGrp="1"/>
          </p:cNvSpPr>
          <p:nvPr>
            <p:ph type="sldNum" sz="quarter" idx="12"/>
          </p:nvPr>
        </p:nvSpPr>
        <p:spPr/>
        <p:txBody>
          <a:bodyPr/>
          <a:lstStyle/>
          <a:p>
            <a:fld id="{5B31B9E4-8E4D-4C86-BFD7-412B282B373B}" type="slidenum">
              <a:rPr lang="fr-FR" smtClean="0"/>
              <a:pPr/>
              <a:t>19</a:t>
            </a:fld>
            <a:endParaRPr lang="fr-FR" dirty="0"/>
          </a:p>
        </p:txBody>
      </p:sp>
      <p:grpSp>
        <p:nvGrpSpPr>
          <p:cNvPr id="3" name="Group 2"/>
          <p:cNvGrpSpPr/>
          <p:nvPr/>
        </p:nvGrpSpPr>
        <p:grpSpPr>
          <a:xfrm>
            <a:off x="6438465" y="1259632"/>
            <a:ext cx="2451776" cy="1756588"/>
            <a:chOff x="808475" y="2456136"/>
            <a:chExt cx="3715569" cy="2662040"/>
          </a:xfrm>
        </p:grpSpPr>
        <p:sp>
          <p:nvSpPr>
            <p:cNvPr id="35" name="Rounded Rectangle 34"/>
            <p:cNvSpPr/>
            <p:nvPr/>
          </p:nvSpPr>
          <p:spPr>
            <a:xfrm>
              <a:off x="808476" y="4385116"/>
              <a:ext cx="3715568" cy="733060"/>
            </a:xfrm>
            <a:prstGeom prst="roundRect">
              <a:avLst>
                <a:gd name="adj" fmla="val 7413"/>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600" b="1" dirty="0" smtClean="0">
                <a:solidFill>
                  <a:schemeClr val="accent1"/>
                </a:solidFill>
              </a:endParaRPr>
            </a:p>
            <a:p>
              <a:pPr algn="ctr"/>
              <a:r>
                <a:rPr lang="en-US" sz="1600" b="1" dirty="0" smtClean="0">
                  <a:solidFill>
                    <a:schemeClr val="accent1"/>
                  </a:solidFill>
                </a:rPr>
                <a:t>STM32Cube</a:t>
              </a:r>
            </a:p>
            <a:p>
              <a:pPr algn="ctr"/>
              <a:r>
                <a:rPr lang="en-US" sz="800" b="1" dirty="0" smtClean="0">
                  <a:solidFill>
                    <a:schemeClr val="accent1"/>
                  </a:solidFill>
                </a:rPr>
                <a:t>STM32 Hardware abstraction layer  </a:t>
              </a:r>
            </a:p>
            <a:p>
              <a:pPr algn="ctr"/>
              <a:endParaRPr lang="en-US" sz="800" b="1" dirty="0">
                <a:solidFill>
                  <a:schemeClr val="accent1"/>
                </a:solidFill>
              </a:endParaRPr>
            </a:p>
          </p:txBody>
        </p:sp>
        <p:sp>
          <p:nvSpPr>
            <p:cNvPr id="38" name="Rounded Rectangle 37"/>
            <p:cNvSpPr/>
            <p:nvPr/>
          </p:nvSpPr>
          <p:spPr>
            <a:xfrm>
              <a:off x="808476" y="2936583"/>
              <a:ext cx="3715568" cy="1368277"/>
            </a:xfrm>
            <a:prstGeom prst="roundRect">
              <a:avLst>
                <a:gd name="adj" fmla="val 9023"/>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sz="1600" b="1" dirty="0" smtClean="0">
                  <a:solidFill>
                    <a:schemeClr val="accent1"/>
                  </a:solidFill>
                </a:rPr>
                <a:t>STM32Cube</a:t>
              </a:r>
            </a:p>
            <a:p>
              <a:pPr algn="ctr"/>
              <a:r>
                <a:rPr lang="en-US" sz="800" b="1" dirty="0" smtClean="0">
                  <a:solidFill>
                    <a:schemeClr val="accent1"/>
                  </a:solidFill>
                </a:rPr>
                <a:t>Middleware</a:t>
              </a:r>
            </a:p>
          </p:txBody>
        </p:sp>
        <p:sp>
          <p:nvSpPr>
            <p:cNvPr id="39" name="Flowchart: Alternate Process 38"/>
            <p:cNvSpPr/>
            <p:nvPr/>
          </p:nvSpPr>
          <p:spPr>
            <a:xfrm>
              <a:off x="896217" y="3598563"/>
              <a:ext cx="673905" cy="575595"/>
            </a:xfrm>
            <a:prstGeom prst="flowChartAlternateProcess">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endParaRPr lang="en-US" sz="900" b="1" dirty="0" smtClean="0"/>
            </a:p>
          </p:txBody>
        </p:sp>
        <p:sp>
          <p:nvSpPr>
            <p:cNvPr id="40" name="Flowchart: Alternate Process 39"/>
            <p:cNvSpPr/>
            <p:nvPr/>
          </p:nvSpPr>
          <p:spPr>
            <a:xfrm>
              <a:off x="1642426" y="3600460"/>
              <a:ext cx="648071" cy="573698"/>
            </a:xfrm>
            <a:prstGeom prst="flowChartAlternateProcess">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endParaRPr lang="en-US" sz="900" b="1" dirty="0" smtClean="0"/>
            </a:p>
          </p:txBody>
        </p:sp>
        <p:sp>
          <p:nvSpPr>
            <p:cNvPr id="41" name="Flowchart: Alternate Process 40"/>
            <p:cNvSpPr/>
            <p:nvPr/>
          </p:nvSpPr>
          <p:spPr>
            <a:xfrm>
              <a:off x="2362505" y="3608931"/>
              <a:ext cx="648071" cy="564943"/>
            </a:xfrm>
            <a:prstGeom prst="flowChartAlternateProcess">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endParaRPr lang="en-US" sz="900" b="1" dirty="0" smtClean="0"/>
            </a:p>
          </p:txBody>
        </p:sp>
        <p:sp>
          <p:nvSpPr>
            <p:cNvPr id="42" name="Flowchart: Alternate Process 41"/>
            <p:cNvSpPr/>
            <p:nvPr/>
          </p:nvSpPr>
          <p:spPr>
            <a:xfrm>
              <a:off x="3082586" y="3604836"/>
              <a:ext cx="648071" cy="564943"/>
            </a:xfrm>
            <a:prstGeom prst="flowChartAlternateProcess">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endParaRPr lang="en-US" sz="900" b="1" dirty="0" smtClean="0"/>
            </a:p>
          </p:txBody>
        </p:sp>
        <p:sp>
          <p:nvSpPr>
            <p:cNvPr id="43" name="Flowchart: Alternate Process 42"/>
            <p:cNvSpPr/>
            <p:nvPr/>
          </p:nvSpPr>
          <p:spPr>
            <a:xfrm>
              <a:off x="3833270" y="3605478"/>
              <a:ext cx="545458" cy="564943"/>
            </a:xfrm>
            <a:prstGeom prst="flowChartAlternateProcess">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endParaRPr lang="en-US" sz="900" b="1" dirty="0" smtClean="0"/>
            </a:p>
          </p:txBody>
        </p:sp>
        <p:sp>
          <p:nvSpPr>
            <p:cNvPr id="44" name="Flowchart: Alternate Process 43"/>
            <p:cNvSpPr/>
            <p:nvPr/>
          </p:nvSpPr>
          <p:spPr>
            <a:xfrm>
              <a:off x="808475" y="2456136"/>
              <a:ext cx="3715569" cy="397137"/>
            </a:xfrm>
            <a:prstGeom prst="flowChartAlternateProcess">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b="1" dirty="0" smtClean="0">
                  <a:solidFill>
                    <a:schemeClr val="accent5"/>
                  </a:solidFill>
                </a:rPr>
                <a:t>User code</a:t>
              </a:r>
              <a:endParaRPr lang="en-US" sz="1600" b="1" dirty="0">
                <a:solidFill>
                  <a:schemeClr val="accent5"/>
                </a:solidFill>
              </a:endParaRPr>
            </a:p>
          </p:txBody>
        </p:sp>
        <p:pic>
          <p:nvPicPr>
            <p:cNvPr id="48" name="Picture 2" descr="C:\Users\claire long\Documents\Claire\STM32\STM32Cube\png_v5\pictos_stm32_cube-1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6768" y="3628688"/>
              <a:ext cx="500567" cy="50390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3" descr="C:\Users\claire long\Documents\Claire\STM32\STM32Cube\png_v5\pictos_stm32_cube-2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51998" y="3556680"/>
              <a:ext cx="667829" cy="672279"/>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84542" y="3818836"/>
              <a:ext cx="453892" cy="169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 name="Picture 5" descr="C:\Users\claire long\Documents\Claire\STM32\STM32Cube\png_v5\pictos_stm32_cube-25.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19751" y="3610551"/>
              <a:ext cx="563150" cy="56690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24945" y="3647476"/>
              <a:ext cx="523194" cy="526682"/>
            </a:xfrm>
            <a:prstGeom prst="rect">
              <a:avLst/>
            </a:prstGeom>
          </p:spPr>
        </p:pic>
      </p:grpSp>
      <p:graphicFrame>
        <p:nvGraphicFramePr>
          <p:cNvPr id="27" name="Table 26"/>
          <p:cNvGraphicFramePr>
            <a:graphicFrameLocks noGrp="1"/>
          </p:cNvGraphicFramePr>
          <p:nvPr>
            <p:extLst/>
          </p:nvPr>
        </p:nvGraphicFramePr>
        <p:xfrm>
          <a:off x="1197528" y="6113891"/>
          <a:ext cx="7268114" cy="640080"/>
        </p:xfrm>
        <a:graphic>
          <a:graphicData uri="http://schemas.openxmlformats.org/drawingml/2006/table">
            <a:tbl>
              <a:tblPr firstRow="1" bandRow="1">
                <a:tableStyleId>{93296810-A885-4BE3-A3E7-6D5BEEA58F35}</a:tableStyleId>
              </a:tblPr>
              <a:tblGrid>
                <a:gridCol w="1419190"/>
                <a:gridCol w="1419190"/>
                <a:gridCol w="1419190"/>
                <a:gridCol w="1419190"/>
                <a:gridCol w="1591354"/>
              </a:tblGrid>
              <a:tr h="181449">
                <a:tc>
                  <a:txBody>
                    <a:bodyPr/>
                    <a:lstStyle/>
                    <a:p>
                      <a:pPr algn="ctr"/>
                      <a:r>
                        <a:rPr lang="en-US" sz="1200" b="1" noProof="0" dirty="0" smtClean="0">
                          <a:solidFill>
                            <a:schemeClr val="bg1"/>
                          </a:solidFill>
                        </a:rPr>
                        <a:t>Portability</a:t>
                      </a:r>
                      <a:endParaRPr lang="en-US" sz="1200" b="1" noProof="0" dirty="0">
                        <a:solidFill>
                          <a:schemeClr val="bg1"/>
                        </a:solidFill>
                      </a:endParaRPr>
                    </a:p>
                  </a:txBody>
                  <a:tcPr marL="0" marR="0" marT="0" marB="0" anchor="ctr">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solidFill>
                      <a:schemeClr val="accent1"/>
                    </a:solidFill>
                  </a:tcPr>
                </a:tc>
                <a:tc>
                  <a:txBody>
                    <a:bodyPr/>
                    <a:lstStyle/>
                    <a:p>
                      <a:pPr algn="ctr"/>
                      <a:r>
                        <a:rPr lang="en-US" sz="1200" b="1" noProof="0" dirty="0" smtClean="0">
                          <a:solidFill>
                            <a:schemeClr val="bg1"/>
                          </a:solidFill>
                        </a:rPr>
                        <a:t>Optimization</a:t>
                      </a:r>
                    </a:p>
                    <a:p>
                      <a:pPr algn="ctr"/>
                      <a:r>
                        <a:rPr lang="en-US" sz="1200" b="1" noProof="0" dirty="0" smtClean="0">
                          <a:solidFill>
                            <a:schemeClr val="bg1"/>
                          </a:solidFill>
                        </a:rPr>
                        <a:t>(Memory</a:t>
                      </a:r>
                      <a:r>
                        <a:rPr lang="en-US" sz="1200" b="1" baseline="0" noProof="0" dirty="0" smtClean="0">
                          <a:solidFill>
                            <a:schemeClr val="bg1"/>
                          </a:solidFill>
                        </a:rPr>
                        <a:t> &amp; </a:t>
                      </a:r>
                      <a:r>
                        <a:rPr lang="en-US" sz="1200" b="1" baseline="0" noProof="0" dirty="0" err="1" smtClean="0">
                          <a:solidFill>
                            <a:schemeClr val="bg1"/>
                          </a:solidFill>
                        </a:rPr>
                        <a:t>Mips</a:t>
                      </a:r>
                      <a:r>
                        <a:rPr lang="en-US" sz="1200" b="1" baseline="0" noProof="0" dirty="0" smtClean="0">
                          <a:solidFill>
                            <a:schemeClr val="bg1"/>
                          </a:solidFill>
                        </a:rPr>
                        <a:t>)</a:t>
                      </a:r>
                      <a:endParaRPr lang="en-US" sz="1200" b="1" noProof="0" dirty="0">
                        <a:solidFill>
                          <a:schemeClr val="bg1"/>
                        </a:solidFill>
                      </a:endParaRPr>
                    </a:p>
                  </a:txBody>
                  <a:tcPr marL="0" marR="0" marT="0" marB="0" anchor="ctr">
                    <a:lnT w="12700" cap="flat" cmpd="sng" algn="ctr">
                      <a:solidFill>
                        <a:schemeClr val="accent1"/>
                      </a:solidFill>
                      <a:prstDash val="solid"/>
                      <a:round/>
                      <a:headEnd type="none" w="med" len="med"/>
                      <a:tailEnd type="none" w="med" len="med"/>
                    </a:lnT>
                    <a:solidFill>
                      <a:schemeClr val="accent1"/>
                    </a:solidFill>
                  </a:tcPr>
                </a:tc>
                <a:tc>
                  <a:txBody>
                    <a:bodyPr/>
                    <a:lstStyle/>
                    <a:p>
                      <a:pPr algn="ctr"/>
                      <a:r>
                        <a:rPr lang="en-US" sz="1200" b="1" noProof="0" dirty="0" smtClean="0">
                          <a:solidFill>
                            <a:schemeClr val="bg1"/>
                          </a:solidFill>
                        </a:rPr>
                        <a:t>Easy</a:t>
                      </a:r>
                      <a:endParaRPr lang="en-US" sz="1200" b="1" baseline="0" noProof="0" dirty="0" smtClean="0">
                        <a:solidFill>
                          <a:schemeClr val="bg1"/>
                        </a:solidFill>
                      </a:endParaRPr>
                    </a:p>
                  </a:txBody>
                  <a:tcPr marL="0" marR="0" marT="0" marB="0" anchor="ctr">
                    <a:lnT w="12700" cap="flat" cmpd="sng" algn="ctr">
                      <a:solidFill>
                        <a:schemeClr val="accent1"/>
                      </a:solidFill>
                      <a:prstDash val="solid"/>
                      <a:round/>
                      <a:headEnd type="none" w="med" len="med"/>
                      <a:tailEnd type="none" w="med" len="med"/>
                    </a:lnT>
                    <a:solidFill>
                      <a:schemeClr val="accent1"/>
                    </a:solidFill>
                  </a:tcPr>
                </a:tc>
                <a:tc>
                  <a:txBody>
                    <a:bodyPr/>
                    <a:lstStyle/>
                    <a:p>
                      <a:pPr algn="ctr"/>
                      <a:r>
                        <a:rPr lang="en-US" sz="1200" b="1" noProof="0" dirty="0" smtClean="0">
                          <a:solidFill>
                            <a:schemeClr val="bg1"/>
                          </a:solidFill>
                        </a:rPr>
                        <a:t>Readiness</a:t>
                      </a:r>
                      <a:endParaRPr lang="en-US" sz="1200" b="1" noProof="0" dirty="0">
                        <a:solidFill>
                          <a:schemeClr val="bg1"/>
                        </a:solidFill>
                      </a:endParaRPr>
                    </a:p>
                  </a:txBody>
                  <a:tcPr marL="0" marR="0" marT="0" marB="0" anchor="ctr">
                    <a:lnT w="12700" cap="flat" cmpd="sng" algn="ctr">
                      <a:solidFill>
                        <a:schemeClr val="accent1"/>
                      </a:solidFill>
                      <a:prstDash val="solid"/>
                      <a:round/>
                      <a:headEnd type="none" w="med" len="med"/>
                      <a:tailEnd type="none" w="med" len="med"/>
                    </a:lnT>
                    <a:solidFill>
                      <a:schemeClr val="accent1"/>
                    </a:solidFill>
                  </a:tcPr>
                </a:tc>
                <a:tc>
                  <a:txBody>
                    <a:bodyPr/>
                    <a:lstStyle/>
                    <a:p>
                      <a:pPr algn="ctr"/>
                      <a:r>
                        <a:rPr lang="en-US" sz="1200" b="1" noProof="0" dirty="0" smtClean="0">
                          <a:solidFill>
                            <a:schemeClr val="bg1"/>
                          </a:solidFill>
                        </a:rPr>
                        <a:t>Hardware</a:t>
                      </a:r>
                      <a:r>
                        <a:rPr lang="en-US" sz="1200" b="1" baseline="0" noProof="0" dirty="0" smtClean="0">
                          <a:solidFill>
                            <a:schemeClr val="bg1"/>
                          </a:solidFill>
                        </a:rPr>
                        <a:t> coverage</a:t>
                      </a:r>
                      <a:endParaRPr lang="en-US" sz="1200" b="1" noProof="0" dirty="0">
                        <a:solidFill>
                          <a:schemeClr val="bg1"/>
                        </a:solidFill>
                      </a:endParaRPr>
                    </a:p>
                  </a:txBody>
                  <a:tcPr marL="0" marR="0" marT="0" marB="0" anchor="ctr">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solidFill>
                      <a:schemeClr val="accent1"/>
                    </a:solidFill>
                  </a:tcPr>
                </a:tc>
              </a:tr>
              <a:tr h="151207">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dirty="0" smtClean="0">
                          <a:solidFill>
                            <a:schemeClr val="accent4"/>
                          </a:solidFill>
                        </a:rPr>
                        <a:t>+++</a:t>
                      </a:r>
                      <a:endParaRPr lang="en-US" sz="1800" dirty="0">
                        <a:solidFill>
                          <a:schemeClr val="accent4"/>
                        </a:solidFill>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fr-FR" sz="1800" dirty="0" smtClean="0">
                          <a:solidFill>
                            <a:schemeClr val="accent4"/>
                          </a:solidFill>
                        </a:rPr>
                        <a:t>+</a:t>
                      </a:r>
                      <a:endParaRPr lang="en-US" sz="1800" dirty="0">
                        <a:solidFill>
                          <a:schemeClr val="accent4"/>
                        </a:solidFill>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dirty="0" smtClean="0">
                          <a:solidFill>
                            <a:schemeClr val="accent4"/>
                          </a:solidFill>
                        </a:rPr>
                        <a:t>++</a:t>
                      </a:r>
                      <a:endParaRPr lang="en-US" sz="1800" dirty="0">
                        <a:solidFill>
                          <a:schemeClr val="accent4"/>
                        </a:solidFill>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dirty="0" smtClean="0">
                          <a:solidFill>
                            <a:schemeClr val="accent4"/>
                          </a:solidFill>
                        </a:rPr>
                        <a:t>+++</a:t>
                      </a:r>
                      <a:endParaRPr lang="en-US" sz="1800" dirty="0">
                        <a:solidFill>
                          <a:schemeClr val="accent4"/>
                        </a:solidFill>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dirty="0" smtClean="0">
                          <a:solidFill>
                            <a:schemeClr val="accent4"/>
                          </a:solidFill>
                        </a:rPr>
                        <a:t>+++</a:t>
                      </a:r>
                      <a:endParaRPr lang="en-US" sz="1800" dirty="0">
                        <a:solidFill>
                          <a:schemeClr val="accent4"/>
                        </a:solidFill>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solidFill>
                  </a:tcPr>
                </a:tc>
              </a:tr>
            </a:tbl>
          </a:graphicData>
        </a:graphic>
      </p:graphicFrame>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6432" y="215252"/>
            <a:ext cx="881096" cy="881096"/>
          </a:xfrm>
          <a:prstGeom prst="rect">
            <a:avLst/>
          </a:prstGeom>
        </p:spPr>
      </p:pic>
      <p:sp>
        <p:nvSpPr>
          <p:cNvPr id="28" name="Content Placeholder 2"/>
          <p:cNvSpPr txBox="1">
            <a:spLocks/>
          </p:cNvSpPr>
          <p:nvPr/>
        </p:nvSpPr>
        <p:spPr>
          <a:xfrm>
            <a:off x="457200" y="1277496"/>
            <a:ext cx="5864666" cy="2169825"/>
          </a:xfrm>
          <a:prstGeom prst="rect">
            <a:avLst/>
          </a:prstGeom>
        </p:spPr>
        <p:txBody>
          <a:bodyPr/>
          <a:lstStyle>
            <a:lvl1pPr marL="177800" indent="-177800" algn="l" defTabSz="914400" rtl="0" eaLnBrk="1" latinLnBrk="0" hangingPunct="1">
              <a:lnSpc>
                <a:spcPct val="100000"/>
              </a:lnSpc>
              <a:spcBef>
                <a:spcPts val="1800"/>
              </a:spcBef>
              <a:spcAft>
                <a:spcPts val="600"/>
              </a:spcAft>
              <a:buClr>
                <a:schemeClr val="accent1"/>
              </a:buClr>
              <a:buFont typeface="Arial" pitchFamily="34" charset="0"/>
              <a:buChar char="•"/>
              <a:defRPr sz="2000" kern="1200">
                <a:solidFill>
                  <a:schemeClr val="accent4"/>
                </a:solidFill>
                <a:latin typeface="Arial" pitchFamily="34" charset="0"/>
                <a:ea typeface="+mn-ea"/>
                <a:cs typeface="Arial" pitchFamily="34" charset="0"/>
              </a:defRPr>
            </a:lvl1pPr>
            <a:lvl2pPr marL="533400" indent="-177800" algn="l" defTabSz="914400" rtl="0" eaLnBrk="1" latinLnBrk="0" hangingPunct="1">
              <a:lnSpc>
                <a:spcPct val="90000"/>
              </a:lnSpc>
              <a:spcBef>
                <a:spcPts val="0"/>
              </a:spcBef>
              <a:spcAft>
                <a:spcPts val="600"/>
              </a:spcAft>
              <a:buClr>
                <a:schemeClr val="accent4">
                  <a:lumMod val="90000"/>
                  <a:lumOff val="10000"/>
                </a:schemeClr>
              </a:buClr>
              <a:buFont typeface="Arial" pitchFamily="34" charset="0"/>
              <a:buChar char="•"/>
              <a:defRPr sz="1600" kern="1200">
                <a:solidFill>
                  <a:schemeClr val="accent4">
                    <a:lumMod val="90000"/>
                    <a:lumOff val="10000"/>
                  </a:schemeClr>
                </a:solidFill>
                <a:latin typeface="Arial" pitchFamily="34" charset="0"/>
                <a:ea typeface="+mn-ea"/>
                <a:cs typeface="Arial" pitchFamily="34" charset="0"/>
              </a:defRPr>
            </a:lvl2pPr>
            <a:lvl3pPr marL="901700" indent="-177800" algn="l" defTabSz="914400" rtl="0" eaLnBrk="1" latinLnBrk="0" hangingPunct="1">
              <a:lnSpc>
                <a:spcPct val="90000"/>
              </a:lnSpc>
              <a:spcBef>
                <a:spcPts val="0"/>
              </a:spcBef>
              <a:spcAft>
                <a:spcPts val="300"/>
              </a:spcAft>
              <a:buFont typeface="Arial" pitchFamily="34" charset="0"/>
              <a:buChar char="•"/>
              <a:defRPr sz="1400" kern="1200" baseline="0">
                <a:solidFill>
                  <a:schemeClr val="accent3">
                    <a:lumMod val="50000"/>
                  </a:schemeClr>
                </a:solidFill>
                <a:latin typeface="Arial" pitchFamily="34" charset="0"/>
                <a:ea typeface="+mn-ea"/>
                <a:cs typeface="Arial" pitchFamily="34" charset="0"/>
              </a:defRPr>
            </a:lvl3pPr>
            <a:lvl4pPr marL="1527175" indent="-155575" algn="l" defTabSz="914400" rtl="0" eaLnBrk="1" latinLnBrk="0" hangingPunct="1">
              <a:lnSpc>
                <a:spcPct val="90000"/>
              </a:lnSpc>
              <a:spcBef>
                <a:spcPts val="0"/>
              </a:spcBef>
              <a:spcAft>
                <a:spcPts val="300"/>
              </a:spcAft>
              <a:buFont typeface="Arial" pitchFamily="34" charset="0"/>
              <a:buChar char="•"/>
              <a:defRPr sz="1200" kern="1200" baseline="0">
                <a:solidFill>
                  <a:schemeClr val="accent3">
                    <a:lumMod val="7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What is it ?</a:t>
            </a:r>
          </a:p>
          <a:p>
            <a:pPr lvl="1"/>
            <a:r>
              <a:rPr lang="en-US" sz="1500" dirty="0" smtClean="0"/>
              <a:t>Full featured packages with drivers, USB, TCP/IP, Graphics, File system and RTOS</a:t>
            </a:r>
          </a:p>
          <a:p>
            <a:pPr lvl="1"/>
            <a:r>
              <a:rPr lang="en-US" sz="1500" dirty="0" smtClean="0"/>
              <a:t>Set of common application programming interfaces, ensuring high portability inside whole STM32 family</a:t>
            </a:r>
          </a:p>
        </p:txBody>
      </p:sp>
      <p:sp>
        <p:nvSpPr>
          <p:cNvPr id="29" name="Content Placeholder 2"/>
          <p:cNvSpPr txBox="1">
            <a:spLocks/>
          </p:cNvSpPr>
          <p:nvPr/>
        </p:nvSpPr>
        <p:spPr>
          <a:xfrm>
            <a:off x="457198" y="2770634"/>
            <a:ext cx="8579297" cy="938719"/>
          </a:xfrm>
          <a:prstGeom prst="rect">
            <a:avLst/>
          </a:prstGeom>
        </p:spPr>
        <p:txBody>
          <a:bodyPr vert="horz" wrap="square" lIns="91440" tIns="45720" rIns="91440" bIns="45720" rtlCol="0">
            <a:spAutoFit/>
          </a:bodyPr>
          <a:lstStyle>
            <a:lvl1pPr marL="177800" indent="-177800" algn="l" defTabSz="914400" rtl="0" eaLnBrk="1" latinLnBrk="0" hangingPunct="1">
              <a:lnSpc>
                <a:spcPct val="100000"/>
              </a:lnSpc>
              <a:spcBef>
                <a:spcPts val="1800"/>
              </a:spcBef>
              <a:spcAft>
                <a:spcPts val="600"/>
              </a:spcAft>
              <a:buClr>
                <a:schemeClr val="accent1"/>
              </a:buClr>
              <a:buFont typeface="Arial" pitchFamily="34" charset="0"/>
              <a:buChar char="•"/>
              <a:defRPr sz="2000" kern="1200" baseline="0">
                <a:solidFill>
                  <a:schemeClr val="accent4"/>
                </a:solidFill>
                <a:latin typeface="Arial" pitchFamily="34" charset="0"/>
                <a:ea typeface="+mn-ea"/>
                <a:cs typeface="Arial" pitchFamily="34" charset="0"/>
              </a:defRPr>
            </a:lvl1pPr>
            <a:lvl2pPr marL="533400" indent="-177800" algn="l" defTabSz="914400" rtl="0" eaLnBrk="1" latinLnBrk="0" hangingPunct="1">
              <a:lnSpc>
                <a:spcPct val="100000"/>
              </a:lnSpc>
              <a:spcBef>
                <a:spcPts val="0"/>
              </a:spcBef>
              <a:spcAft>
                <a:spcPts val="600"/>
              </a:spcAft>
              <a:buClr>
                <a:schemeClr val="accent4">
                  <a:lumMod val="90000"/>
                  <a:lumOff val="10000"/>
                </a:schemeClr>
              </a:buClr>
              <a:buFont typeface="Arial" pitchFamily="34" charset="0"/>
              <a:buChar char="•"/>
              <a:defRPr sz="1600" kern="1200">
                <a:solidFill>
                  <a:schemeClr val="accent4">
                    <a:lumMod val="90000"/>
                    <a:lumOff val="10000"/>
                  </a:schemeClr>
                </a:solidFill>
                <a:latin typeface="Arial" pitchFamily="34" charset="0"/>
                <a:ea typeface="+mn-ea"/>
                <a:cs typeface="Arial" pitchFamily="34" charset="0"/>
              </a:defRPr>
            </a:lvl2pPr>
            <a:lvl3pPr marL="901700" indent="-177800" algn="l" defTabSz="914400" rtl="0" eaLnBrk="1" latinLnBrk="0" hangingPunct="1">
              <a:lnSpc>
                <a:spcPct val="100000"/>
              </a:lnSpc>
              <a:spcBef>
                <a:spcPts val="0"/>
              </a:spcBef>
              <a:spcAft>
                <a:spcPts val="300"/>
              </a:spcAft>
              <a:buFont typeface="Arial" pitchFamily="34" charset="0"/>
              <a:buChar char="•"/>
              <a:defRPr sz="1400" kern="1200" baseline="0">
                <a:solidFill>
                  <a:schemeClr val="accent3">
                    <a:lumMod val="50000"/>
                  </a:schemeClr>
                </a:solidFill>
                <a:latin typeface="Arial" pitchFamily="34" charset="0"/>
                <a:ea typeface="+mn-ea"/>
                <a:cs typeface="Arial" pitchFamily="34" charset="0"/>
              </a:defRPr>
            </a:lvl3pPr>
            <a:lvl4pPr marL="1527175" indent="-155575" algn="l" defTabSz="914400" rtl="0" eaLnBrk="1" latinLnBrk="0" hangingPunct="1">
              <a:lnSpc>
                <a:spcPct val="100000"/>
              </a:lnSpc>
              <a:spcBef>
                <a:spcPts val="0"/>
              </a:spcBef>
              <a:spcAft>
                <a:spcPts val="300"/>
              </a:spcAft>
              <a:buFont typeface="Arial" pitchFamily="34" charset="0"/>
              <a:buChar char="•"/>
              <a:defRPr sz="1200" kern="1200" baseline="0">
                <a:solidFill>
                  <a:schemeClr val="accent3">
                    <a:lumMod val="7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Target Audience</a:t>
            </a:r>
          </a:p>
          <a:p>
            <a:pPr lvl="1"/>
            <a:r>
              <a:rPr lang="en-US" sz="1500" dirty="0"/>
              <a:t>Embedded system developers with a strong structured C </a:t>
            </a:r>
            <a:r>
              <a:rPr lang="en-US" sz="1500" dirty="0" smtClean="0"/>
              <a:t>background. New </a:t>
            </a:r>
            <a:r>
              <a:rPr lang="en-US" sz="1500" dirty="0"/>
              <a:t>customers looking for a </a:t>
            </a:r>
            <a:r>
              <a:rPr lang="en-US" sz="1500" dirty="0" smtClean="0"/>
              <a:t>fast </a:t>
            </a:r>
            <a:r>
              <a:rPr lang="en-US" sz="1500" dirty="0"/>
              <a:t>way to evaluate </a:t>
            </a:r>
            <a:r>
              <a:rPr lang="en-US" sz="1500" dirty="0" smtClean="0"/>
              <a:t>STM32 and easy portability</a:t>
            </a:r>
            <a:endParaRPr lang="en-US" sz="1500" dirty="0"/>
          </a:p>
        </p:txBody>
      </p:sp>
      <p:sp>
        <p:nvSpPr>
          <p:cNvPr id="30" name="Content Placeholder 2"/>
          <p:cNvSpPr txBox="1">
            <a:spLocks/>
          </p:cNvSpPr>
          <p:nvPr/>
        </p:nvSpPr>
        <p:spPr>
          <a:xfrm>
            <a:off x="4355976" y="3728186"/>
            <a:ext cx="4788024" cy="2339102"/>
          </a:xfrm>
          <a:prstGeom prst="rect">
            <a:avLst/>
          </a:prstGeom>
        </p:spPr>
        <p:txBody>
          <a:bodyPr vert="horz" wrap="square" lIns="91440" tIns="45720" rIns="91440" bIns="45720" rtlCol="0">
            <a:spAutoFit/>
          </a:bodyPr>
          <a:lstStyle>
            <a:lvl1pPr marL="177800" indent="-177800" algn="l" defTabSz="914400" rtl="0" eaLnBrk="1" latinLnBrk="0" hangingPunct="1">
              <a:lnSpc>
                <a:spcPct val="100000"/>
              </a:lnSpc>
              <a:spcBef>
                <a:spcPts val="1800"/>
              </a:spcBef>
              <a:spcAft>
                <a:spcPts val="600"/>
              </a:spcAft>
              <a:buClr>
                <a:schemeClr val="accent1"/>
              </a:buClr>
              <a:buFont typeface="Arial" pitchFamily="34" charset="0"/>
              <a:buChar char="•"/>
              <a:defRPr sz="2000" kern="1200" baseline="0">
                <a:solidFill>
                  <a:schemeClr val="accent4"/>
                </a:solidFill>
                <a:latin typeface="Arial" pitchFamily="34" charset="0"/>
                <a:ea typeface="+mn-ea"/>
                <a:cs typeface="Arial" pitchFamily="34" charset="0"/>
              </a:defRPr>
            </a:lvl1pPr>
            <a:lvl2pPr marL="533400" indent="-177800" algn="l" defTabSz="914400" rtl="0" eaLnBrk="1" latinLnBrk="0" hangingPunct="1">
              <a:lnSpc>
                <a:spcPct val="100000"/>
              </a:lnSpc>
              <a:spcBef>
                <a:spcPts val="0"/>
              </a:spcBef>
              <a:spcAft>
                <a:spcPts val="600"/>
              </a:spcAft>
              <a:buClr>
                <a:schemeClr val="accent4">
                  <a:lumMod val="90000"/>
                  <a:lumOff val="10000"/>
                </a:schemeClr>
              </a:buClr>
              <a:buFont typeface="Arial" pitchFamily="34" charset="0"/>
              <a:buChar char="•"/>
              <a:defRPr sz="1600" kern="1200">
                <a:solidFill>
                  <a:schemeClr val="accent4">
                    <a:lumMod val="90000"/>
                    <a:lumOff val="10000"/>
                  </a:schemeClr>
                </a:solidFill>
                <a:latin typeface="Arial" pitchFamily="34" charset="0"/>
                <a:ea typeface="+mn-ea"/>
                <a:cs typeface="Arial" pitchFamily="34" charset="0"/>
              </a:defRPr>
            </a:lvl2pPr>
            <a:lvl3pPr marL="901700" indent="-177800" algn="l" defTabSz="914400" rtl="0" eaLnBrk="1" latinLnBrk="0" hangingPunct="1">
              <a:lnSpc>
                <a:spcPct val="100000"/>
              </a:lnSpc>
              <a:spcBef>
                <a:spcPts val="0"/>
              </a:spcBef>
              <a:spcAft>
                <a:spcPts val="300"/>
              </a:spcAft>
              <a:buFont typeface="Arial" pitchFamily="34" charset="0"/>
              <a:buChar char="•"/>
              <a:defRPr sz="1400" kern="1200" baseline="0">
                <a:solidFill>
                  <a:schemeClr val="accent3">
                    <a:lumMod val="50000"/>
                  </a:schemeClr>
                </a:solidFill>
                <a:latin typeface="Arial" pitchFamily="34" charset="0"/>
                <a:ea typeface="+mn-ea"/>
                <a:cs typeface="Arial" pitchFamily="34" charset="0"/>
              </a:defRPr>
            </a:lvl3pPr>
            <a:lvl4pPr marL="1527175" indent="-155575" algn="l" defTabSz="914400" rtl="0" eaLnBrk="1" latinLnBrk="0" hangingPunct="1">
              <a:lnSpc>
                <a:spcPct val="100000"/>
              </a:lnSpc>
              <a:spcBef>
                <a:spcPts val="0"/>
              </a:spcBef>
              <a:spcAft>
                <a:spcPts val="300"/>
              </a:spcAft>
              <a:buFont typeface="Arial" pitchFamily="34" charset="0"/>
              <a:buChar char="•"/>
              <a:defRPr sz="1200" kern="1200" baseline="0">
                <a:solidFill>
                  <a:schemeClr val="accent3">
                    <a:lumMod val="7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Limitations:</a:t>
            </a:r>
          </a:p>
          <a:p>
            <a:pPr lvl="1"/>
            <a:r>
              <a:rPr lang="en-US" sz="1500" dirty="0" smtClean="0"/>
              <a:t>May </a:t>
            </a:r>
            <a:r>
              <a:rPr lang="en-US" sz="1500" dirty="0"/>
              <a:t>be challenging to low level C programmers in the embedded space. </a:t>
            </a:r>
            <a:endParaRPr lang="en-US" sz="1500" dirty="0" smtClean="0"/>
          </a:p>
          <a:p>
            <a:pPr lvl="1"/>
            <a:r>
              <a:rPr lang="en-US" sz="1500" dirty="0" smtClean="0"/>
              <a:t>Higher portability creates bigger software footprints or more time spent executing adaptation code</a:t>
            </a:r>
          </a:p>
          <a:p>
            <a:pPr lvl="1"/>
            <a:r>
              <a:rPr lang="en-US" sz="1500" dirty="0" smtClean="0"/>
              <a:t>Not Available </a:t>
            </a:r>
            <a:r>
              <a:rPr lang="en-US" sz="1500" dirty="0"/>
              <a:t>(today) on STM32 </a:t>
            </a:r>
            <a:r>
              <a:rPr lang="en-US" sz="1500" dirty="0" smtClean="0"/>
              <a:t>F1 series</a:t>
            </a:r>
            <a:endParaRPr lang="en-US" sz="1500" dirty="0"/>
          </a:p>
          <a:p>
            <a:pPr lvl="1"/>
            <a:endParaRPr lang="en-US" dirty="0" smtClean="0"/>
          </a:p>
        </p:txBody>
      </p:sp>
      <p:sp>
        <p:nvSpPr>
          <p:cNvPr id="31" name="Content Placeholder 2"/>
          <p:cNvSpPr txBox="1">
            <a:spLocks/>
          </p:cNvSpPr>
          <p:nvPr/>
        </p:nvSpPr>
        <p:spPr>
          <a:xfrm>
            <a:off x="457198" y="3728186"/>
            <a:ext cx="4402833" cy="2400657"/>
          </a:xfrm>
          <a:prstGeom prst="rect">
            <a:avLst/>
          </a:prstGeom>
        </p:spPr>
        <p:txBody>
          <a:bodyPr vert="horz" wrap="square" lIns="91440" tIns="45720" rIns="91440" bIns="45720" rtlCol="0">
            <a:spAutoFit/>
          </a:bodyPr>
          <a:lstStyle>
            <a:lvl1pPr marL="177800" indent="-177800" algn="l" defTabSz="914400" rtl="0" eaLnBrk="1" latinLnBrk="0" hangingPunct="1">
              <a:lnSpc>
                <a:spcPct val="100000"/>
              </a:lnSpc>
              <a:spcBef>
                <a:spcPts val="1800"/>
              </a:spcBef>
              <a:spcAft>
                <a:spcPts val="600"/>
              </a:spcAft>
              <a:buClr>
                <a:schemeClr val="accent1"/>
              </a:buClr>
              <a:buFont typeface="Arial" pitchFamily="34" charset="0"/>
              <a:buChar char="•"/>
              <a:defRPr sz="2000" kern="1200" baseline="0">
                <a:solidFill>
                  <a:schemeClr val="accent4"/>
                </a:solidFill>
                <a:latin typeface="Arial" pitchFamily="34" charset="0"/>
                <a:ea typeface="+mn-ea"/>
                <a:cs typeface="Arial" pitchFamily="34" charset="0"/>
              </a:defRPr>
            </a:lvl1pPr>
            <a:lvl2pPr marL="533400" indent="-177800" algn="l" defTabSz="914400" rtl="0" eaLnBrk="1" latinLnBrk="0" hangingPunct="1">
              <a:lnSpc>
                <a:spcPct val="100000"/>
              </a:lnSpc>
              <a:spcBef>
                <a:spcPts val="0"/>
              </a:spcBef>
              <a:spcAft>
                <a:spcPts val="600"/>
              </a:spcAft>
              <a:buClr>
                <a:schemeClr val="accent4">
                  <a:lumMod val="90000"/>
                  <a:lumOff val="10000"/>
                </a:schemeClr>
              </a:buClr>
              <a:buFont typeface="Arial" pitchFamily="34" charset="0"/>
              <a:buChar char="•"/>
              <a:defRPr sz="1600" kern="1200">
                <a:solidFill>
                  <a:schemeClr val="accent4">
                    <a:lumMod val="90000"/>
                    <a:lumOff val="10000"/>
                  </a:schemeClr>
                </a:solidFill>
                <a:latin typeface="Arial" pitchFamily="34" charset="0"/>
                <a:ea typeface="+mn-ea"/>
                <a:cs typeface="Arial" pitchFamily="34" charset="0"/>
              </a:defRPr>
            </a:lvl2pPr>
            <a:lvl3pPr marL="901700" indent="-177800" algn="l" defTabSz="914400" rtl="0" eaLnBrk="1" latinLnBrk="0" hangingPunct="1">
              <a:lnSpc>
                <a:spcPct val="100000"/>
              </a:lnSpc>
              <a:spcBef>
                <a:spcPts val="0"/>
              </a:spcBef>
              <a:spcAft>
                <a:spcPts val="300"/>
              </a:spcAft>
              <a:buFont typeface="Arial" pitchFamily="34" charset="0"/>
              <a:buChar char="•"/>
              <a:defRPr sz="1400" kern="1200" baseline="0">
                <a:solidFill>
                  <a:schemeClr val="accent3">
                    <a:lumMod val="50000"/>
                  </a:schemeClr>
                </a:solidFill>
                <a:latin typeface="Arial" pitchFamily="34" charset="0"/>
                <a:ea typeface="+mn-ea"/>
                <a:cs typeface="Arial" pitchFamily="34" charset="0"/>
              </a:defRPr>
            </a:lvl3pPr>
            <a:lvl4pPr marL="1527175" indent="-155575" algn="l" defTabSz="914400" rtl="0" eaLnBrk="1" latinLnBrk="0" hangingPunct="1">
              <a:lnSpc>
                <a:spcPct val="100000"/>
              </a:lnSpc>
              <a:spcBef>
                <a:spcPts val="0"/>
              </a:spcBef>
              <a:spcAft>
                <a:spcPts val="300"/>
              </a:spcAft>
              <a:buFont typeface="Arial" pitchFamily="34" charset="0"/>
              <a:buChar char="•"/>
              <a:defRPr sz="1200" kern="1200" baseline="0">
                <a:solidFill>
                  <a:schemeClr val="accent3">
                    <a:lumMod val="7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Features:</a:t>
            </a:r>
          </a:p>
          <a:p>
            <a:pPr lvl="1"/>
            <a:r>
              <a:rPr lang="en-US" sz="1500" dirty="0" smtClean="0"/>
              <a:t>High level and functional abstraction</a:t>
            </a:r>
          </a:p>
          <a:p>
            <a:pPr lvl="1"/>
            <a:r>
              <a:rPr lang="en-US" sz="1500" dirty="0" smtClean="0"/>
              <a:t>Easy port from one series to another</a:t>
            </a:r>
          </a:p>
          <a:p>
            <a:pPr lvl="1"/>
            <a:r>
              <a:rPr lang="en-US" sz="1500" dirty="0" smtClean="0"/>
              <a:t>100% coverage of all peripherals</a:t>
            </a:r>
          </a:p>
          <a:p>
            <a:pPr lvl="1"/>
            <a:r>
              <a:rPr lang="en-US" sz="1500" dirty="0" smtClean="0"/>
              <a:t>Integrates complex middleware such as USB/TCP-IP/Graphics/Touch Sense/RTOS</a:t>
            </a:r>
          </a:p>
          <a:p>
            <a:pPr lvl="1"/>
            <a:r>
              <a:rPr lang="en-US" sz="1500" dirty="0" smtClean="0"/>
              <a:t>Can work with STM32CubeMX tool on the PC to generate initialization code</a:t>
            </a:r>
            <a:endParaRPr lang="en-US" sz="1500" dirty="0"/>
          </a:p>
        </p:txBody>
      </p:sp>
    </p:spTree>
    <p:extLst>
      <p:ext uri="{BB962C8B-B14F-4D97-AF65-F5344CB8AC3E}">
        <p14:creationId xmlns:p14="http://schemas.microsoft.com/office/powerpoint/2010/main" val="3278688093"/>
      </p:ext>
    </p:extLst>
  </p:cSld>
  <p:clrMapOvr>
    <a:masterClrMapping/>
  </p:clrMapOvr>
  <p:transition spd="slow">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Tools Overview</a:t>
            </a:r>
            <a:endParaRPr lang="pt-BR" dirty="0"/>
          </a:p>
        </p:txBody>
      </p:sp>
      <p:sp>
        <p:nvSpPr>
          <p:cNvPr id="3" name="Content Placeholder 2"/>
          <p:cNvSpPr>
            <a:spLocks noGrp="1"/>
          </p:cNvSpPr>
          <p:nvPr>
            <p:ph idx="1"/>
          </p:nvPr>
        </p:nvSpPr>
        <p:spPr>
          <a:xfrm>
            <a:off x="457200" y="1277496"/>
            <a:ext cx="8229600" cy="5940088"/>
          </a:xfrm>
        </p:spPr>
        <p:txBody>
          <a:bodyPr/>
          <a:lstStyle/>
          <a:p>
            <a:r>
              <a:rPr lang="pt-BR" dirty="0" smtClean="0"/>
              <a:t>Overview Portfolio</a:t>
            </a:r>
          </a:p>
          <a:p>
            <a:r>
              <a:rPr lang="pt-BR" dirty="0" smtClean="0"/>
              <a:t>Evaluation Boards</a:t>
            </a:r>
          </a:p>
          <a:p>
            <a:r>
              <a:rPr lang="pt-BR" dirty="0" smtClean="0"/>
              <a:t>Free IDEs </a:t>
            </a:r>
          </a:p>
          <a:p>
            <a:pPr lvl="1"/>
            <a:r>
              <a:rPr lang="pt-BR" dirty="0" smtClean="0"/>
              <a:t>AC6</a:t>
            </a:r>
          </a:p>
          <a:p>
            <a:pPr lvl="1"/>
            <a:r>
              <a:rPr lang="pt-BR" dirty="0" smtClean="0"/>
              <a:t>CoIDE</a:t>
            </a:r>
          </a:p>
          <a:p>
            <a:pPr lvl="1"/>
            <a:r>
              <a:rPr lang="pt-BR" dirty="0" smtClean="0"/>
              <a:t>Keil (M0/M0+)</a:t>
            </a:r>
          </a:p>
          <a:p>
            <a:pPr lvl="1"/>
            <a:r>
              <a:rPr lang="pt-BR" dirty="0" smtClean="0"/>
              <a:t>mbed</a:t>
            </a:r>
          </a:p>
          <a:p>
            <a:r>
              <a:rPr lang="pt-BR" dirty="0" smtClean="0"/>
              <a:t>Ecosystem</a:t>
            </a:r>
          </a:p>
          <a:p>
            <a:pPr lvl="1"/>
            <a:r>
              <a:rPr lang="pt-BR" dirty="0" smtClean="0"/>
              <a:t>STM32CubeMX</a:t>
            </a:r>
          </a:p>
          <a:p>
            <a:pPr lvl="1"/>
            <a:r>
              <a:rPr lang="pt-BR" dirty="0" smtClean="0"/>
              <a:t>STLink Utility</a:t>
            </a:r>
          </a:p>
          <a:p>
            <a:pPr lvl="1"/>
            <a:r>
              <a:rPr lang="pt-BR" dirty="0" smtClean="0"/>
              <a:t>ST Visual Programmer (STVP)</a:t>
            </a:r>
          </a:p>
          <a:p>
            <a:pPr lvl="1"/>
            <a:r>
              <a:rPr lang="pt-BR" dirty="0" smtClean="0"/>
              <a:t>STM32 Flash Loader Demonstrator</a:t>
            </a:r>
          </a:p>
          <a:p>
            <a:pPr lvl="1"/>
            <a:r>
              <a:rPr lang="pt-BR" dirty="0" smtClean="0"/>
              <a:t>Dfuse</a:t>
            </a:r>
          </a:p>
          <a:p>
            <a:pPr lvl="1"/>
            <a:r>
              <a:rPr lang="pt-BR" dirty="0" smtClean="0"/>
              <a:t>STM Studio</a:t>
            </a:r>
          </a:p>
          <a:p>
            <a:endParaRPr lang="pt-BR" dirty="0" smtClean="0"/>
          </a:p>
          <a:p>
            <a:endParaRPr lang="pt-BR" dirty="0"/>
          </a:p>
        </p:txBody>
      </p:sp>
      <p:sp>
        <p:nvSpPr>
          <p:cNvPr id="4" name="Slide Number Placeholder 3"/>
          <p:cNvSpPr>
            <a:spLocks noGrp="1"/>
          </p:cNvSpPr>
          <p:nvPr>
            <p:ph type="sldNum" sz="quarter" idx="10"/>
          </p:nvPr>
        </p:nvSpPr>
        <p:spPr/>
        <p:txBody>
          <a:bodyPr/>
          <a:lstStyle/>
          <a:p>
            <a:pPr>
              <a:defRPr/>
            </a:pPr>
            <a:fld id="{A1299FCA-C490-4C43-AA02-A6096FBC69E9}" type="slidenum">
              <a:rPr lang="fr-FR" smtClean="0"/>
              <a:pPr>
                <a:defRPr/>
              </a:pPr>
              <a:t>2</a:t>
            </a:fld>
            <a:endParaRPr lang="fr-FR" dirty="0"/>
          </a:p>
        </p:txBody>
      </p:sp>
      <p:sp>
        <p:nvSpPr>
          <p:cNvPr id="5" name="Date Placeholder 4"/>
          <p:cNvSpPr>
            <a:spLocks noGrp="1"/>
          </p:cNvSpPr>
          <p:nvPr>
            <p:ph type="dt" sz="half" idx="11"/>
          </p:nvPr>
        </p:nvSpPr>
        <p:spPr/>
        <p:txBody>
          <a:bodyPr/>
          <a:lstStyle/>
          <a:p>
            <a:pPr>
              <a:defRPr/>
            </a:pPr>
            <a:fld id="{72568207-DF40-45BA-9340-2AA41162000B}" type="datetime1">
              <a:rPr lang="fr-FR" smtClean="0"/>
              <a:t>29/04/2016</a:t>
            </a:fld>
            <a:endParaRPr lang="fr-FR"/>
          </a:p>
        </p:txBody>
      </p:sp>
      <p:sp>
        <p:nvSpPr>
          <p:cNvPr id="6" name="Footer Placeholder 5"/>
          <p:cNvSpPr>
            <a:spLocks noGrp="1"/>
          </p:cNvSpPr>
          <p:nvPr>
            <p:ph type="ftr" sz="quarter" idx="12"/>
          </p:nvPr>
        </p:nvSpPr>
        <p:spPr/>
        <p:txBody>
          <a:bodyPr/>
          <a:lstStyle/>
          <a:p>
            <a:pPr>
              <a:defRPr/>
            </a:pPr>
            <a:r>
              <a:rPr lang="en-US" smtClean="0"/>
              <a:t>STM32F42xx Technical Training              </a:t>
            </a:r>
            <a:endParaRPr lang="en-US"/>
          </a:p>
        </p:txBody>
      </p:sp>
    </p:spTree>
    <p:extLst>
      <p:ext uri="{BB962C8B-B14F-4D97-AF65-F5344CB8AC3E}">
        <p14:creationId xmlns:p14="http://schemas.microsoft.com/office/powerpoint/2010/main" val="1003064416"/>
      </p:ext>
    </p:extLst>
  </p:cSld>
  <p:clrMapOvr>
    <a:masterClrMapping/>
  </p:clrMapOvr>
  <p:transition spd="slow">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just"/>
            <a:r>
              <a:rPr lang="en-US" dirty="0" smtClean="0"/>
              <a:t>ST Embedded software offer – Comparison</a:t>
            </a:r>
            <a:endParaRPr lang="en-US" dirty="0"/>
          </a:p>
        </p:txBody>
      </p:sp>
      <p:graphicFrame>
        <p:nvGraphicFramePr>
          <p:cNvPr id="6" name="Table 5"/>
          <p:cNvGraphicFramePr>
            <a:graphicFrameLocks noGrp="1"/>
          </p:cNvGraphicFramePr>
          <p:nvPr>
            <p:extLst/>
          </p:nvPr>
        </p:nvGraphicFramePr>
        <p:xfrm>
          <a:off x="539552" y="1556792"/>
          <a:ext cx="8136907" cy="2701884"/>
        </p:xfrm>
        <a:graphic>
          <a:graphicData uri="http://schemas.openxmlformats.org/drawingml/2006/table">
            <a:tbl>
              <a:tblPr/>
              <a:tblGrid>
                <a:gridCol w="2448272"/>
                <a:gridCol w="1008112"/>
                <a:gridCol w="1368152"/>
                <a:gridCol w="1036917"/>
                <a:gridCol w="1137727"/>
                <a:gridCol w="1137727"/>
              </a:tblGrid>
              <a:tr h="570825">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801688" rtl="0" eaLnBrk="1" fontAlgn="ctr" latinLnBrk="0" hangingPunct="1">
                        <a:lnSpc>
                          <a:spcPct val="100000"/>
                        </a:lnSpc>
                        <a:spcBef>
                          <a:spcPct val="25000"/>
                        </a:spcBef>
                        <a:spcAft>
                          <a:spcPct val="0"/>
                        </a:spcAft>
                        <a:buClr>
                          <a:schemeClr val="bg2"/>
                        </a:buClr>
                        <a:buSzPct val="125000"/>
                        <a:buFont typeface="Wingdings" pitchFamily="2" charset="2"/>
                        <a:buNone/>
                        <a:tabLst/>
                      </a:pPr>
                      <a:r>
                        <a:rPr kumimoji="0" lang="en-GB" sz="1400" b="1" u="none" strike="noStrike" cap="none" normalizeH="0" baseline="0" dirty="0" smtClean="0">
                          <a:ln>
                            <a:noFill/>
                          </a:ln>
                          <a:solidFill>
                            <a:schemeClr val="bg1"/>
                          </a:solidFill>
                          <a:effectLst/>
                        </a:rPr>
                        <a:t>Offer</a:t>
                      </a:r>
                      <a:endParaRPr kumimoji="0" lang="en-GB" sz="1400" b="1" i="0" u="none" strike="noStrike" cap="none" normalizeH="0" baseline="0" dirty="0" smtClean="0">
                        <a:ln>
                          <a:noFill/>
                        </a:ln>
                        <a:solidFill>
                          <a:schemeClr val="bg1"/>
                        </a:solidFill>
                        <a:effectLst/>
                        <a:latin typeface="Arial" pitchFamily="34" charset="0"/>
                      </a:endParaRPr>
                    </a:p>
                  </a:txBody>
                  <a:tcPr marL="59762" marR="59762" marT="37353" marB="3735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9A9DC"/>
                    </a:solidFill>
                  </a:tcPr>
                </a:tc>
                <a:tc>
                  <a:txBody>
                    <a:bodyPr/>
                    <a:lstStyle/>
                    <a:p>
                      <a:pPr algn="ctr"/>
                      <a:r>
                        <a:rPr lang="en-US" sz="1200" b="1" noProof="0" dirty="0" smtClean="0">
                          <a:solidFill>
                            <a:schemeClr val="bg1"/>
                          </a:solidFill>
                        </a:rPr>
                        <a:t>Portability</a:t>
                      </a:r>
                      <a:endParaRPr lang="en-US" sz="1200" b="1" noProof="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39A9DC"/>
                    </a:solidFill>
                  </a:tcPr>
                </a:tc>
                <a:tc>
                  <a:txBody>
                    <a:bodyPr/>
                    <a:lstStyle/>
                    <a:p>
                      <a:pPr algn="ctr"/>
                      <a:r>
                        <a:rPr lang="en-US" sz="1200" b="1" noProof="0" dirty="0" smtClean="0">
                          <a:solidFill>
                            <a:schemeClr val="bg1"/>
                          </a:solidFill>
                        </a:rPr>
                        <a:t>Optimization</a:t>
                      </a:r>
                    </a:p>
                    <a:p>
                      <a:pPr marL="0" marR="0" indent="0" algn="ctr" defTabSz="914400" rtl="0" eaLnBrk="1" fontAlgn="auto" latinLnBrk="0" hangingPunct="1">
                        <a:lnSpc>
                          <a:spcPct val="100000"/>
                        </a:lnSpc>
                        <a:spcBef>
                          <a:spcPts val="0"/>
                        </a:spcBef>
                        <a:spcAft>
                          <a:spcPts val="0"/>
                        </a:spcAft>
                        <a:buClrTx/>
                        <a:buSzTx/>
                        <a:buFontTx/>
                        <a:buNone/>
                        <a:tabLst/>
                        <a:defRPr/>
                      </a:pPr>
                      <a:r>
                        <a:rPr lang="en-US" sz="1200" b="1" noProof="0" dirty="0" smtClean="0">
                          <a:solidFill>
                            <a:schemeClr val="bg1"/>
                          </a:solidFill>
                        </a:rPr>
                        <a:t>(Memory</a:t>
                      </a:r>
                      <a:r>
                        <a:rPr lang="en-US" sz="1200" b="1" baseline="0" noProof="0" dirty="0" smtClean="0">
                          <a:solidFill>
                            <a:schemeClr val="bg1"/>
                          </a:solidFill>
                        </a:rPr>
                        <a:t> &amp; </a:t>
                      </a:r>
                      <a:r>
                        <a:rPr lang="en-US" sz="1200" b="1" baseline="0" noProof="0" dirty="0" err="1" smtClean="0">
                          <a:solidFill>
                            <a:schemeClr val="bg1"/>
                          </a:solidFill>
                        </a:rPr>
                        <a:t>Mips</a:t>
                      </a:r>
                      <a:r>
                        <a:rPr lang="en-US" sz="1200" b="1" baseline="0" noProof="0" dirty="0" smtClean="0">
                          <a:solidFill>
                            <a:schemeClr val="bg1"/>
                          </a:solidFill>
                        </a:rPr>
                        <a:t>)</a:t>
                      </a:r>
                      <a:endParaRPr lang="en-US" sz="1200" b="1" noProof="0" dirty="0" smtClean="0">
                        <a:solidFill>
                          <a:schemeClr val="bg1"/>
                        </a:solidFill>
                      </a:endParaRPr>
                    </a:p>
                  </a:txBody>
                  <a:tcPr marL="0" marR="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39A9DC"/>
                    </a:solidFill>
                  </a:tcPr>
                </a:tc>
                <a:tc>
                  <a:txBody>
                    <a:bodyPr/>
                    <a:lstStyle/>
                    <a:p>
                      <a:pPr algn="ctr"/>
                      <a:r>
                        <a:rPr lang="en-US" sz="1200" b="1" noProof="0" dirty="0" smtClean="0">
                          <a:solidFill>
                            <a:schemeClr val="bg1"/>
                          </a:solidFill>
                        </a:rPr>
                        <a:t>Easy</a:t>
                      </a:r>
                      <a:endParaRPr lang="en-US" sz="1200" b="1" baseline="0" noProof="0" dirty="0" smtClean="0">
                        <a:solidFill>
                          <a:schemeClr val="bg1"/>
                        </a:solidFill>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39A9DC"/>
                    </a:solidFill>
                  </a:tcPr>
                </a:tc>
                <a:tc>
                  <a:txBody>
                    <a:bodyPr/>
                    <a:lstStyle/>
                    <a:p>
                      <a:pPr algn="ctr"/>
                      <a:r>
                        <a:rPr lang="en-US" sz="1200" b="1" noProof="0" dirty="0" smtClean="0">
                          <a:solidFill>
                            <a:schemeClr val="bg1"/>
                          </a:solidFill>
                        </a:rPr>
                        <a:t>Readiness</a:t>
                      </a:r>
                      <a:endParaRPr lang="en-US" sz="1200" b="1" noProof="0" dirty="0">
                        <a:solidFill>
                          <a:schemeClr val="bg1"/>
                        </a:solidFill>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39A9DC"/>
                    </a:solidFill>
                  </a:tcPr>
                </a:tc>
                <a:tc>
                  <a:txBody>
                    <a:bodyPr/>
                    <a:lstStyle/>
                    <a:p>
                      <a:pPr algn="ctr"/>
                      <a:r>
                        <a:rPr lang="en-US" sz="1200" b="1" noProof="0" dirty="0" smtClean="0">
                          <a:solidFill>
                            <a:schemeClr val="bg1"/>
                          </a:solidFill>
                        </a:rPr>
                        <a:t>Hardware</a:t>
                      </a:r>
                      <a:r>
                        <a:rPr lang="en-US" sz="1200" b="1" baseline="0" noProof="0" dirty="0" smtClean="0">
                          <a:solidFill>
                            <a:schemeClr val="bg1"/>
                          </a:solidFill>
                        </a:rPr>
                        <a:t> coverage</a:t>
                      </a:r>
                      <a:endParaRPr lang="en-US" sz="1200" b="1" noProof="0" dirty="0">
                        <a:solidFill>
                          <a:schemeClr val="bg1"/>
                        </a:solidFill>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39A9DC"/>
                    </a:solidFill>
                  </a:tcPr>
                </a:tc>
              </a:tr>
              <a:tr h="710353">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Bef>
                          <a:spcPts val="1800"/>
                        </a:spcBef>
                      </a:pPr>
                      <a:r>
                        <a:rPr lang="en-US" sz="1200" dirty="0" smtClean="0">
                          <a:solidFill>
                            <a:schemeClr val="bg1"/>
                          </a:solidFill>
                        </a:rPr>
                        <a:t>STM32Snippets</a:t>
                      </a:r>
                      <a:endParaRPr lang="en-US" sz="1200" dirty="0">
                        <a:solidFill>
                          <a:schemeClr val="bg1"/>
                        </a:solidFill>
                      </a:endParaRPr>
                    </a:p>
                  </a:txBody>
                  <a:tcPr marL="43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sz="2000" dirty="0">
                        <a:solidFill>
                          <a:schemeClr val="accent4"/>
                        </a:solidFill>
                      </a:endParaRPr>
                    </a:p>
                  </a:txBody>
                  <a:tcPr anchor="ctr">
                    <a:lnL w="12700" cap="flat" cmpd="sng" algn="ctr">
                      <a:solidFill>
                        <a:schemeClr val="bg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2000" dirty="0" smtClean="0">
                          <a:solidFill>
                            <a:schemeClr val="accent4"/>
                          </a:solidFill>
                        </a:rPr>
                        <a:t>+++</a:t>
                      </a:r>
                      <a:endParaRPr lang="en-US" sz="2000" dirty="0">
                        <a:solidFill>
                          <a:schemeClr val="accent4"/>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sz="2000" dirty="0">
                        <a:solidFill>
                          <a:schemeClr val="accent4"/>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kern="1200" dirty="0" smtClean="0">
                        <a:solidFill>
                          <a:schemeClr val="accent4"/>
                        </a:solidFill>
                        <a:latin typeface="+mn-lt"/>
                        <a:ea typeface="+mn-ea"/>
                        <a:cs typeface="+mn-cs"/>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2000" dirty="0" smtClean="0">
                          <a:solidFill>
                            <a:schemeClr val="accent4"/>
                          </a:solidFill>
                        </a:rPr>
                        <a:t>+</a:t>
                      </a:r>
                      <a:endParaRPr lang="en-US" sz="2000" dirty="0">
                        <a:solidFill>
                          <a:schemeClr val="accent4"/>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710353">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Bef>
                          <a:spcPts val="1800"/>
                        </a:spcBef>
                      </a:pPr>
                      <a:r>
                        <a:rPr lang="en-US" sz="1200" baseline="0" dirty="0" smtClean="0">
                          <a:solidFill>
                            <a:schemeClr val="bg1"/>
                          </a:solidFill>
                        </a:rPr>
                        <a:t>Standard Peripheral Library</a:t>
                      </a:r>
                      <a:endParaRPr lang="en-US" sz="1200" baseline="0" dirty="0">
                        <a:solidFill>
                          <a:schemeClr val="bg1"/>
                        </a:solidFill>
                      </a:endParaRPr>
                    </a:p>
                  </a:txBody>
                  <a:tcPr marL="43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2000" dirty="0" smtClean="0">
                          <a:solidFill>
                            <a:schemeClr val="accent4"/>
                          </a:solidFill>
                        </a:rPr>
                        <a:t>++</a:t>
                      </a:r>
                      <a:endParaRPr lang="en-US" sz="2000" dirty="0">
                        <a:solidFill>
                          <a:schemeClr val="accent4"/>
                        </a:solidFill>
                      </a:endParaRPr>
                    </a:p>
                  </a:txBody>
                  <a:tcPr anchor="ctr">
                    <a:lnL w="12700" cap="flat" cmpd="sng" algn="ctr">
                      <a:solidFill>
                        <a:schemeClr val="bg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2000" dirty="0" smtClean="0">
                          <a:solidFill>
                            <a:schemeClr val="accent4"/>
                          </a:solidFill>
                        </a:rPr>
                        <a:t>++</a:t>
                      </a:r>
                      <a:endParaRPr lang="en-US" sz="2000" dirty="0">
                        <a:solidFill>
                          <a:schemeClr val="accent4"/>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2000" dirty="0" smtClean="0">
                          <a:solidFill>
                            <a:schemeClr val="accent4"/>
                          </a:solidFill>
                        </a:rPr>
                        <a:t>+</a:t>
                      </a:r>
                      <a:endParaRPr lang="en-US" sz="2000" dirty="0">
                        <a:solidFill>
                          <a:schemeClr val="accent4"/>
                        </a:solidFill>
                      </a:endParaRPr>
                    </a:p>
                  </a:txBody>
                  <a:tcPr marL="0" marR="0" marT="72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2000" dirty="0" smtClean="0">
                          <a:solidFill>
                            <a:schemeClr val="accent4"/>
                          </a:solidFill>
                        </a:rPr>
                        <a:t>++</a:t>
                      </a:r>
                      <a:endParaRPr lang="en-US" sz="2000" dirty="0">
                        <a:solidFill>
                          <a:schemeClr val="accent4"/>
                        </a:solidFill>
                      </a:endParaRPr>
                    </a:p>
                  </a:txBody>
                  <a:tcPr marL="0" marR="0" marT="72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2000" dirty="0" smtClean="0">
                          <a:solidFill>
                            <a:schemeClr val="accent4"/>
                          </a:solidFill>
                        </a:rPr>
                        <a:t>+++</a:t>
                      </a:r>
                      <a:endParaRPr lang="en-US" sz="2000" dirty="0">
                        <a:solidFill>
                          <a:schemeClr val="accent4"/>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710353">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Bef>
                          <a:spcPts val="1800"/>
                        </a:spcBef>
                      </a:pPr>
                      <a:r>
                        <a:rPr lang="en-US" sz="1200" dirty="0" smtClean="0">
                          <a:solidFill>
                            <a:schemeClr val="bg1"/>
                          </a:solidFill>
                        </a:rPr>
                        <a:t>STM32Cube</a:t>
                      </a:r>
                      <a:endParaRPr lang="en-US" sz="700" baseline="0" dirty="0">
                        <a:solidFill>
                          <a:schemeClr val="bg1"/>
                        </a:solidFill>
                      </a:endParaRPr>
                    </a:p>
                  </a:txBody>
                  <a:tcPr marL="43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2000" dirty="0" smtClean="0">
                          <a:solidFill>
                            <a:schemeClr val="accent4"/>
                          </a:solidFill>
                        </a:rPr>
                        <a:t>+++</a:t>
                      </a:r>
                      <a:endParaRPr lang="en-US" sz="2000" dirty="0">
                        <a:solidFill>
                          <a:schemeClr val="accent4"/>
                        </a:solidFill>
                      </a:endParaRPr>
                    </a:p>
                  </a:txBody>
                  <a:tcPr anchor="ctr">
                    <a:lnL w="12700" cap="flat" cmpd="sng" algn="ctr">
                      <a:solidFill>
                        <a:schemeClr val="bg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fr-FR" sz="2000" dirty="0" smtClean="0">
                          <a:solidFill>
                            <a:schemeClr val="accent4"/>
                          </a:solidFill>
                        </a:rPr>
                        <a:t>+</a:t>
                      </a:r>
                      <a:endParaRPr lang="en-US" sz="2000" dirty="0">
                        <a:solidFill>
                          <a:schemeClr val="accent4"/>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2000" dirty="0" smtClean="0">
                          <a:solidFill>
                            <a:schemeClr val="accent4"/>
                          </a:solidFill>
                        </a:rPr>
                        <a:t>++</a:t>
                      </a:r>
                      <a:endParaRPr lang="en-US" sz="2000" dirty="0">
                        <a:solidFill>
                          <a:schemeClr val="accent4"/>
                        </a:solidFill>
                      </a:endParaRPr>
                    </a:p>
                  </a:txBody>
                  <a:tcPr marL="0" marR="0" marT="72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2000" dirty="0" smtClean="0">
                          <a:solidFill>
                            <a:schemeClr val="accent4"/>
                          </a:solidFill>
                        </a:rPr>
                        <a:t>+++</a:t>
                      </a:r>
                      <a:endParaRPr lang="en-US" sz="2000" dirty="0">
                        <a:solidFill>
                          <a:schemeClr val="accent4"/>
                        </a:solidFill>
                      </a:endParaRPr>
                    </a:p>
                  </a:txBody>
                  <a:tcPr marL="0" marR="0" marT="72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2000" dirty="0" smtClean="0">
                          <a:solidFill>
                            <a:schemeClr val="accent4"/>
                          </a:solidFill>
                        </a:rPr>
                        <a:t>+++</a:t>
                      </a:r>
                      <a:endParaRPr lang="en-US" sz="2000" dirty="0">
                        <a:solidFill>
                          <a:schemeClr val="accent4"/>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pic>
        <p:nvPicPr>
          <p:cNvPr id="7" name="Picture 2" descr="C:\Users\ldesseig\Documents\My ST Documents\MCD\Projects\STM32Snippets\Branding Visuals\code_snippe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2348880"/>
            <a:ext cx="334697" cy="334697"/>
          </a:xfrm>
          <a:prstGeom prst="rect">
            <a:avLst/>
          </a:prstGeom>
          <a:noFill/>
          <a:extLst>
            <a:ext uri="{909E8E84-426E-40DD-AFC4-6F175D3DCCD1}">
              <a14:hiddenFill xmlns:a14="http://schemas.microsoft.com/office/drawing/2010/main">
                <a:solidFill>
                  <a:srgbClr val="FFFFFF"/>
                </a:solidFill>
              </a14:hiddenFill>
            </a:ext>
          </a:extLst>
        </p:spPr>
      </p:pic>
      <p:sp>
        <p:nvSpPr>
          <p:cNvPr id="10" name="Flowchart: Alternate Process 9"/>
          <p:cNvSpPr/>
          <p:nvPr/>
        </p:nvSpPr>
        <p:spPr>
          <a:xfrm>
            <a:off x="611560" y="3028702"/>
            <a:ext cx="292671" cy="312852"/>
          </a:xfrm>
          <a:prstGeom prst="flowChartAlternateProcess">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endParaRPr lang="en-US" sz="1000" b="1" dirty="0" smtClean="0"/>
          </a:p>
        </p:txBody>
      </p:sp>
      <p:pic>
        <p:nvPicPr>
          <p:cNvPr id="8" name="Picture 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37871" y="3064303"/>
            <a:ext cx="240051" cy="241651"/>
          </a:xfrm>
          <a:prstGeom prst="rect">
            <a:avLst/>
          </a:prstGeom>
        </p:spPr>
      </p:pic>
      <p:pic>
        <p:nvPicPr>
          <p:cNvPr id="12" name="Picture 2" descr="C:\Users\ldesseig\Documents\My ST Documents\MCD\Projects\STM32Cube V1\Branding Visuals\STM32_Cube_128x128px.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2831" t="10708" r="-7078" b="35752"/>
          <a:stretch/>
        </p:blipFill>
        <p:spPr bwMode="auto">
          <a:xfrm>
            <a:off x="556558" y="3737131"/>
            <a:ext cx="431999" cy="360000"/>
          </a:xfrm>
          <a:prstGeom prst="snip2DiagRect">
            <a:avLst>
              <a:gd name="adj1" fmla="val 0"/>
              <a:gd name="adj2" fmla="val 30558"/>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4525274"/>
      </p:ext>
    </p:extLst>
  </p:cSld>
  <p:clrMapOvr>
    <a:masterClrMapping/>
  </p:clrMapOvr>
  <p:transition spd="slow">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7768"/>
            <a:ext cx="8075240" cy="1143000"/>
          </a:xfrm>
        </p:spPr>
        <p:txBody>
          <a:bodyPr>
            <a:normAutofit fontScale="90000"/>
          </a:bodyPr>
          <a:lstStyle/>
          <a:p>
            <a:r>
              <a:rPr lang="en-US" dirty="0"/>
              <a:t>ST Embedded software offer</a:t>
            </a:r>
            <a:r>
              <a:rPr lang="fr-FR" dirty="0" smtClean="0"/>
              <a:t> - </a:t>
            </a:r>
            <a:r>
              <a:rPr lang="fr-FR" dirty="0" err="1" smtClean="0"/>
              <a:t>Positioning</a:t>
            </a:r>
            <a:endParaRPr lang="fr-FR" dirty="0"/>
          </a:p>
        </p:txBody>
      </p:sp>
      <p:sp>
        <p:nvSpPr>
          <p:cNvPr id="4" name="Slide Number Placeholder 3"/>
          <p:cNvSpPr>
            <a:spLocks noGrp="1"/>
          </p:cNvSpPr>
          <p:nvPr>
            <p:ph type="sldNum" sz="quarter" idx="12"/>
          </p:nvPr>
        </p:nvSpPr>
        <p:spPr/>
        <p:txBody>
          <a:bodyPr/>
          <a:lstStyle/>
          <a:p>
            <a:fld id="{5B31B9E4-8E4D-4C86-BFD7-412B282B373B}" type="slidenum">
              <a:rPr lang="fr-FR" smtClean="0"/>
              <a:pPr/>
              <a:t>21</a:t>
            </a:fld>
            <a:endParaRPr lang="fr-FR" dirty="0"/>
          </a:p>
        </p:txBody>
      </p:sp>
      <p:grpSp>
        <p:nvGrpSpPr>
          <p:cNvPr id="3" name="Group 2"/>
          <p:cNvGrpSpPr/>
          <p:nvPr/>
        </p:nvGrpSpPr>
        <p:grpSpPr>
          <a:xfrm>
            <a:off x="-384591" y="1412776"/>
            <a:ext cx="9397823" cy="4811445"/>
            <a:chOff x="-396779" y="1525709"/>
            <a:chExt cx="9145412" cy="4539772"/>
          </a:xfrm>
        </p:grpSpPr>
        <p:sp>
          <p:nvSpPr>
            <p:cNvPr id="54" name="Rounded Rectangle 53"/>
            <p:cNvSpPr/>
            <p:nvPr/>
          </p:nvSpPr>
          <p:spPr>
            <a:xfrm flipV="1">
              <a:off x="1989124" y="2544838"/>
              <a:ext cx="2908737" cy="2310036"/>
            </a:xfrm>
            <a:prstGeom prst="roundRect">
              <a:avLst>
                <a:gd name="adj" fmla="val 0"/>
              </a:avLst>
            </a:prstGeom>
            <a:solidFill>
              <a:schemeClr val="accent3">
                <a:lumMod val="40000"/>
                <a:lumOff val="60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p:cNvGrpSpPr/>
            <p:nvPr/>
          </p:nvGrpSpPr>
          <p:grpSpPr>
            <a:xfrm>
              <a:off x="689551" y="1883384"/>
              <a:ext cx="7690763" cy="3600423"/>
              <a:chOff x="1117294" y="1617911"/>
              <a:chExt cx="3940838" cy="4658230"/>
            </a:xfrm>
          </p:grpSpPr>
          <p:sp>
            <p:nvSpPr>
              <p:cNvPr id="9" name="Line 6"/>
              <p:cNvSpPr>
                <a:spLocks noChangeShapeType="1"/>
              </p:cNvSpPr>
              <p:nvPr/>
            </p:nvSpPr>
            <p:spPr bwMode="auto">
              <a:xfrm flipH="1" flipV="1">
                <a:off x="1117294" y="1617911"/>
                <a:ext cx="18266" cy="4658230"/>
              </a:xfrm>
              <a:prstGeom prst="line">
                <a:avLst/>
              </a:prstGeom>
              <a:ln w="28575">
                <a:headEnd/>
                <a:tailEnd type="triangle" w="med" len="med"/>
              </a:ln>
            </p:spPr>
            <p:style>
              <a:lnRef idx="1">
                <a:schemeClr val="accent3"/>
              </a:lnRef>
              <a:fillRef idx="0">
                <a:schemeClr val="accent3"/>
              </a:fillRef>
              <a:effectRef idx="0">
                <a:schemeClr val="accent3"/>
              </a:effectRef>
              <a:fontRef idx="minor">
                <a:schemeClr val="tx1"/>
              </a:fontRef>
            </p:style>
            <p:txBody>
              <a:bodyPr wrap="none" lIns="61918" tIns="30960" rIns="61918" bIns="30960"/>
              <a:lstStyle/>
              <a:p>
                <a:pPr>
                  <a:defRPr/>
                </a:pPr>
                <a:endParaRPr lang="en-US">
                  <a:solidFill>
                    <a:prstClr val="black"/>
                  </a:solidFill>
                </a:endParaRPr>
              </a:p>
            </p:txBody>
          </p:sp>
          <p:sp>
            <p:nvSpPr>
              <p:cNvPr id="10" name="Line 5"/>
              <p:cNvSpPr>
                <a:spLocks noChangeShapeType="1"/>
              </p:cNvSpPr>
              <p:nvPr/>
            </p:nvSpPr>
            <p:spPr bwMode="auto">
              <a:xfrm>
                <a:off x="1129189" y="6273996"/>
                <a:ext cx="3928943" cy="0"/>
              </a:xfrm>
              <a:prstGeom prst="line">
                <a:avLst/>
              </a:prstGeom>
              <a:ln w="28575">
                <a:headEnd/>
                <a:tailEnd type="triangle" w="med" len="med"/>
              </a:ln>
            </p:spPr>
            <p:style>
              <a:lnRef idx="1">
                <a:schemeClr val="accent3"/>
              </a:lnRef>
              <a:fillRef idx="0">
                <a:schemeClr val="accent3"/>
              </a:fillRef>
              <a:effectRef idx="0">
                <a:schemeClr val="accent3"/>
              </a:effectRef>
              <a:fontRef idx="minor">
                <a:schemeClr val="tx1"/>
              </a:fontRef>
            </p:style>
            <p:txBody>
              <a:bodyPr wrap="none" lIns="61918" tIns="30960" rIns="61918" bIns="30960"/>
              <a:lstStyle/>
              <a:p>
                <a:pPr>
                  <a:defRPr/>
                </a:pPr>
                <a:endParaRPr lang="en-US">
                  <a:solidFill>
                    <a:prstClr val="black"/>
                  </a:solidFill>
                </a:endParaRPr>
              </a:p>
            </p:txBody>
          </p:sp>
          <p:cxnSp>
            <p:nvCxnSpPr>
              <p:cNvPr id="11" name="Straight Connector 10"/>
              <p:cNvCxnSpPr/>
              <p:nvPr/>
            </p:nvCxnSpPr>
            <p:spPr>
              <a:xfrm flipV="1">
                <a:off x="1756796" y="1618982"/>
                <a:ext cx="0" cy="4656085"/>
              </a:xfrm>
              <a:prstGeom prst="line">
                <a:avLst/>
              </a:prstGeom>
              <a:ln>
                <a:solidFill>
                  <a:schemeClr val="accent3"/>
                </a:solidFill>
                <a:prstDash val="lg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3293971" y="1618980"/>
                <a:ext cx="0" cy="4656085"/>
              </a:xfrm>
              <a:prstGeom prst="line">
                <a:avLst/>
              </a:prstGeom>
              <a:ln>
                <a:solidFill>
                  <a:schemeClr val="accent3"/>
                </a:solidFill>
                <a:prstDash val="lgDash"/>
              </a:ln>
            </p:spPr>
            <p:style>
              <a:lnRef idx="1">
                <a:schemeClr val="accent1"/>
              </a:lnRef>
              <a:fillRef idx="0">
                <a:schemeClr val="accent1"/>
              </a:fillRef>
              <a:effectRef idx="0">
                <a:schemeClr val="accent1"/>
              </a:effectRef>
              <a:fontRef idx="minor">
                <a:schemeClr val="tx1"/>
              </a:fontRef>
            </p:style>
          </p:cxnSp>
        </p:grpSp>
        <p:sp>
          <p:nvSpPr>
            <p:cNvPr id="16" name="Rectangle 15"/>
            <p:cNvSpPr/>
            <p:nvPr/>
          </p:nvSpPr>
          <p:spPr>
            <a:xfrm>
              <a:off x="796318" y="4854875"/>
              <a:ext cx="1123165" cy="627553"/>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r>
                <a:rPr lang="fr-FR" sz="1050" b="1" dirty="0" smtClean="0"/>
                <a:t/>
              </a:r>
              <a:br>
                <a:rPr lang="fr-FR" sz="1050" b="1" dirty="0" smtClean="0"/>
              </a:br>
              <a:r>
                <a:rPr lang="fr-FR" sz="1050" b="1" dirty="0" smtClean="0"/>
                <a:t/>
              </a:r>
              <a:br>
                <a:rPr lang="fr-FR" sz="1050" b="1" dirty="0" smtClean="0"/>
              </a:br>
              <a:r>
                <a:rPr lang="fr-FR" sz="1000" b="1" dirty="0" smtClean="0"/>
                <a:t>STM32Snippets</a:t>
              </a:r>
              <a:endParaRPr lang="fr-FR" sz="1000" b="1" dirty="0"/>
            </a:p>
          </p:txBody>
        </p:sp>
        <p:sp>
          <p:nvSpPr>
            <p:cNvPr id="18" name="Rectangle 17"/>
            <p:cNvSpPr/>
            <p:nvPr/>
          </p:nvSpPr>
          <p:spPr>
            <a:xfrm>
              <a:off x="1979713" y="4167513"/>
              <a:ext cx="2943866" cy="646644"/>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fr-FR" sz="1050" b="1" dirty="0" smtClean="0"/>
                <a:t>             Standard </a:t>
              </a:r>
              <a:r>
                <a:rPr lang="fr-FR" sz="1050" b="1" dirty="0" err="1" smtClean="0"/>
                <a:t>Peripheral</a:t>
              </a:r>
              <a:r>
                <a:rPr lang="fr-FR" sz="1050" b="1" dirty="0" smtClean="0"/>
                <a:t> </a:t>
              </a:r>
              <a:r>
                <a:rPr lang="fr-FR" sz="1050" b="1" dirty="0" err="1" smtClean="0"/>
                <a:t>Libraries</a:t>
              </a:r>
              <a:endParaRPr lang="fr-FR" sz="1050" b="1" dirty="0"/>
            </a:p>
          </p:txBody>
        </p:sp>
        <p:sp>
          <p:nvSpPr>
            <p:cNvPr id="23" name="Text Box 20"/>
            <p:cNvSpPr txBox="1">
              <a:spLocks noChangeArrowheads="1"/>
            </p:cNvSpPr>
            <p:nvPr/>
          </p:nvSpPr>
          <p:spPr bwMode="auto">
            <a:xfrm>
              <a:off x="892578" y="5555641"/>
              <a:ext cx="1030768" cy="507269"/>
            </a:xfrm>
            <a:prstGeom prst="rect">
              <a:avLst/>
            </a:prstGeom>
            <a:noFill/>
            <a:ln w="9525">
              <a:noFill/>
              <a:miter lim="800000"/>
              <a:headEnd/>
              <a:tailEnd/>
            </a:ln>
          </p:spPr>
          <p:txBody>
            <a:bodyPr wrap="none" lIns="75224" tIns="37613" rIns="75224" bIns="37613">
              <a:spAutoFit/>
            </a:bodyPr>
            <a:lstStyle/>
            <a:p>
              <a:pPr algn="ctr" eaLnBrk="0" hangingPunct="0"/>
              <a:r>
                <a:rPr lang="fr-FR" sz="1000" b="1" dirty="0">
                  <a:solidFill>
                    <a:srgbClr val="002152"/>
                  </a:solidFill>
                </a:rPr>
                <a:t>STM32 </a:t>
              </a:r>
              <a:r>
                <a:rPr lang="fr-FR" sz="1000" b="1" dirty="0" err="1">
                  <a:solidFill>
                    <a:srgbClr val="002152"/>
                  </a:solidFill>
                </a:rPr>
                <a:t>Device</a:t>
              </a:r>
              <a:endParaRPr lang="fr-FR" sz="1000" b="1" dirty="0">
                <a:solidFill>
                  <a:srgbClr val="002152"/>
                </a:solidFill>
              </a:endParaRPr>
            </a:p>
            <a:p>
              <a:pPr algn="ctr" eaLnBrk="0" hangingPunct="0"/>
              <a:r>
                <a:rPr lang="fr-FR" sz="1000" b="1" dirty="0">
                  <a:solidFill>
                    <a:srgbClr val="002152"/>
                  </a:solidFill>
                </a:rPr>
                <a:t>-</a:t>
              </a:r>
              <a:r>
                <a:rPr lang="fr-FR" sz="1000" b="1" dirty="0" err="1">
                  <a:solidFill>
                    <a:srgbClr val="002152"/>
                  </a:solidFill>
                </a:rPr>
                <a:t>specific</a:t>
              </a:r>
              <a:endParaRPr lang="fr-FR" sz="1000" b="1" dirty="0">
                <a:solidFill>
                  <a:srgbClr val="002152"/>
                </a:solidFill>
              </a:endParaRPr>
            </a:p>
            <a:p>
              <a:pPr algn="ctr" eaLnBrk="0" hangingPunct="0"/>
              <a:r>
                <a:rPr lang="fr-FR" sz="1000" i="1" dirty="0" err="1">
                  <a:solidFill>
                    <a:srgbClr val="002152"/>
                  </a:solidFill>
                </a:rPr>
                <a:t>f.i</a:t>
              </a:r>
              <a:r>
                <a:rPr lang="fr-FR" sz="1000" i="1" dirty="0">
                  <a:solidFill>
                    <a:srgbClr val="002152"/>
                  </a:solidFill>
                </a:rPr>
                <a:t>.: STM32F072</a:t>
              </a:r>
            </a:p>
          </p:txBody>
        </p:sp>
        <p:sp>
          <p:nvSpPr>
            <p:cNvPr id="24" name="Text Box 20"/>
            <p:cNvSpPr txBox="1">
              <a:spLocks noChangeArrowheads="1"/>
            </p:cNvSpPr>
            <p:nvPr/>
          </p:nvSpPr>
          <p:spPr bwMode="auto">
            <a:xfrm>
              <a:off x="2898594" y="5558212"/>
              <a:ext cx="954330" cy="507269"/>
            </a:xfrm>
            <a:prstGeom prst="rect">
              <a:avLst/>
            </a:prstGeom>
            <a:noFill/>
            <a:ln w="9525">
              <a:noFill/>
              <a:miter lim="800000"/>
              <a:headEnd/>
              <a:tailEnd/>
            </a:ln>
          </p:spPr>
          <p:txBody>
            <a:bodyPr wrap="none" lIns="75224" tIns="37613" rIns="75224" bIns="37613">
              <a:spAutoFit/>
            </a:bodyPr>
            <a:lstStyle/>
            <a:p>
              <a:pPr algn="ctr" eaLnBrk="0" hangingPunct="0"/>
              <a:r>
                <a:rPr lang="fr-FR" sz="1000" b="1" dirty="0">
                  <a:solidFill>
                    <a:srgbClr val="002152"/>
                  </a:solidFill>
                </a:rPr>
                <a:t>STM32 </a:t>
              </a:r>
              <a:r>
                <a:rPr lang="fr-FR" sz="1000" b="1" dirty="0" err="1">
                  <a:solidFill>
                    <a:srgbClr val="002152"/>
                  </a:solidFill>
                </a:rPr>
                <a:t>Series</a:t>
              </a:r>
              <a:endParaRPr lang="fr-FR" sz="1000" b="1" dirty="0">
                <a:solidFill>
                  <a:srgbClr val="002152"/>
                </a:solidFill>
              </a:endParaRPr>
            </a:p>
            <a:p>
              <a:pPr algn="ctr" eaLnBrk="0" hangingPunct="0"/>
              <a:r>
                <a:rPr lang="fr-FR" sz="1000" b="1" dirty="0">
                  <a:solidFill>
                    <a:srgbClr val="002152"/>
                  </a:solidFill>
                </a:rPr>
                <a:t>-</a:t>
              </a:r>
              <a:r>
                <a:rPr lang="fr-FR" sz="1000" b="1" dirty="0" err="1">
                  <a:solidFill>
                    <a:srgbClr val="002152"/>
                  </a:solidFill>
                </a:rPr>
                <a:t>specific</a:t>
              </a:r>
              <a:endParaRPr lang="fr-FR" sz="1000" b="1" dirty="0">
                <a:solidFill>
                  <a:srgbClr val="002152"/>
                </a:solidFill>
              </a:endParaRPr>
            </a:p>
            <a:p>
              <a:pPr algn="ctr" eaLnBrk="0" hangingPunct="0"/>
              <a:r>
                <a:rPr lang="fr-FR" sz="1000" i="1" dirty="0" err="1">
                  <a:solidFill>
                    <a:srgbClr val="002152"/>
                  </a:solidFill>
                </a:rPr>
                <a:t>f.i</a:t>
              </a:r>
              <a:r>
                <a:rPr lang="fr-FR" sz="1000" i="1" dirty="0">
                  <a:solidFill>
                    <a:srgbClr val="002152"/>
                  </a:solidFill>
                </a:rPr>
                <a:t>.: STM32F1</a:t>
              </a:r>
              <a:endParaRPr lang="en-US" sz="1000" i="1" dirty="0">
                <a:solidFill>
                  <a:srgbClr val="002152"/>
                </a:solidFill>
              </a:endParaRPr>
            </a:p>
          </p:txBody>
        </p:sp>
        <p:sp>
          <p:nvSpPr>
            <p:cNvPr id="25" name="Text Box 20"/>
            <p:cNvSpPr txBox="1">
              <a:spLocks noChangeArrowheads="1"/>
            </p:cNvSpPr>
            <p:nvPr/>
          </p:nvSpPr>
          <p:spPr bwMode="auto">
            <a:xfrm>
              <a:off x="6256863" y="5632584"/>
              <a:ext cx="1003112" cy="229849"/>
            </a:xfrm>
            <a:prstGeom prst="rect">
              <a:avLst/>
            </a:prstGeom>
            <a:noFill/>
            <a:ln w="9525">
              <a:noFill/>
              <a:miter lim="800000"/>
              <a:headEnd/>
              <a:tailEnd/>
            </a:ln>
          </p:spPr>
          <p:txBody>
            <a:bodyPr wrap="none" lIns="75224" tIns="37613" rIns="75224" bIns="37613">
              <a:spAutoFit/>
            </a:bodyPr>
            <a:lstStyle/>
            <a:p>
              <a:pPr algn="ctr" eaLnBrk="0" hangingPunct="0"/>
              <a:r>
                <a:rPr lang="fr-FR" sz="1000" b="1" dirty="0" smtClean="0">
                  <a:solidFill>
                    <a:srgbClr val="002152"/>
                  </a:solidFill>
                </a:rPr>
                <a:t>STM32 </a:t>
              </a:r>
              <a:r>
                <a:rPr lang="fr-FR" sz="1000" b="1" dirty="0" err="1" smtClean="0">
                  <a:solidFill>
                    <a:srgbClr val="002152"/>
                  </a:solidFill>
                </a:rPr>
                <a:t>Family</a:t>
              </a:r>
              <a:endParaRPr lang="fr-FR" sz="1000" b="1" dirty="0" smtClean="0">
                <a:solidFill>
                  <a:srgbClr val="002152"/>
                </a:solidFill>
              </a:endParaRPr>
            </a:p>
          </p:txBody>
        </p:sp>
        <p:sp>
          <p:nvSpPr>
            <p:cNvPr id="33" name="Text Box 4"/>
            <p:cNvSpPr txBox="1">
              <a:spLocks noChangeArrowheads="1"/>
            </p:cNvSpPr>
            <p:nvPr/>
          </p:nvSpPr>
          <p:spPr bwMode="auto">
            <a:xfrm>
              <a:off x="7159571" y="5227318"/>
              <a:ext cx="1216140" cy="231372"/>
            </a:xfrm>
            <a:prstGeom prst="rect">
              <a:avLst/>
            </a:prstGeom>
            <a:noFill/>
            <a:ln w="63500" algn="ctr">
              <a:noFill/>
              <a:miter lim="800000"/>
              <a:headEnd/>
              <a:tailEnd/>
            </a:ln>
          </p:spPr>
          <p:txBody>
            <a:bodyPr wrap="square" lIns="75203" tIns="37603" rIns="75203" bIns="37603">
              <a:spAutoFit/>
            </a:bodyPr>
            <a:lstStyle/>
            <a:p>
              <a:pPr algn="ctr" eaLnBrk="0" hangingPunct="0">
                <a:spcBef>
                  <a:spcPct val="50000"/>
                </a:spcBef>
              </a:pPr>
              <a:r>
                <a:rPr lang="en-US" sz="1050" b="1" dirty="0" smtClean="0">
                  <a:solidFill>
                    <a:schemeClr val="accent3">
                      <a:lumMod val="75000"/>
                    </a:schemeClr>
                  </a:solidFill>
                </a:rPr>
                <a:t>Portability Level</a:t>
              </a:r>
              <a:endParaRPr lang="en-US" sz="1050" b="1" dirty="0">
                <a:solidFill>
                  <a:schemeClr val="accent3">
                    <a:lumMod val="75000"/>
                  </a:schemeClr>
                </a:solidFill>
              </a:endParaRPr>
            </a:p>
          </p:txBody>
        </p:sp>
        <p:sp>
          <p:nvSpPr>
            <p:cNvPr id="35" name="Rounded Rectangle 34"/>
            <p:cNvSpPr/>
            <p:nvPr/>
          </p:nvSpPr>
          <p:spPr>
            <a:xfrm>
              <a:off x="4977432" y="2544841"/>
              <a:ext cx="3291160" cy="2306859"/>
            </a:xfrm>
            <a:prstGeom prst="roundRect">
              <a:avLst>
                <a:gd name="adj" fmla="val 0"/>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ounded Rectangle 35"/>
            <p:cNvSpPr/>
            <p:nvPr/>
          </p:nvSpPr>
          <p:spPr>
            <a:xfrm>
              <a:off x="5039153" y="3950290"/>
              <a:ext cx="3157431" cy="85508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1050" b="1" dirty="0" smtClean="0">
                  <a:solidFill>
                    <a:schemeClr val="accent6"/>
                  </a:solidFill>
                </a:rPr>
                <a:t>STM32Cube HAL</a:t>
              </a:r>
              <a:endParaRPr lang="en-US" sz="1050" b="1" dirty="0" smtClean="0">
                <a:solidFill>
                  <a:schemeClr val="accent6"/>
                </a:solidFill>
              </a:endParaRPr>
            </a:p>
            <a:p>
              <a:pPr algn="ctr"/>
              <a:r>
                <a:rPr lang="en-US" sz="1050" b="1" dirty="0" smtClean="0">
                  <a:solidFill>
                    <a:schemeClr val="accent6"/>
                  </a:solidFill>
                </a:rPr>
                <a:t>(Hardware Abstraction Layer)</a:t>
              </a:r>
              <a:endParaRPr lang="en-US" sz="1050" b="1" dirty="0">
                <a:solidFill>
                  <a:schemeClr val="accent6"/>
                </a:solidFill>
              </a:endParaRPr>
            </a:p>
          </p:txBody>
        </p:sp>
        <p:sp>
          <p:nvSpPr>
            <p:cNvPr id="41" name="Flowchart: Alternate Process 40"/>
            <p:cNvSpPr/>
            <p:nvPr/>
          </p:nvSpPr>
          <p:spPr>
            <a:xfrm>
              <a:off x="5039153" y="2952494"/>
              <a:ext cx="3157431" cy="922069"/>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900"/>
            </a:p>
          </p:txBody>
        </p:sp>
        <p:sp>
          <p:nvSpPr>
            <p:cNvPr id="42" name="Flowchart: Alternate Process 41"/>
            <p:cNvSpPr/>
            <p:nvPr/>
          </p:nvSpPr>
          <p:spPr>
            <a:xfrm>
              <a:off x="5126680" y="3224264"/>
              <a:ext cx="333600" cy="57559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TCP/IP</a:t>
              </a:r>
            </a:p>
          </p:txBody>
        </p:sp>
        <p:sp>
          <p:nvSpPr>
            <p:cNvPr id="43" name="Flowchart: Alternate Process 42"/>
            <p:cNvSpPr/>
            <p:nvPr/>
          </p:nvSpPr>
          <p:spPr>
            <a:xfrm>
              <a:off x="6551710" y="3224262"/>
              <a:ext cx="420738" cy="57559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FAT </a:t>
              </a:r>
            </a:p>
            <a:p>
              <a:pPr algn="ctr"/>
              <a:r>
                <a:rPr lang="en-US" sz="1000" b="1" dirty="0" smtClean="0"/>
                <a:t>File</a:t>
              </a:r>
            </a:p>
            <a:p>
              <a:pPr algn="ctr"/>
              <a:r>
                <a:rPr lang="en-US" sz="1000" b="1" dirty="0" smtClean="0"/>
                <a:t>Sys.</a:t>
              </a:r>
            </a:p>
          </p:txBody>
        </p:sp>
        <p:sp>
          <p:nvSpPr>
            <p:cNvPr id="44" name="Flowchart: Alternate Process 43"/>
            <p:cNvSpPr/>
            <p:nvPr/>
          </p:nvSpPr>
          <p:spPr>
            <a:xfrm>
              <a:off x="6123585" y="3226790"/>
              <a:ext cx="340884" cy="5730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err="1" smtClean="0"/>
                <a:t>Gfx</a:t>
              </a:r>
              <a:endParaRPr lang="en-US" sz="1000" b="1" dirty="0" smtClean="0"/>
            </a:p>
          </p:txBody>
        </p:sp>
        <p:sp>
          <p:nvSpPr>
            <p:cNvPr id="45" name="Flowchart: Alternate Process 44"/>
            <p:cNvSpPr/>
            <p:nvPr/>
          </p:nvSpPr>
          <p:spPr>
            <a:xfrm>
              <a:off x="5547521" y="3226887"/>
              <a:ext cx="488823" cy="5730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USB</a:t>
              </a:r>
            </a:p>
            <a:p>
              <a:pPr algn="ctr"/>
              <a:r>
                <a:rPr lang="en-US" sz="1000" b="1" dirty="0" smtClean="0"/>
                <a:t>Host / Device</a:t>
              </a:r>
            </a:p>
          </p:txBody>
        </p:sp>
        <p:sp>
          <p:nvSpPr>
            <p:cNvPr id="46" name="TextBox 45"/>
            <p:cNvSpPr txBox="1"/>
            <p:nvPr/>
          </p:nvSpPr>
          <p:spPr>
            <a:xfrm>
              <a:off x="5237110" y="2952493"/>
              <a:ext cx="2763348" cy="253916"/>
            </a:xfrm>
            <a:prstGeom prst="rect">
              <a:avLst/>
            </a:prstGeom>
            <a:noFill/>
          </p:spPr>
          <p:txBody>
            <a:bodyPr wrap="square" rtlCol="0">
              <a:spAutoFit/>
            </a:bodyPr>
            <a:lstStyle/>
            <a:p>
              <a:pPr algn="ctr"/>
              <a:r>
                <a:rPr lang="en-US" sz="1050" b="1" dirty="0" smtClean="0">
                  <a:solidFill>
                    <a:schemeClr val="accent6"/>
                  </a:solidFill>
                  <a:latin typeface="+mj-lt"/>
                </a:rPr>
                <a:t>STM32Cube Middleware level</a:t>
              </a:r>
              <a:endParaRPr lang="en-US" sz="1050" b="1" dirty="0">
                <a:solidFill>
                  <a:schemeClr val="accent6"/>
                </a:solidFill>
                <a:latin typeface="+mj-lt"/>
              </a:endParaRPr>
            </a:p>
          </p:txBody>
        </p:sp>
        <p:sp>
          <p:nvSpPr>
            <p:cNvPr id="47" name="Flowchart: Alternate Process 46"/>
            <p:cNvSpPr/>
            <p:nvPr/>
          </p:nvSpPr>
          <p:spPr>
            <a:xfrm>
              <a:off x="7059689" y="3224262"/>
              <a:ext cx="428125" cy="57559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RTOS</a:t>
              </a:r>
            </a:p>
          </p:txBody>
        </p:sp>
        <p:sp>
          <p:nvSpPr>
            <p:cNvPr id="40" name="TextBox 39"/>
            <p:cNvSpPr txBox="1"/>
            <p:nvPr/>
          </p:nvSpPr>
          <p:spPr>
            <a:xfrm>
              <a:off x="5127425" y="2658941"/>
              <a:ext cx="3621208" cy="253916"/>
            </a:xfrm>
            <a:prstGeom prst="rect">
              <a:avLst/>
            </a:prstGeom>
            <a:noFill/>
          </p:spPr>
          <p:txBody>
            <a:bodyPr wrap="square" rtlCol="0">
              <a:spAutoFit/>
            </a:bodyPr>
            <a:lstStyle/>
            <a:p>
              <a:r>
                <a:rPr lang="en-US" sz="1100" b="1" dirty="0" smtClean="0">
                  <a:latin typeface="+mj-lt"/>
                </a:rPr>
                <a:t>STM32Cube Embedded Software packages</a:t>
              </a:r>
              <a:endParaRPr lang="en-US" sz="1100" b="1" dirty="0">
                <a:latin typeface="+mj-lt"/>
              </a:endParaRPr>
            </a:p>
          </p:txBody>
        </p:sp>
        <p:sp>
          <p:nvSpPr>
            <p:cNvPr id="58" name="Flowchart: Alternate Process 57"/>
            <p:cNvSpPr/>
            <p:nvPr/>
          </p:nvSpPr>
          <p:spPr>
            <a:xfrm>
              <a:off x="7573059" y="3224262"/>
              <a:ext cx="479509" cy="57559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Touch</a:t>
              </a:r>
            </a:p>
          </p:txBody>
        </p:sp>
        <p:sp>
          <p:nvSpPr>
            <p:cNvPr id="30" name="Text Box 4"/>
            <p:cNvSpPr txBox="1">
              <a:spLocks noChangeArrowheads="1"/>
            </p:cNvSpPr>
            <p:nvPr/>
          </p:nvSpPr>
          <p:spPr bwMode="auto">
            <a:xfrm>
              <a:off x="-396779" y="1525709"/>
              <a:ext cx="2160654" cy="391091"/>
            </a:xfrm>
            <a:prstGeom prst="rect">
              <a:avLst/>
            </a:prstGeom>
            <a:noFill/>
            <a:ln w="63500" algn="ctr">
              <a:noFill/>
              <a:miter lim="800000"/>
              <a:headEnd/>
              <a:tailEnd/>
            </a:ln>
          </p:spPr>
          <p:txBody>
            <a:bodyPr wrap="square" lIns="75203" tIns="37603" rIns="75203" bIns="37603">
              <a:spAutoFit/>
            </a:bodyPr>
            <a:lstStyle/>
            <a:p>
              <a:pPr algn="ctr" eaLnBrk="0" hangingPunct="0">
                <a:spcBef>
                  <a:spcPct val="50000"/>
                </a:spcBef>
              </a:pPr>
              <a:r>
                <a:rPr lang="en-US" sz="1050" b="1" dirty="0" smtClean="0">
                  <a:solidFill>
                    <a:schemeClr val="accent3">
                      <a:lumMod val="75000"/>
                    </a:schemeClr>
                  </a:solidFill>
                </a:rPr>
                <a:t>Abstraction </a:t>
              </a:r>
              <a:r>
                <a:rPr lang="en-US" sz="1050" b="1" dirty="0">
                  <a:solidFill>
                    <a:schemeClr val="accent3">
                      <a:lumMod val="75000"/>
                    </a:schemeClr>
                  </a:solidFill>
                </a:rPr>
                <a:t/>
              </a:r>
              <a:br>
                <a:rPr lang="en-US" sz="1050" b="1" dirty="0">
                  <a:solidFill>
                    <a:schemeClr val="accent3">
                      <a:lumMod val="75000"/>
                    </a:schemeClr>
                  </a:solidFill>
                </a:rPr>
              </a:br>
              <a:r>
                <a:rPr lang="en-US" sz="1050" b="1" dirty="0" smtClean="0">
                  <a:solidFill>
                    <a:schemeClr val="accent3">
                      <a:lumMod val="75000"/>
                    </a:schemeClr>
                  </a:solidFill>
                </a:rPr>
                <a:t>Level</a:t>
              </a:r>
              <a:endParaRPr lang="en-US" sz="1050" b="1" dirty="0">
                <a:solidFill>
                  <a:schemeClr val="accent3">
                    <a:lumMod val="75000"/>
                  </a:schemeClr>
                </a:solidFill>
              </a:endParaRPr>
            </a:p>
          </p:txBody>
        </p:sp>
        <p:sp>
          <p:nvSpPr>
            <p:cNvPr id="48" name="Flowchart: Alternate Process 47"/>
            <p:cNvSpPr/>
            <p:nvPr/>
          </p:nvSpPr>
          <p:spPr>
            <a:xfrm>
              <a:off x="1997691" y="3182447"/>
              <a:ext cx="333600" cy="848214"/>
            </a:xfrm>
            <a:prstGeom prst="flowChartAlternateProcess">
              <a:avLst/>
            </a:prstGeom>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lang="en-US" sz="1000" b="1" dirty="0" smtClean="0"/>
                <a:t>TCP/IP</a:t>
              </a:r>
            </a:p>
          </p:txBody>
        </p:sp>
        <p:sp>
          <p:nvSpPr>
            <p:cNvPr id="49" name="Flowchart: Alternate Process 48"/>
            <p:cNvSpPr/>
            <p:nvPr/>
          </p:nvSpPr>
          <p:spPr>
            <a:xfrm>
              <a:off x="3422721" y="3337727"/>
              <a:ext cx="420738" cy="692931"/>
            </a:xfrm>
            <a:prstGeom prst="flowChartAlternateProcess">
              <a:avLst/>
            </a:prstGeom>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lang="en-US" sz="1000" b="1" dirty="0" smtClean="0"/>
                <a:t>FAT </a:t>
              </a:r>
            </a:p>
            <a:p>
              <a:pPr algn="ctr"/>
              <a:r>
                <a:rPr lang="en-US" sz="1000" b="1" dirty="0" smtClean="0"/>
                <a:t>File</a:t>
              </a:r>
            </a:p>
            <a:p>
              <a:pPr algn="ctr"/>
              <a:r>
                <a:rPr lang="en-US" sz="1000" b="1" dirty="0" smtClean="0"/>
                <a:t>Sys.</a:t>
              </a:r>
            </a:p>
          </p:txBody>
        </p:sp>
        <p:sp>
          <p:nvSpPr>
            <p:cNvPr id="50" name="Flowchart: Alternate Process 49"/>
            <p:cNvSpPr/>
            <p:nvPr/>
          </p:nvSpPr>
          <p:spPr>
            <a:xfrm>
              <a:off x="2994596" y="3674532"/>
              <a:ext cx="340884" cy="356127"/>
            </a:xfrm>
            <a:prstGeom prst="flowChartAlternateProcess">
              <a:avLst/>
            </a:prstGeom>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lang="en-US" sz="1000" b="1" dirty="0" err="1" smtClean="0"/>
                <a:t>Gfx</a:t>
              </a:r>
              <a:endParaRPr lang="en-US" sz="1000" b="1" dirty="0" smtClean="0"/>
            </a:p>
          </p:txBody>
        </p:sp>
        <p:sp>
          <p:nvSpPr>
            <p:cNvPr id="51" name="Flowchart: Alternate Process 50"/>
            <p:cNvSpPr/>
            <p:nvPr/>
          </p:nvSpPr>
          <p:spPr>
            <a:xfrm>
              <a:off x="2418532" y="3337727"/>
              <a:ext cx="488823" cy="692933"/>
            </a:xfrm>
            <a:prstGeom prst="flowChartAlternateProcess">
              <a:avLst/>
            </a:prstGeom>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lang="en-US" sz="1000" b="1" dirty="0" smtClean="0"/>
                <a:t>USB</a:t>
              </a:r>
            </a:p>
            <a:p>
              <a:pPr algn="ctr"/>
              <a:r>
                <a:rPr lang="en-US" sz="1000" b="1" dirty="0" smtClean="0"/>
                <a:t>Host / Device</a:t>
              </a:r>
            </a:p>
          </p:txBody>
        </p:sp>
        <p:sp>
          <p:nvSpPr>
            <p:cNvPr id="52" name="Flowchart: Alternate Process 51"/>
            <p:cNvSpPr/>
            <p:nvPr/>
          </p:nvSpPr>
          <p:spPr>
            <a:xfrm>
              <a:off x="3930700" y="3182445"/>
              <a:ext cx="428125" cy="848213"/>
            </a:xfrm>
            <a:prstGeom prst="flowChartAlternateProcess">
              <a:avLst/>
            </a:prstGeom>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lang="en-US" sz="1000" b="1" dirty="0" smtClean="0"/>
                <a:t>RTOS</a:t>
              </a:r>
            </a:p>
          </p:txBody>
        </p:sp>
        <p:sp>
          <p:nvSpPr>
            <p:cNvPr id="53" name="Flowchart: Alternate Process 52"/>
            <p:cNvSpPr/>
            <p:nvPr/>
          </p:nvSpPr>
          <p:spPr>
            <a:xfrm>
              <a:off x="4444070" y="3337727"/>
              <a:ext cx="479509" cy="692931"/>
            </a:xfrm>
            <a:prstGeom prst="flowChartAlternateProcess">
              <a:avLst/>
            </a:prstGeom>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lang="en-US" sz="1000" b="1" dirty="0" smtClean="0"/>
                <a:t>Touch</a:t>
              </a:r>
            </a:p>
          </p:txBody>
        </p:sp>
        <p:sp>
          <p:nvSpPr>
            <p:cNvPr id="55" name="TextBox 54"/>
            <p:cNvSpPr txBox="1"/>
            <p:nvPr/>
          </p:nvSpPr>
          <p:spPr>
            <a:xfrm>
              <a:off x="1919482" y="2785899"/>
              <a:ext cx="2977999" cy="261359"/>
            </a:xfrm>
            <a:prstGeom prst="rect">
              <a:avLst/>
            </a:prstGeom>
            <a:noFill/>
          </p:spPr>
          <p:txBody>
            <a:bodyPr wrap="square" rtlCol="0">
              <a:spAutoFit/>
            </a:bodyPr>
            <a:lstStyle/>
            <a:p>
              <a:pPr algn="ctr"/>
              <a:r>
                <a:rPr lang="en-US" sz="1200" b="1" dirty="0" smtClean="0">
                  <a:solidFill>
                    <a:schemeClr val="accent4"/>
                  </a:solidFill>
                  <a:latin typeface="+mj-lt"/>
                </a:rPr>
                <a:t>Libraries, released independently</a:t>
              </a:r>
              <a:endParaRPr lang="en-US" sz="1200" b="1" dirty="0">
                <a:solidFill>
                  <a:schemeClr val="accent4"/>
                </a:solidFill>
                <a:latin typeface="+mj-lt"/>
              </a:endParaRPr>
            </a:p>
          </p:txBody>
        </p:sp>
      </p:grpSp>
      <p:pic>
        <p:nvPicPr>
          <p:cNvPr id="39" name="Picture 2" descr="C:\Users\ldesseig\Documents\My ST Documents\MCD\Projects\STM32Snippets\Branding Visuals\code_snippet.png"/>
          <p:cNvPicPr>
            <a:picLocks noChangeAspect="1" noChangeArrowheads="1"/>
          </p:cNvPicPr>
          <p:nvPr/>
        </p:nvPicPr>
        <p:blipFill>
          <a:blip r:embed="rId2"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187624" y="4970404"/>
            <a:ext cx="389067" cy="389067"/>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2703360" y="5249019"/>
            <a:ext cx="305817" cy="307855"/>
          </a:xfrm>
          <a:prstGeom prst="rect">
            <a:avLst/>
          </a:prstGeom>
        </p:spPr>
      </p:pic>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13538" y="4187674"/>
            <a:ext cx="432456" cy="432456"/>
          </a:xfrm>
          <a:prstGeom prst="rect">
            <a:avLst/>
          </a:prstGeom>
        </p:spPr>
      </p:pic>
      <p:sp>
        <p:nvSpPr>
          <p:cNvPr id="57" name="Flowchart: Alternate Process 56"/>
          <p:cNvSpPr/>
          <p:nvPr/>
        </p:nvSpPr>
        <p:spPr>
          <a:xfrm>
            <a:off x="2223428" y="4305372"/>
            <a:ext cx="439890" cy="470223"/>
          </a:xfrm>
          <a:prstGeom prst="flowChartAlternateProcess">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endParaRPr lang="en-US" sz="1000" b="1" dirty="0" smtClean="0"/>
          </a:p>
        </p:txBody>
      </p:sp>
      <p:pic>
        <p:nvPicPr>
          <p:cNvPr id="59" name="Picture 58"/>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2262058" y="4314208"/>
            <a:ext cx="437734" cy="440651"/>
          </a:xfrm>
          <a:prstGeom prst="rect">
            <a:avLst/>
          </a:prstGeom>
        </p:spPr>
      </p:pic>
    </p:spTree>
    <p:extLst>
      <p:ext uri="{BB962C8B-B14F-4D97-AF65-F5344CB8AC3E}">
        <p14:creationId xmlns:p14="http://schemas.microsoft.com/office/powerpoint/2010/main" val="2313959478"/>
      </p:ext>
    </p:extLst>
  </p:cSld>
  <p:clrMapOvr>
    <a:masterClrMapping/>
  </p:clrMapOvr>
  <p:transition spd="slow">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smtClean="0"/>
              <a:t>Availability</a:t>
            </a:r>
            <a:endParaRPr lang="fr-FR" dirty="0"/>
          </a:p>
        </p:txBody>
      </p:sp>
      <p:sp>
        <p:nvSpPr>
          <p:cNvPr id="4" name="Slide Number Placeholder 3"/>
          <p:cNvSpPr>
            <a:spLocks noGrp="1"/>
          </p:cNvSpPr>
          <p:nvPr>
            <p:ph type="sldNum" sz="quarter" idx="12"/>
          </p:nvPr>
        </p:nvSpPr>
        <p:spPr/>
        <p:txBody>
          <a:bodyPr/>
          <a:lstStyle/>
          <a:p>
            <a:fld id="{5B31B9E4-8E4D-4C86-BFD7-412B282B373B}" type="slidenum">
              <a:rPr lang="fr-FR" smtClean="0"/>
              <a:pPr/>
              <a:t>22</a:t>
            </a:fld>
            <a:endParaRPr lang="fr-FR" dirty="0"/>
          </a:p>
        </p:txBody>
      </p:sp>
      <p:graphicFrame>
        <p:nvGraphicFramePr>
          <p:cNvPr id="7" name="Table 6"/>
          <p:cNvGraphicFramePr>
            <a:graphicFrameLocks noGrp="1"/>
          </p:cNvGraphicFramePr>
          <p:nvPr>
            <p:extLst/>
          </p:nvPr>
        </p:nvGraphicFramePr>
        <p:xfrm>
          <a:off x="395537" y="1556792"/>
          <a:ext cx="8214603" cy="3816424"/>
        </p:xfrm>
        <a:graphic>
          <a:graphicData uri="http://schemas.openxmlformats.org/drawingml/2006/table">
            <a:tbl>
              <a:tblPr/>
              <a:tblGrid>
                <a:gridCol w="2000913"/>
                <a:gridCol w="690410"/>
                <a:gridCol w="690410"/>
                <a:gridCol w="690410"/>
                <a:gridCol w="690410"/>
                <a:gridCol w="690410"/>
                <a:gridCol w="690410"/>
                <a:gridCol w="690410"/>
                <a:gridCol w="690410"/>
                <a:gridCol w="690410"/>
              </a:tblGrid>
              <a:tr h="605287">
                <a:tc rowSpan="2">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801688" rtl="0" eaLnBrk="1" fontAlgn="ctr" latinLnBrk="0" hangingPunct="1">
                        <a:lnSpc>
                          <a:spcPct val="100000"/>
                        </a:lnSpc>
                        <a:spcBef>
                          <a:spcPct val="25000"/>
                        </a:spcBef>
                        <a:spcAft>
                          <a:spcPct val="0"/>
                        </a:spcAft>
                        <a:buClr>
                          <a:schemeClr val="bg2"/>
                        </a:buClr>
                        <a:buSzPct val="125000"/>
                        <a:buFont typeface="Wingdings" pitchFamily="2" charset="2"/>
                        <a:buNone/>
                        <a:tabLst/>
                      </a:pPr>
                      <a:r>
                        <a:rPr kumimoji="0" lang="en-GB" sz="1400" b="1" u="none" strike="noStrike" cap="none" normalizeH="0" baseline="0" dirty="0" smtClean="0">
                          <a:ln>
                            <a:noFill/>
                          </a:ln>
                          <a:solidFill>
                            <a:schemeClr val="bg1"/>
                          </a:solidFill>
                          <a:effectLst/>
                        </a:rPr>
                        <a:t>Offer</a:t>
                      </a:r>
                      <a:endParaRPr kumimoji="0" lang="en-GB" sz="1400" b="1" i="0" u="none" strike="noStrike" cap="none" normalizeH="0" baseline="0" dirty="0" smtClean="0">
                        <a:ln>
                          <a:noFill/>
                        </a:ln>
                        <a:solidFill>
                          <a:schemeClr val="bg1"/>
                        </a:solidFill>
                        <a:effectLst/>
                        <a:latin typeface="Arial" pitchFamily="34" charset="0"/>
                      </a:endParaRPr>
                    </a:p>
                  </a:txBody>
                  <a:tcPr marL="59762" marR="59762" marT="37353" marB="37353" anchor="ctr" horzOverflow="overflow">
                    <a:lnL w="12700" cap="flat" cmpd="sng" algn="ctr">
                      <a:solidFill>
                        <a:schemeClr val="accent1"/>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rgbClr val="39A9DC"/>
                      </a:solidFill>
                      <a:prstDash val="solid"/>
                      <a:round/>
                      <a:headEnd type="none" w="med" len="med"/>
                      <a:tailEnd type="none" w="med" len="med"/>
                    </a:lnT>
                    <a:lnB w="12700" cap="flat" cmpd="sng" algn="ctr">
                      <a:solidFill>
                        <a:srgbClr val="39A9DC"/>
                      </a:solidFill>
                      <a:prstDash val="solid"/>
                      <a:round/>
                      <a:headEnd type="none" w="med" len="med"/>
                      <a:tailEnd type="none" w="med" len="med"/>
                    </a:lnB>
                    <a:lnTlToBr w="12700" cmpd="sng">
                      <a:noFill/>
                      <a:prstDash val="solid"/>
                    </a:lnTlToBr>
                    <a:lnBlToTr w="12700" cmpd="sng">
                      <a:noFill/>
                      <a:prstDash val="solid"/>
                    </a:lnBlToTr>
                    <a:solidFill>
                      <a:srgbClr val="39A9DC"/>
                    </a:solidFill>
                  </a:tcPr>
                </a:tc>
                <a:tc gridSpan="9">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801688" rtl="0" eaLnBrk="1" fontAlgn="ctr" latinLnBrk="0" hangingPunct="1">
                        <a:lnSpc>
                          <a:spcPct val="100000"/>
                        </a:lnSpc>
                        <a:spcBef>
                          <a:spcPct val="25000"/>
                        </a:spcBef>
                        <a:spcAft>
                          <a:spcPct val="0"/>
                        </a:spcAft>
                        <a:buClr>
                          <a:schemeClr val="bg2"/>
                        </a:buClr>
                        <a:buSzPct val="125000"/>
                        <a:buFont typeface="Wingdings" pitchFamily="2" charset="2"/>
                        <a:buNone/>
                        <a:tabLst/>
                      </a:pPr>
                      <a:r>
                        <a:rPr kumimoji="0" lang="en-GB" sz="1400" b="1" i="0" u="none" strike="noStrike" cap="none" normalizeH="0" baseline="0" dirty="0" smtClean="0">
                          <a:ln>
                            <a:noFill/>
                          </a:ln>
                          <a:solidFill>
                            <a:schemeClr val="bg1"/>
                          </a:solidFill>
                          <a:effectLst/>
                          <a:latin typeface="Arial" pitchFamily="34" charset="0"/>
                        </a:rPr>
                        <a:t>Available for STM32</a:t>
                      </a:r>
                    </a:p>
                  </a:txBody>
                  <a:tcPr marL="59762" marR="59762" marT="37353" marB="37353" anchor="ctr" horzOverflow="overflow">
                    <a:lnL w="12700" cap="flat" cmpd="sng" algn="ctr">
                      <a:solidFill>
                        <a:sysClr val="window" lastClr="FFFFFF"/>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rgbClr val="39A9D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9A9DC"/>
                    </a:solidFill>
                  </a:tcPr>
                </a:tc>
                <a:tc hMerge="1">
                  <a:txBody>
                    <a:bodyPr/>
                    <a:lstStyle/>
                    <a:p>
                      <a:pPr marL="0" marR="0" lvl="0" indent="0" algn="ctr" defTabSz="801688" rtl="0" eaLnBrk="1" fontAlgn="ctr" latinLnBrk="0" hangingPunct="1">
                        <a:lnSpc>
                          <a:spcPct val="100000"/>
                        </a:lnSpc>
                        <a:spcBef>
                          <a:spcPct val="25000"/>
                        </a:spcBef>
                        <a:spcAft>
                          <a:spcPct val="0"/>
                        </a:spcAft>
                        <a:buClr>
                          <a:schemeClr val="bg2"/>
                        </a:buClr>
                        <a:buSzPct val="125000"/>
                        <a:buFont typeface="Wingdings" pitchFamily="2" charset="2"/>
                        <a:buNone/>
                        <a:tabLst/>
                      </a:pPr>
                      <a:endParaRPr kumimoji="0" lang="en-GB" sz="1300" b="1" i="0" u="none" strike="noStrike" cap="none" normalizeH="0" baseline="0" dirty="0" smtClean="0">
                        <a:ln>
                          <a:noFill/>
                        </a:ln>
                        <a:solidFill>
                          <a:schemeClr val="bg1"/>
                        </a:solidFill>
                        <a:effectLst/>
                        <a:latin typeface="Arial" pitchFamily="34" charset="0"/>
                      </a:endParaRPr>
                    </a:p>
                  </a:txBody>
                  <a:tcPr marL="59762" marR="59762" marT="28015" marB="28015" anchor="ctr" horzOverflow="overflow">
                    <a:lnL w="12700" cap="flat" cmpd="sng" algn="ctr">
                      <a:solidFill>
                        <a:schemeClr val="bg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pPr marL="0" marR="0" lvl="0" indent="0" algn="ctr" defTabSz="801688" rtl="0" eaLnBrk="1" fontAlgn="ctr" latinLnBrk="0" hangingPunct="1">
                        <a:lnSpc>
                          <a:spcPct val="100000"/>
                        </a:lnSpc>
                        <a:spcBef>
                          <a:spcPct val="25000"/>
                        </a:spcBef>
                        <a:spcAft>
                          <a:spcPct val="0"/>
                        </a:spcAft>
                        <a:buClr>
                          <a:schemeClr val="bg2"/>
                        </a:buClr>
                        <a:buSzPct val="125000"/>
                        <a:buFont typeface="Wingdings" pitchFamily="2" charset="2"/>
                        <a:buNone/>
                        <a:tabLst/>
                      </a:pPr>
                      <a:endParaRPr kumimoji="0" lang="en-GB" sz="1300" b="1" i="0" u="none" strike="noStrike" cap="none" normalizeH="0" baseline="0" dirty="0" smtClean="0">
                        <a:ln>
                          <a:noFill/>
                        </a:ln>
                        <a:solidFill>
                          <a:schemeClr val="bg1"/>
                        </a:solidFill>
                        <a:effectLst/>
                        <a:latin typeface="Arial" pitchFamily="34" charset="0"/>
                      </a:endParaRPr>
                    </a:p>
                  </a:txBody>
                  <a:tcPr marL="59762" marR="59762" marT="28015" marB="2801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marL="0" marR="0" lvl="0" indent="0" algn="ctr" defTabSz="801688" rtl="0" eaLnBrk="1" fontAlgn="ctr" latinLnBrk="0" hangingPunct="1">
                        <a:lnSpc>
                          <a:spcPct val="100000"/>
                        </a:lnSpc>
                        <a:spcBef>
                          <a:spcPct val="25000"/>
                        </a:spcBef>
                        <a:spcAft>
                          <a:spcPct val="0"/>
                        </a:spcAft>
                        <a:buClr>
                          <a:schemeClr val="bg2"/>
                        </a:buClr>
                        <a:buSzPct val="125000"/>
                        <a:buFont typeface="Wingdings" pitchFamily="2" charset="2"/>
                        <a:buNone/>
                        <a:tabLst/>
                      </a:pPr>
                      <a:endParaRPr kumimoji="0" lang="en-GB" sz="1300" b="1" i="0" u="none" strike="noStrike" cap="none" normalizeH="0" baseline="0" dirty="0" smtClean="0">
                        <a:ln>
                          <a:noFill/>
                        </a:ln>
                        <a:solidFill>
                          <a:schemeClr val="bg1"/>
                        </a:solidFill>
                        <a:effectLst/>
                        <a:latin typeface="Arial" pitchFamily="34" charset="0"/>
                      </a:endParaRPr>
                    </a:p>
                  </a:txBody>
                  <a:tcPr marL="59762" marR="59762" marT="28015" marB="2801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pPr marL="0" marR="0" lvl="0" indent="0" algn="ctr" defTabSz="801688" rtl="0" eaLnBrk="1" fontAlgn="ctr" latinLnBrk="0" hangingPunct="1">
                        <a:lnSpc>
                          <a:spcPct val="100000"/>
                        </a:lnSpc>
                        <a:spcBef>
                          <a:spcPct val="25000"/>
                        </a:spcBef>
                        <a:spcAft>
                          <a:spcPct val="0"/>
                        </a:spcAft>
                        <a:buClr>
                          <a:schemeClr val="bg2"/>
                        </a:buClr>
                        <a:buSzPct val="125000"/>
                        <a:buFont typeface="Wingdings" pitchFamily="2" charset="2"/>
                        <a:buNone/>
                        <a:tabLst/>
                      </a:pPr>
                      <a:endParaRPr kumimoji="0" lang="en-GB" sz="1300" b="1" i="0" u="none" strike="noStrike" cap="none" normalizeH="0" baseline="0" dirty="0" smtClean="0">
                        <a:ln>
                          <a:noFill/>
                        </a:ln>
                        <a:solidFill>
                          <a:schemeClr val="bg1"/>
                        </a:solidFill>
                        <a:effectLst/>
                        <a:latin typeface="Arial" pitchFamily="34" charset="0"/>
                      </a:endParaRPr>
                    </a:p>
                  </a:txBody>
                  <a:tcPr marL="59762" marR="59762" marT="28015" marB="2801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marL="0" marR="0" lvl="0" indent="0" algn="ctr" defTabSz="801688" rtl="0" eaLnBrk="1" fontAlgn="ctr" latinLnBrk="0" hangingPunct="1">
                        <a:lnSpc>
                          <a:spcPct val="100000"/>
                        </a:lnSpc>
                        <a:spcBef>
                          <a:spcPct val="25000"/>
                        </a:spcBef>
                        <a:spcAft>
                          <a:spcPct val="0"/>
                        </a:spcAft>
                        <a:buClr>
                          <a:schemeClr val="bg2"/>
                        </a:buClr>
                        <a:buSzPct val="125000"/>
                        <a:buFont typeface="Wingdings" pitchFamily="2" charset="2"/>
                        <a:buNone/>
                        <a:tabLst/>
                      </a:pPr>
                      <a:endParaRPr kumimoji="0" lang="en-GB" sz="1300" b="1" i="0" u="none" strike="noStrike" cap="none" normalizeH="0" baseline="0" dirty="0" smtClean="0">
                        <a:ln>
                          <a:noFill/>
                        </a:ln>
                        <a:solidFill>
                          <a:schemeClr val="bg1"/>
                        </a:solidFill>
                        <a:effectLst/>
                        <a:latin typeface="Arial" pitchFamily="34" charset="0"/>
                      </a:endParaRPr>
                    </a:p>
                  </a:txBody>
                  <a:tcPr marL="59762" marR="59762" marT="28015" marB="2801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marL="0" marR="0" lvl="0" indent="0" algn="ctr" defTabSz="801688" rtl="0" eaLnBrk="1" fontAlgn="ctr" latinLnBrk="0" hangingPunct="1">
                        <a:lnSpc>
                          <a:spcPct val="100000"/>
                        </a:lnSpc>
                        <a:spcBef>
                          <a:spcPct val="25000"/>
                        </a:spcBef>
                        <a:spcAft>
                          <a:spcPct val="0"/>
                        </a:spcAft>
                        <a:buClr>
                          <a:schemeClr val="bg2"/>
                        </a:buClr>
                        <a:buSzPct val="125000"/>
                        <a:buFont typeface="Wingdings" pitchFamily="2" charset="2"/>
                        <a:buNone/>
                        <a:tabLst/>
                      </a:pPr>
                      <a:endParaRPr kumimoji="0" lang="en-GB" sz="1400" b="1" i="0" u="none" strike="noStrike" cap="none" normalizeH="0" baseline="0" dirty="0" smtClean="0">
                        <a:ln>
                          <a:noFill/>
                        </a:ln>
                        <a:solidFill>
                          <a:schemeClr val="bg1"/>
                        </a:solidFill>
                        <a:effectLst/>
                        <a:latin typeface="Arial" pitchFamily="34" charset="0"/>
                      </a:endParaRPr>
                    </a:p>
                  </a:txBody>
                  <a:tcPr marL="59762" marR="59762" marT="37353" marB="37353" anchor="ctr" horzOverflow="overflow">
                    <a:lnL w="12700" cap="flat" cmpd="sng" algn="ctr">
                      <a:solidFill>
                        <a:sysClr val="window" lastClr="FFFFFF"/>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rgbClr val="39A9D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9A9DC"/>
                    </a:solidFill>
                  </a:tcPr>
                </a:tc>
              </a:tr>
              <a:tr h="678414">
                <a:tc vMerge="1">
                  <a:txBody>
                    <a:bodyPr/>
                    <a:lstStyle/>
                    <a:p>
                      <a:pPr marL="0" marR="0" lvl="0" indent="0" algn="ctr" defTabSz="801688" rtl="0" eaLnBrk="1" fontAlgn="ctr" latinLnBrk="0" hangingPunct="1">
                        <a:lnSpc>
                          <a:spcPct val="100000"/>
                        </a:lnSpc>
                        <a:spcBef>
                          <a:spcPct val="25000"/>
                        </a:spcBef>
                        <a:spcAft>
                          <a:spcPct val="0"/>
                        </a:spcAft>
                        <a:buClr>
                          <a:schemeClr val="bg2"/>
                        </a:buClr>
                        <a:buSzPct val="125000"/>
                        <a:buFont typeface="Wingdings" pitchFamily="2" charset="2"/>
                        <a:buNone/>
                        <a:tabLst/>
                      </a:pPr>
                      <a:endParaRPr kumimoji="0" lang="en-GB" sz="1300" b="1" i="0" u="none" strike="noStrike" cap="none" normalizeH="0" baseline="0" dirty="0" smtClean="0">
                        <a:ln>
                          <a:noFill/>
                        </a:ln>
                        <a:solidFill>
                          <a:schemeClr val="bg1"/>
                        </a:solidFill>
                        <a:effectLst/>
                        <a:latin typeface="Arial" pitchFamily="34" charset="0"/>
                      </a:endParaRPr>
                    </a:p>
                  </a:txBody>
                  <a:tcPr marL="59762" marR="59762" marT="28015" marB="2801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en-US" dirty="0"/>
                    </a:p>
                  </a:txBody>
                  <a:tcPr marL="59762" marR="59762" marT="37353" marB="37353"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9A9DC"/>
                    </a:solidFill>
                  </a:tcPr>
                </a:tc>
                <a:tc>
                  <a:txBody>
                    <a:bodyPr/>
                    <a:lstStyle/>
                    <a:p>
                      <a:endParaRPr lang="en-US"/>
                    </a:p>
                  </a:txBody>
                  <a:tcPr marL="59762" marR="59762" marT="37353" marB="37353"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39A9DC"/>
                      </a:solidFill>
                      <a:prstDash val="solid"/>
                      <a:round/>
                      <a:headEnd type="none" w="med" len="med"/>
                      <a:tailEnd type="none" w="med" len="med"/>
                    </a:lnB>
                    <a:lnTlToBr w="12700" cmpd="sng">
                      <a:noFill/>
                      <a:prstDash val="solid"/>
                    </a:lnTlToBr>
                    <a:lnBlToTr w="12700" cmpd="sng">
                      <a:noFill/>
                      <a:prstDash val="solid"/>
                    </a:lnBlToTr>
                    <a:solidFill>
                      <a:srgbClr val="39A9DC"/>
                    </a:solidFill>
                  </a:tcPr>
                </a:tc>
                <a:tc>
                  <a:txBody>
                    <a:bodyPr/>
                    <a:lstStyle/>
                    <a:p>
                      <a:endParaRPr lang="en-US" dirty="0"/>
                    </a:p>
                  </a:txBody>
                  <a:tcPr marL="59762" marR="59762" marT="37353" marB="37353"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39A9DC"/>
                      </a:solidFill>
                      <a:prstDash val="solid"/>
                      <a:round/>
                      <a:headEnd type="none" w="med" len="med"/>
                      <a:tailEnd type="none" w="med" len="med"/>
                    </a:lnB>
                    <a:lnTlToBr w="12700" cmpd="sng">
                      <a:noFill/>
                      <a:prstDash val="solid"/>
                    </a:lnTlToBr>
                    <a:lnBlToTr w="12700" cmpd="sng">
                      <a:noFill/>
                      <a:prstDash val="solid"/>
                    </a:lnBlToTr>
                    <a:solidFill>
                      <a:srgbClr val="39A9DC"/>
                    </a:solidFill>
                  </a:tcPr>
                </a:tc>
                <a:tc>
                  <a:txBody>
                    <a:bodyPr/>
                    <a:lstStyle/>
                    <a:p>
                      <a:endParaRPr lang="en-US"/>
                    </a:p>
                  </a:txBody>
                  <a:tcPr marL="59762" marR="59762" marT="37353" marB="37353"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39A9DC"/>
                      </a:solidFill>
                      <a:prstDash val="solid"/>
                      <a:round/>
                      <a:headEnd type="none" w="med" len="med"/>
                      <a:tailEnd type="none" w="med" len="med"/>
                    </a:lnB>
                    <a:lnTlToBr w="12700" cmpd="sng">
                      <a:noFill/>
                      <a:prstDash val="solid"/>
                    </a:lnTlToBr>
                    <a:lnBlToTr w="12700" cmpd="sng">
                      <a:noFill/>
                      <a:prstDash val="solid"/>
                    </a:lnBlToTr>
                    <a:solidFill>
                      <a:srgbClr val="39A9DC"/>
                    </a:solidFill>
                  </a:tcPr>
                </a:tc>
                <a:tc>
                  <a:txBody>
                    <a:bodyPr/>
                    <a:lstStyle/>
                    <a:p>
                      <a:endParaRPr lang="en-US"/>
                    </a:p>
                  </a:txBody>
                  <a:tcPr marL="59762" marR="59762" marT="37353" marB="37353"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39A9DC"/>
                      </a:solidFill>
                      <a:prstDash val="solid"/>
                      <a:round/>
                      <a:headEnd type="none" w="med" len="med"/>
                      <a:tailEnd type="none" w="med" len="med"/>
                    </a:lnB>
                    <a:lnTlToBr w="12700" cmpd="sng">
                      <a:noFill/>
                      <a:prstDash val="solid"/>
                    </a:lnTlToBr>
                    <a:lnBlToTr w="12700" cmpd="sng">
                      <a:noFill/>
                      <a:prstDash val="solid"/>
                    </a:lnBlToTr>
                    <a:solidFill>
                      <a:srgbClr val="39A9DC"/>
                    </a:solidFill>
                  </a:tcPr>
                </a:tc>
                <a:tc>
                  <a:txBody>
                    <a:bodyPr/>
                    <a:lstStyle/>
                    <a:p>
                      <a:endParaRPr lang="en-US"/>
                    </a:p>
                  </a:txBody>
                  <a:tcPr marL="59762" marR="59762" marT="37353" marB="37353"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39A9DC"/>
                      </a:solidFill>
                      <a:prstDash val="solid"/>
                      <a:round/>
                      <a:headEnd type="none" w="med" len="med"/>
                      <a:tailEnd type="none" w="med" len="med"/>
                    </a:lnB>
                    <a:lnTlToBr w="12700" cmpd="sng">
                      <a:noFill/>
                      <a:prstDash val="solid"/>
                    </a:lnTlToBr>
                    <a:lnBlToTr w="12700" cmpd="sng">
                      <a:noFill/>
                      <a:prstDash val="solid"/>
                    </a:lnBlToTr>
                    <a:solidFill>
                      <a:srgbClr val="39A9DC"/>
                    </a:solidFill>
                  </a:tcPr>
                </a:tc>
                <a:tc>
                  <a:txBody>
                    <a:bodyPr/>
                    <a:lstStyle/>
                    <a:p>
                      <a:endParaRPr lang="en-US" dirty="0"/>
                    </a:p>
                  </a:txBody>
                  <a:tcPr marL="59762" marR="59762" marT="37353" marB="37353"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9A9DC"/>
                    </a:solidFill>
                  </a:tcPr>
                </a:tc>
                <a:tc>
                  <a:txBody>
                    <a:bodyPr/>
                    <a:lstStyle/>
                    <a:p>
                      <a:endParaRPr lang="en-US" dirty="0"/>
                    </a:p>
                  </a:txBody>
                  <a:tcPr marL="59762" marR="59762" marT="37353" marB="37353"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39A9DC"/>
                      </a:solidFill>
                      <a:prstDash val="solid"/>
                      <a:round/>
                      <a:headEnd type="none" w="med" len="med"/>
                      <a:tailEnd type="none" w="med" len="med"/>
                    </a:lnB>
                    <a:lnTlToBr w="12700" cmpd="sng">
                      <a:noFill/>
                      <a:prstDash val="solid"/>
                    </a:lnTlToBr>
                    <a:lnBlToTr w="12700" cmpd="sng">
                      <a:noFill/>
                      <a:prstDash val="solid"/>
                    </a:lnBlToTr>
                    <a:solidFill>
                      <a:srgbClr val="39A9DC"/>
                    </a:solidFill>
                  </a:tcPr>
                </a:tc>
                <a:tc>
                  <a:txBody>
                    <a:bodyPr/>
                    <a:lstStyle/>
                    <a:p>
                      <a:endParaRPr lang="en-US" dirty="0"/>
                    </a:p>
                  </a:txBody>
                  <a:tcPr marL="59762" marR="59762" marT="37353" marB="37353" anchor="ctr" horzOverflow="overflow">
                    <a:lnL w="12700" cap="flat" cmpd="sng" algn="ctr">
                      <a:solidFill>
                        <a:sysClr val="window" lastClr="FFFFFF"/>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39A9DC"/>
                      </a:solidFill>
                      <a:prstDash val="solid"/>
                      <a:round/>
                      <a:headEnd type="none" w="med" len="med"/>
                      <a:tailEnd type="none" w="med" len="med"/>
                    </a:lnB>
                    <a:lnTlToBr w="12700" cmpd="sng">
                      <a:noFill/>
                      <a:prstDash val="solid"/>
                    </a:lnTlToBr>
                    <a:lnBlToTr w="12700" cmpd="sng">
                      <a:noFill/>
                      <a:prstDash val="solid"/>
                    </a:lnBlToTr>
                    <a:solidFill>
                      <a:srgbClr val="39A9DC"/>
                    </a:solidFill>
                  </a:tcPr>
                </a:tc>
              </a:tr>
              <a:tr h="84424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200" dirty="0" smtClean="0">
                          <a:solidFill>
                            <a:schemeClr val="accent4"/>
                          </a:solidFill>
                        </a:rPr>
                        <a:t>STM32Snippets</a:t>
                      </a:r>
                      <a:endParaRPr lang="en-US" sz="1200" dirty="0">
                        <a:solidFill>
                          <a:schemeClr val="accent4"/>
                        </a:solidFill>
                      </a:endParaRPr>
                    </a:p>
                  </a:txBody>
                  <a:tcPr anchor="ctr">
                    <a:lnL w="12700" cap="flat" cmpd="sng" algn="ctr">
                      <a:solidFill>
                        <a:srgbClr val="39A9DC"/>
                      </a:solidFill>
                      <a:prstDash val="solid"/>
                      <a:round/>
                      <a:headEnd type="none" w="med" len="med"/>
                      <a:tailEnd type="none" w="med" len="med"/>
                    </a:lnL>
                    <a:lnR w="12700" cap="flat" cmpd="sng" algn="ctr">
                      <a:solidFill>
                        <a:srgbClr val="39A9DC"/>
                      </a:solidFill>
                      <a:prstDash val="solid"/>
                      <a:round/>
                      <a:headEnd type="none" w="med" len="med"/>
                      <a:tailEnd type="none" w="med" len="med"/>
                    </a:lnR>
                    <a:lnT w="12700" cap="flat" cmpd="sng" algn="ctr">
                      <a:solidFill>
                        <a:srgbClr val="39A9DC"/>
                      </a:solidFill>
                      <a:prstDash val="solid"/>
                      <a:round/>
                      <a:headEnd type="none" w="med" len="med"/>
                      <a:tailEnd type="none" w="med" len="med"/>
                    </a:lnT>
                    <a:lnB w="12700" cap="flat" cmpd="sng" algn="ctr">
                      <a:solidFill>
                        <a:srgbClr val="39A9DC"/>
                      </a:solidFill>
                      <a:prstDash val="solid"/>
                      <a:round/>
                      <a:headEnd type="none" w="med" len="med"/>
                      <a:tailEnd type="none" w="med" len="med"/>
                    </a:lnB>
                    <a:lnTlToBr w="12700" cmpd="sng">
                      <a:noFill/>
                      <a:prstDash val="solid"/>
                    </a:lnTlToBr>
                    <a:lnBlToTr w="12700" cmpd="sng">
                      <a:noFill/>
                      <a:prstDash val="solid"/>
                    </a:lnBlToTr>
                    <a:solidFill>
                      <a:srgbClr val="39A9DC">
                        <a:lumMod val="20000"/>
                        <a:lumOff val="80000"/>
                        <a:alpha val="2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200" dirty="0" smtClean="0">
                          <a:solidFill>
                            <a:schemeClr val="bg1"/>
                          </a:solidFill>
                        </a:rPr>
                        <a:t>Now</a:t>
                      </a:r>
                      <a:endParaRPr lang="en-US" sz="1200" dirty="0">
                        <a:solidFill>
                          <a:schemeClr val="bg1"/>
                        </a:solidFill>
                      </a:endParaRPr>
                    </a:p>
                  </a:txBody>
                  <a:tcPr anchor="ctr">
                    <a:lnL w="12700" cap="flat" cmpd="sng" algn="ctr">
                      <a:solidFill>
                        <a:srgbClr val="39A9DC"/>
                      </a:solidFill>
                      <a:prstDash val="solid"/>
                      <a:round/>
                      <a:headEnd type="none" w="med" len="med"/>
                      <a:tailEnd type="none" w="med" len="med"/>
                    </a:lnL>
                    <a:lnR w="12700" cap="flat" cmpd="sng" algn="ctr">
                      <a:solidFill>
                        <a:srgbClr val="39A9D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200" dirty="0" smtClean="0">
                          <a:solidFill>
                            <a:schemeClr val="accent4"/>
                          </a:solidFill>
                        </a:rPr>
                        <a:t>N.A.</a:t>
                      </a:r>
                      <a:endParaRPr lang="en-US" sz="1200" dirty="0">
                        <a:solidFill>
                          <a:schemeClr val="accent4"/>
                        </a:solidFill>
                      </a:endParaRPr>
                    </a:p>
                  </a:txBody>
                  <a:tcPr anchor="ctr">
                    <a:lnL w="12700" cap="flat" cmpd="sng" algn="ctr">
                      <a:solidFill>
                        <a:srgbClr val="39A9DC"/>
                      </a:solidFill>
                      <a:prstDash val="solid"/>
                      <a:round/>
                      <a:headEnd type="none" w="med" len="med"/>
                      <a:tailEnd type="none" w="med" len="med"/>
                    </a:lnL>
                    <a:lnR w="12700" cap="flat" cmpd="sng" algn="ctr">
                      <a:solidFill>
                        <a:srgbClr val="39A9DC"/>
                      </a:solidFill>
                      <a:prstDash val="solid"/>
                      <a:round/>
                      <a:headEnd type="none" w="med" len="med"/>
                      <a:tailEnd type="none" w="med" len="med"/>
                    </a:lnR>
                    <a:lnT w="12700" cap="flat" cmpd="sng" algn="ctr">
                      <a:solidFill>
                        <a:srgbClr val="39A9DC"/>
                      </a:solidFill>
                      <a:prstDash val="solid"/>
                      <a:round/>
                      <a:headEnd type="none" w="med" len="med"/>
                      <a:tailEnd type="none" w="med" len="med"/>
                    </a:lnT>
                    <a:lnB w="12700" cap="flat" cmpd="sng" algn="ctr">
                      <a:solidFill>
                        <a:srgbClr val="39A9D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200" dirty="0" smtClean="0">
                          <a:solidFill>
                            <a:schemeClr val="accent4"/>
                          </a:solidFill>
                        </a:rPr>
                        <a:t>N.A.</a:t>
                      </a:r>
                      <a:endParaRPr lang="en-US" sz="1200" dirty="0">
                        <a:solidFill>
                          <a:schemeClr val="accent4"/>
                        </a:solidFill>
                      </a:endParaRPr>
                    </a:p>
                  </a:txBody>
                  <a:tcPr anchor="ctr">
                    <a:lnL w="12700" cap="flat" cmpd="sng" algn="ctr">
                      <a:solidFill>
                        <a:srgbClr val="39A9DC"/>
                      </a:solidFill>
                      <a:prstDash val="solid"/>
                      <a:round/>
                      <a:headEnd type="none" w="med" len="med"/>
                      <a:tailEnd type="none" w="med" len="med"/>
                    </a:lnL>
                    <a:lnR w="12700" cap="flat" cmpd="sng" algn="ctr">
                      <a:solidFill>
                        <a:srgbClr val="39A9DC"/>
                      </a:solidFill>
                      <a:prstDash val="solid"/>
                      <a:round/>
                      <a:headEnd type="none" w="med" len="med"/>
                      <a:tailEnd type="none" w="med" len="med"/>
                    </a:lnR>
                    <a:lnT w="12700" cap="flat" cmpd="sng" algn="ctr">
                      <a:solidFill>
                        <a:srgbClr val="39A9DC"/>
                      </a:solidFill>
                      <a:prstDash val="solid"/>
                      <a:round/>
                      <a:headEnd type="none" w="med" len="med"/>
                      <a:tailEnd type="none" w="med" len="med"/>
                    </a:lnT>
                    <a:lnB w="12700" cap="flat" cmpd="sng" algn="ctr">
                      <a:solidFill>
                        <a:srgbClr val="39A9D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accent4"/>
                          </a:solidFill>
                        </a:rPr>
                        <a:t>N.A.</a:t>
                      </a:r>
                      <a:endParaRPr lang="en-US" sz="1200" kern="1200" dirty="0" smtClean="0">
                        <a:solidFill>
                          <a:schemeClr val="accent4"/>
                        </a:solidFill>
                        <a:latin typeface="+mn-lt"/>
                        <a:ea typeface="+mn-ea"/>
                        <a:cs typeface="+mn-cs"/>
                      </a:endParaRPr>
                    </a:p>
                  </a:txBody>
                  <a:tcPr anchor="ctr">
                    <a:lnL w="12700" cap="flat" cmpd="sng" algn="ctr">
                      <a:solidFill>
                        <a:srgbClr val="39A9DC"/>
                      </a:solidFill>
                      <a:prstDash val="solid"/>
                      <a:round/>
                      <a:headEnd type="none" w="med" len="med"/>
                      <a:tailEnd type="none" w="med" len="med"/>
                    </a:lnL>
                    <a:lnR w="12700" cap="flat" cmpd="sng" algn="ctr">
                      <a:solidFill>
                        <a:srgbClr val="39A9DC"/>
                      </a:solidFill>
                      <a:prstDash val="solid"/>
                      <a:round/>
                      <a:headEnd type="none" w="med" len="med"/>
                      <a:tailEnd type="none" w="med" len="med"/>
                    </a:lnR>
                    <a:lnT w="12700" cap="flat" cmpd="sng" algn="ctr">
                      <a:solidFill>
                        <a:srgbClr val="39A9DC"/>
                      </a:solidFill>
                      <a:prstDash val="solid"/>
                      <a:round/>
                      <a:headEnd type="none" w="med" len="med"/>
                      <a:tailEnd type="none" w="med" len="med"/>
                    </a:lnT>
                    <a:lnB w="12700" cap="flat" cmpd="sng" algn="ctr">
                      <a:solidFill>
                        <a:srgbClr val="39A9D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200" dirty="0" smtClean="0">
                          <a:solidFill>
                            <a:schemeClr val="accent4"/>
                          </a:solidFill>
                        </a:rPr>
                        <a:t>N.A.</a:t>
                      </a:r>
                      <a:endParaRPr lang="en-US" sz="1200" dirty="0">
                        <a:solidFill>
                          <a:schemeClr val="accent4"/>
                        </a:solidFill>
                      </a:endParaRPr>
                    </a:p>
                  </a:txBody>
                  <a:tcPr anchor="ctr">
                    <a:lnL w="12700" cap="flat" cmpd="sng" algn="ctr">
                      <a:solidFill>
                        <a:srgbClr val="39A9DC"/>
                      </a:solidFill>
                      <a:prstDash val="solid"/>
                      <a:round/>
                      <a:headEnd type="none" w="med" len="med"/>
                      <a:tailEnd type="none" w="med" len="med"/>
                    </a:lnL>
                    <a:lnR w="12700" cap="flat" cmpd="sng" algn="ctr">
                      <a:solidFill>
                        <a:srgbClr val="39A9DC"/>
                      </a:solidFill>
                      <a:prstDash val="solid"/>
                      <a:round/>
                      <a:headEnd type="none" w="med" len="med"/>
                      <a:tailEnd type="none" w="med" len="med"/>
                    </a:lnR>
                    <a:lnT w="12700" cap="flat" cmpd="sng" algn="ctr">
                      <a:solidFill>
                        <a:srgbClr val="39A9DC"/>
                      </a:solidFill>
                      <a:prstDash val="solid"/>
                      <a:round/>
                      <a:headEnd type="none" w="med" len="med"/>
                      <a:tailEnd type="none" w="med" len="med"/>
                    </a:lnT>
                    <a:lnB w="12700" cap="flat" cmpd="sng" algn="ctr">
                      <a:solidFill>
                        <a:srgbClr val="39A9D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solidFill>
                            <a:schemeClr val="accent4"/>
                          </a:solidFill>
                        </a:rPr>
                        <a:t>N.A.</a:t>
                      </a:r>
                      <a:endParaRPr lang="en-US" sz="1200" dirty="0">
                        <a:solidFill>
                          <a:schemeClr val="accent4"/>
                        </a:solidFill>
                      </a:endParaRPr>
                    </a:p>
                  </a:txBody>
                  <a:tcPr anchor="ctr">
                    <a:lnL w="12700" cap="flat" cmpd="sng" algn="ctr">
                      <a:solidFill>
                        <a:srgbClr val="39A9DC"/>
                      </a:solidFill>
                      <a:prstDash val="solid"/>
                      <a:round/>
                      <a:headEnd type="none" w="med" len="med"/>
                      <a:tailEnd type="none" w="med" len="med"/>
                    </a:lnL>
                    <a:lnR w="12700" cap="flat" cmpd="sng" algn="ctr">
                      <a:solidFill>
                        <a:srgbClr val="39A9DC"/>
                      </a:solidFill>
                      <a:prstDash val="solid"/>
                      <a:round/>
                      <a:headEnd type="none" w="med" len="med"/>
                      <a:tailEnd type="none" w="med" len="med"/>
                    </a:lnR>
                    <a:lnT w="12700" cap="flat" cmpd="sng" algn="ctr">
                      <a:solidFill>
                        <a:srgbClr val="39A9DC"/>
                      </a:solidFill>
                      <a:prstDash val="solid"/>
                      <a:round/>
                      <a:headEnd type="none" w="med" len="med"/>
                      <a:tailEnd type="none" w="med" len="med"/>
                    </a:lnT>
                    <a:lnB w="12700" cap="flat" cmpd="sng" algn="ctr">
                      <a:solidFill>
                        <a:srgbClr val="39A9D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200" dirty="0" smtClean="0">
                          <a:solidFill>
                            <a:schemeClr val="bg1"/>
                          </a:solidFill>
                        </a:rPr>
                        <a:t>Now</a:t>
                      </a:r>
                      <a:endParaRPr lang="en-US" sz="1200" dirty="0">
                        <a:solidFill>
                          <a:schemeClr val="bg1"/>
                        </a:solidFill>
                      </a:endParaRPr>
                    </a:p>
                  </a:txBody>
                  <a:tcPr anchor="ctr">
                    <a:lnL w="12700" cap="flat" cmpd="sng" algn="ctr">
                      <a:solidFill>
                        <a:srgbClr val="39A9D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200" dirty="0" smtClean="0">
                          <a:solidFill>
                            <a:schemeClr val="accent4"/>
                          </a:solidFill>
                        </a:rPr>
                        <a:t>N.A.</a:t>
                      </a:r>
                      <a:endParaRPr lang="en-US" sz="12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rgbClr val="39A9DC"/>
                      </a:solidFill>
                      <a:prstDash val="solid"/>
                      <a:round/>
                      <a:headEnd type="none" w="med" len="med"/>
                      <a:tailEnd type="none" w="med" len="med"/>
                    </a:lnT>
                    <a:lnB w="12700" cap="flat" cmpd="sng" algn="ctr">
                      <a:solidFill>
                        <a:srgbClr val="39A9D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solidFill>
                            <a:schemeClr val="accent6"/>
                          </a:solidFill>
                        </a:rPr>
                        <a:t>N.A.</a:t>
                      </a:r>
                      <a:endParaRPr lang="en-US" sz="1200" dirty="0">
                        <a:solidFill>
                          <a:schemeClr val="accent6"/>
                        </a:solidFill>
                      </a:endParaRPr>
                    </a:p>
                  </a:txBody>
                  <a:tcPr anchor="ctr">
                    <a:lnL w="12700" cap="flat" cmpd="sng" algn="ctr">
                      <a:solidFill>
                        <a:schemeClr val="accent1"/>
                      </a:solidFill>
                      <a:prstDash val="solid"/>
                      <a:round/>
                      <a:headEnd type="none" w="med" len="med"/>
                      <a:tailEnd type="none" w="med" len="med"/>
                    </a:lnL>
                    <a:lnR w="12700" cap="flat" cmpd="sng" algn="ctr">
                      <a:solidFill>
                        <a:srgbClr val="39A9DC"/>
                      </a:solidFill>
                      <a:prstDash val="solid"/>
                      <a:round/>
                      <a:headEnd type="none" w="med" len="med"/>
                      <a:tailEnd type="none" w="med" len="med"/>
                    </a:lnR>
                    <a:lnT w="12700" cap="flat" cmpd="sng" algn="ctr">
                      <a:solidFill>
                        <a:srgbClr val="39A9DC"/>
                      </a:solidFill>
                      <a:prstDash val="solid"/>
                      <a:round/>
                      <a:headEnd type="none" w="med" len="med"/>
                      <a:tailEnd type="none" w="med" len="med"/>
                    </a:lnT>
                    <a:lnB w="12700" cap="flat" cmpd="sng" algn="ctr">
                      <a:solidFill>
                        <a:srgbClr val="39A9D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84424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200" baseline="0" dirty="0" smtClean="0">
                          <a:solidFill>
                            <a:schemeClr val="accent4"/>
                          </a:solidFill>
                        </a:rPr>
                        <a:t>Standard Peripheral Library</a:t>
                      </a:r>
                      <a:endParaRPr lang="en-US" sz="1200" baseline="0" dirty="0">
                        <a:solidFill>
                          <a:schemeClr val="accent4"/>
                        </a:solidFill>
                      </a:endParaRPr>
                    </a:p>
                  </a:txBody>
                  <a:tcPr anchor="ctr">
                    <a:lnL w="12700" cap="flat" cmpd="sng" algn="ctr">
                      <a:solidFill>
                        <a:srgbClr val="39A9DC"/>
                      </a:solidFill>
                      <a:prstDash val="solid"/>
                      <a:round/>
                      <a:headEnd type="none" w="med" len="med"/>
                      <a:tailEnd type="none" w="med" len="med"/>
                    </a:lnL>
                    <a:lnR w="12700" cap="flat" cmpd="sng" algn="ctr">
                      <a:solidFill>
                        <a:srgbClr val="39A9DC"/>
                      </a:solidFill>
                      <a:prstDash val="solid"/>
                      <a:round/>
                      <a:headEnd type="none" w="med" len="med"/>
                      <a:tailEnd type="none" w="med" len="med"/>
                    </a:lnR>
                    <a:lnT w="12700" cap="flat" cmpd="sng" algn="ctr">
                      <a:solidFill>
                        <a:srgbClr val="39A9DC"/>
                      </a:solidFill>
                      <a:prstDash val="solid"/>
                      <a:round/>
                      <a:headEnd type="none" w="med" len="med"/>
                      <a:tailEnd type="none" w="med" len="med"/>
                    </a:lnT>
                    <a:lnB w="12700" cap="flat" cmpd="sng" algn="ctr">
                      <a:solidFill>
                        <a:srgbClr val="39A9DC"/>
                      </a:solidFill>
                      <a:prstDash val="solid"/>
                      <a:round/>
                      <a:headEnd type="none" w="med" len="med"/>
                      <a:tailEnd type="none" w="med" len="med"/>
                    </a:lnB>
                    <a:lnTlToBr w="12700" cmpd="sng">
                      <a:noFill/>
                      <a:prstDash val="solid"/>
                    </a:lnTlToBr>
                    <a:lnBlToTr w="12700" cmpd="sng">
                      <a:noFill/>
                      <a:prstDash val="solid"/>
                    </a:lnBlToTr>
                    <a:solidFill>
                      <a:srgbClr val="39A9DC">
                        <a:lumMod val="20000"/>
                        <a:lumOff val="80000"/>
                        <a:alpha val="2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200" dirty="0" smtClean="0">
                          <a:solidFill>
                            <a:schemeClr val="bg1"/>
                          </a:solidFill>
                        </a:rPr>
                        <a:t>Now</a:t>
                      </a:r>
                      <a:endParaRPr lang="en-US" sz="1200" dirty="0">
                        <a:solidFill>
                          <a:schemeClr val="bg1"/>
                        </a:solidFill>
                      </a:endParaRPr>
                    </a:p>
                  </a:txBody>
                  <a:tcPr anchor="ctr">
                    <a:lnL w="12700" cap="flat" cmpd="sng" algn="ctr">
                      <a:solidFill>
                        <a:srgbClr val="39A9D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200" dirty="0" smtClean="0">
                          <a:solidFill>
                            <a:schemeClr val="bg1"/>
                          </a:solidFill>
                        </a:rPr>
                        <a:t>Now</a:t>
                      </a:r>
                      <a:endParaRPr lang="en-US" sz="12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39A9D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200" dirty="0" smtClean="0">
                          <a:solidFill>
                            <a:schemeClr val="bg1"/>
                          </a:solidFill>
                        </a:rPr>
                        <a:t>Now</a:t>
                      </a:r>
                      <a:endParaRPr lang="en-US" sz="1200" dirty="0">
                        <a:solidFill>
                          <a:schemeClr val="bg1"/>
                        </a:solidFill>
                      </a:endParaRPr>
                    </a:p>
                  </a:txBody>
                  <a:tcPr marL="0" marR="0" marT="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39A9D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200" dirty="0" smtClean="0">
                          <a:solidFill>
                            <a:schemeClr val="bg1"/>
                          </a:solidFill>
                        </a:rPr>
                        <a:t>Now</a:t>
                      </a:r>
                      <a:endParaRPr lang="en-US" sz="1200" dirty="0">
                        <a:solidFill>
                          <a:schemeClr val="bg1"/>
                        </a:solidFill>
                      </a:endParaRPr>
                    </a:p>
                  </a:txBody>
                  <a:tcPr marL="0" marR="0" marT="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39A9D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200" dirty="0" smtClean="0">
                          <a:solidFill>
                            <a:schemeClr val="bg1"/>
                          </a:solidFill>
                        </a:rPr>
                        <a:t>Now</a:t>
                      </a:r>
                      <a:endParaRPr lang="en-US" sz="12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rgbClr val="39A9DC"/>
                      </a:solidFill>
                      <a:prstDash val="solid"/>
                      <a:round/>
                      <a:headEnd type="none" w="med" len="med"/>
                      <a:tailEnd type="none" w="med" len="med"/>
                    </a:lnR>
                    <a:lnT w="12700" cap="flat" cmpd="sng" algn="ctr">
                      <a:solidFill>
                        <a:srgbClr val="39A9D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752551" rtl="0" eaLnBrk="1" fontAlgn="auto" latinLnBrk="0" hangingPunct="1">
                        <a:lnSpc>
                          <a:spcPct val="100000"/>
                        </a:lnSpc>
                        <a:spcBef>
                          <a:spcPts val="0"/>
                        </a:spcBef>
                        <a:spcAft>
                          <a:spcPts val="0"/>
                        </a:spcAft>
                        <a:buClrTx/>
                        <a:buSzTx/>
                        <a:buFontTx/>
                        <a:buNone/>
                        <a:tabLst/>
                        <a:defRPr/>
                      </a:pPr>
                      <a:r>
                        <a:rPr lang="en-US" sz="1200" dirty="0" smtClean="0">
                          <a:solidFill>
                            <a:schemeClr val="accent4"/>
                          </a:solidFill>
                        </a:rPr>
                        <a:t>N.A.</a:t>
                      </a:r>
                      <a:endParaRPr lang="en-US" sz="1200" baseline="30000" dirty="0" smtClean="0">
                        <a:solidFill>
                          <a:schemeClr val="accent4"/>
                        </a:solidFill>
                      </a:endParaRPr>
                    </a:p>
                  </a:txBody>
                  <a:tcPr anchor="ctr">
                    <a:lnL w="12700" cap="flat" cmpd="sng" algn="ctr">
                      <a:solidFill>
                        <a:srgbClr val="39A9DC"/>
                      </a:solidFill>
                      <a:prstDash val="solid"/>
                      <a:round/>
                      <a:headEnd type="none" w="med" len="med"/>
                      <a:tailEnd type="none" w="med" len="med"/>
                    </a:lnL>
                    <a:lnR w="12700" cap="flat" cmpd="sng" algn="ctr">
                      <a:solidFill>
                        <a:srgbClr val="39A9DC"/>
                      </a:solidFill>
                      <a:prstDash val="solid"/>
                      <a:round/>
                      <a:headEnd type="none" w="med" len="med"/>
                      <a:tailEnd type="none" w="med" len="med"/>
                    </a:lnR>
                    <a:lnT w="12700" cap="flat" cmpd="sng" algn="ctr">
                      <a:solidFill>
                        <a:srgbClr val="39A9DC"/>
                      </a:solidFill>
                      <a:prstDash val="solid"/>
                      <a:round/>
                      <a:headEnd type="none" w="med" len="med"/>
                      <a:tailEnd type="none" w="med" len="med"/>
                    </a:lnT>
                    <a:lnB w="12700" cap="flat" cmpd="sng" algn="ctr">
                      <a:solidFill>
                        <a:srgbClr val="39A9D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200" dirty="0" smtClean="0">
                          <a:solidFill>
                            <a:schemeClr val="accent4"/>
                          </a:solidFill>
                        </a:rPr>
                        <a:t>N.A.</a:t>
                      </a:r>
                      <a:endParaRPr lang="en-US" sz="1200" spc="0" baseline="30000" dirty="0">
                        <a:solidFill>
                          <a:schemeClr val="bg1"/>
                        </a:solidFill>
                      </a:endParaRPr>
                    </a:p>
                  </a:txBody>
                  <a:tcPr anchor="ctr">
                    <a:lnL w="12700" cap="flat" cmpd="sng" algn="ctr">
                      <a:solidFill>
                        <a:srgbClr val="39A9D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200" dirty="0" smtClean="0">
                          <a:solidFill>
                            <a:schemeClr val="bg1"/>
                          </a:solidFill>
                        </a:rPr>
                        <a:t>Now</a:t>
                      </a:r>
                      <a:endParaRPr lang="en-US" sz="12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39A9D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200" dirty="0" smtClean="0">
                          <a:solidFill>
                            <a:schemeClr val="accent6"/>
                          </a:solidFill>
                        </a:rPr>
                        <a:t>N.A.</a:t>
                      </a:r>
                      <a:endParaRPr lang="en-US" sz="1200" dirty="0">
                        <a:solidFill>
                          <a:schemeClr val="accent6"/>
                        </a:solidFill>
                      </a:endParaRPr>
                    </a:p>
                  </a:txBody>
                  <a:tcPr anchor="ctr">
                    <a:lnL w="12700" cap="flat" cmpd="sng" algn="ctr">
                      <a:solidFill>
                        <a:schemeClr val="bg1"/>
                      </a:solidFill>
                      <a:prstDash val="solid"/>
                      <a:round/>
                      <a:headEnd type="none" w="med" len="med"/>
                      <a:tailEnd type="none" w="med" len="med"/>
                    </a:lnL>
                    <a:lnR w="12700" cap="flat" cmpd="sng" algn="ctr">
                      <a:solidFill>
                        <a:srgbClr val="39A9DC"/>
                      </a:solidFill>
                      <a:prstDash val="solid"/>
                      <a:round/>
                      <a:headEnd type="none" w="med" len="med"/>
                      <a:tailEnd type="none" w="med" len="med"/>
                    </a:lnR>
                    <a:lnT w="12700" cap="flat" cmpd="sng" algn="ctr">
                      <a:solidFill>
                        <a:srgbClr val="39A9D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84424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200" dirty="0" smtClean="0">
                          <a:solidFill>
                            <a:schemeClr val="accent4"/>
                          </a:solidFill>
                        </a:rPr>
                        <a:t>STM32Cube</a:t>
                      </a:r>
                      <a:endParaRPr lang="en-US" sz="700" baseline="0" dirty="0">
                        <a:solidFill>
                          <a:schemeClr val="accent4"/>
                        </a:solidFill>
                      </a:endParaRPr>
                    </a:p>
                  </a:txBody>
                  <a:tcPr anchor="ctr">
                    <a:lnL w="12700" cap="flat" cmpd="sng" algn="ctr">
                      <a:solidFill>
                        <a:srgbClr val="39A9DC"/>
                      </a:solidFill>
                      <a:prstDash val="solid"/>
                      <a:round/>
                      <a:headEnd type="none" w="med" len="med"/>
                      <a:tailEnd type="none" w="med" len="med"/>
                    </a:lnL>
                    <a:lnR w="12700" cap="flat" cmpd="sng" algn="ctr">
                      <a:solidFill>
                        <a:srgbClr val="39A9DC"/>
                      </a:solidFill>
                      <a:prstDash val="solid"/>
                      <a:round/>
                      <a:headEnd type="none" w="med" len="med"/>
                      <a:tailEnd type="none" w="med" len="med"/>
                    </a:lnR>
                    <a:lnT w="12700" cap="flat" cmpd="sng" algn="ctr">
                      <a:solidFill>
                        <a:srgbClr val="39A9DC"/>
                      </a:solidFill>
                      <a:prstDash val="solid"/>
                      <a:round/>
                      <a:headEnd type="none" w="med" len="med"/>
                      <a:tailEnd type="none" w="med" len="med"/>
                    </a:lnT>
                    <a:lnB w="12700" cap="flat" cmpd="sng" algn="ctr">
                      <a:solidFill>
                        <a:srgbClr val="39A9DC"/>
                      </a:solidFill>
                      <a:prstDash val="solid"/>
                      <a:round/>
                      <a:headEnd type="none" w="med" len="med"/>
                      <a:tailEnd type="none" w="med" len="med"/>
                    </a:lnB>
                    <a:lnTlToBr w="12700" cmpd="sng">
                      <a:noFill/>
                      <a:prstDash val="solid"/>
                    </a:lnTlToBr>
                    <a:lnBlToTr w="12700" cmpd="sng">
                      <a:noFill/>
                      <a:prstDash val="solid"/>
                    </a:lnBlToTr>
                    <a:solidFill>
                      <a:srgbClr val="39A9DC">
                        <a:lumMod val="20000"/>
                        <a:lumOff val="80000"/>
                        <a:alpha val="2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200" dirty="0" smtClean="0">
                          <a:solidFill>
                            <a:schemeClr val="bg1"/>
                          </a:solidFill>
                        </a:rPr>
                        <a:t>Now</a:t>
                      </a:r>
                      <a:endParaRPr lang="en-US" sz="1200" dirty="0">
                        <a:solidFill>
                          <a:schemeClr val="bg1"/>
                        </a:solidFill>
                      </a:endParaRPr>
                    </a:p>
                  </a:txBody>
                  <a:tcPr anchor="ctr">
                    <a:lnL w="12700" cap="flat" cmpd="sng" algn="ctr">
                      <a:solidFill>
                        <a:srgbClr val="39A9D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39A9DC"/>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200" dirty="0" smtClean="0">
                          <a:solidFill>
                            <a:schemeClr val="bg1"/>
                          </a:solidFill>
                        </a:rPr>
                        <a:t>Now</a:t>
                      </a:r>
                      <a:endParaRPr lang="en-US" sz="12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200" dirty="0" smtClean="0">
                          <a:solidFill>
                            <a:schemeClr val="bg1"/>
                          </a:solidFill>
                        </a:rPr>
                        <a:t>Now</a:t>
                      </a:r>
                      <a:endParaRPr lang="en-US" sz="1200" dirty="0">
                        <a:solidFill>
                          <a:schemeClr val="bg1"/>
                        </a:solidFill>
                      </a:endParaRPr>
                    </a:p>
                  </a:txBody>
                  <a:tcPr marL="0" marR="0" marT="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39A9DC"/>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200" dirty="0" smtClean="0">
                          <a:solidFill>
                            <a:schemeClr val="bg1"/>
                          </a:solidFill>
                        </a:rPr>
                        <a:t>Now</a:t>
                      </a:r>
                      <a:endParaRPr lang="en-US" sz="1200" dirty="0">
                        <a:solidFill>
                          <a:schemeClr val="bg1"/>
                        </a:solidFill>
                      </a:endParaRPr>
                    </a:p>
                  </a:txBody>
                  <a:tcPr marL="0" marR="0" marT="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39A9DC"/>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200" dirty="0" smtClean="0">
                          <a:solidFill>
                            <a:schemeClr val="bg1"/>
                          </a:solidFill>
                        </a:rPr>
                        <a:t>Now</a:t>
                      </a:r>
                      <a:endParaRPr lang="en-US" sz="12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rgbClr val="39A9D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39A9DC"/>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752551" rtl="0" eaLnBrk="1" fontAlgn="auto" latinLnBrk="0" hangingPunct="1">
                        <a:lnSpc>
                          <a:spcPct val="100000"/>
                        </a:lnSpc>
                        <a:spcBef>
                          <a:spcPts val="0"/>
                        </a:spcBef>
                        <a:spcAft>
                          <a:spcPts val="0"/>
                        </a:spcAft>
                        <a:buClrTx/>
                        <a:buSzTx/>
                        <a:buFontTx/>
                        <a:buNone/>
                        <a:tabLst/>
                        <a:defRPr/>
                      </a:pPr>
                      <a:r>
                        <a:rPr lang="fr-FR" sz="1200" dirty="0" err="1" smtClean="0">
                          <a:solidFill>
                            <a:schemeClr val="accent4"/>
                          </a:solidFill>
                        </a:rPr>
                        <a:t>June</a:t>
                      </a:r>
                      <a:r>
                        <a:rPr lang="fr-FR" sz="1200" dirty="0" smtClean="0">
                          <a:solidFill>
                            <a:schemeClr val="accent4"/>
                          </a:solidFill>
                        </a:rPr>
                        <a:t> 15</a:t>
                      </a:r>
                      <a:endParaRPr lang="en-US" sz="1200" dirty="0" smtClean="0">
                        <a:solidFill>
                          <a:schemeClr val="accent4"/>
                        </a:solidFill>
                      </a:endParaRPr>
                    </a:p>
                  </a:txBody>
                  <a:tcPr anchor="ctr">
                    <a:lnL w="12700" cap="flat" cmpd="sng" algn="ctr">
                      <a:solidFill>
                        <a:srgbClr val="39A9D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39A9DC"/>
                      </a:solidFill>
                      <a:prstDash val="solid"/>
                      <a:round/>
                      <a:headEnd type="none" w="med" len="med"/>
                      <a:tailEnd type="none" w="med" len="med"/>
                    </a:lnT>
                    <a:lnB w="12700" cap="flat" cmpd="sng" algn="ctr">
                      <a:solidFill>
                        <a:srgbClr val="39A9DC"/>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200" dirty="0" smtClean="0">
                          <a:solidFill>
                            <a:schemeClr val="bg1"/>
                          </a:solidFill>
                        </a:rPr>
                        <a:t>Now</a:t>
                      </a:r>
                      <a:endParaRPr lang="en-US" sz="12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200" dirty="0" smtClean="0">
                          <a:solidFill>
                            <a:schemeClr val="bg1"/>
                          </a:solidFill>
                        </a:rPr>
                        <a:t>Now</a:t>
                      </a:r>
                      <a:endParaRPr lang="en-US" sz="12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39A9DC"/>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200" dirty="0" smtClean="0">
                          <a:solidFill>
                            <a:schemeClr val="accent6"/>
                          </a:solidFill>
                        </a:rPr>
                        <a:t>Sept</a:t>
                      </a:r>
                    </a:p>
                    <a:p>
                      <a:pPr algn="ctr"/>
                      <a:r>
                        <a:rPr lang="en-US" sz="1200" dirty="0" smtClean="0">
                          <a:solidFill>
                            <a:schemeClr val="accent6"/>
                          </a:solidFill>
                        </a:rPr>
                        <a:t>15</a:t>
                      </a:r>
                      <a:endParaRPr lang="en-US" sz="1200" dirty="0">
                        <a:solidFill>
                          <a:schemeClr val="accent6"/>
                        </a:solidFill>
                      </a:endParaRPr>
                    </a:p>
                  </a:txBody>
                  <a:tcPr anchor="ctr">
                    <a:lnL w="12700" cap="flat" cmpd="sng" algn="ctr">
                      <a:solidFill>
                        <a:schemeClr val="bg1"/>
                      </a:solidFill>
                      <a:prstDash val="solid"/>
                      <a:round/>
                      <a:headEnd type="none" w="med" len="med"/>
                      <a:tailEnd type="none" w="med" len="med"/>
                    </a:lnL>
                    <a:lnR w="12700" cap="flat" cmpd="sng" algn="ctr">
                      <a:solidFill>
                        <a:srgbClr val="39A9D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39A9DC"/>
                      </a:solidFill>
                      <a:prstDash val="solid"/>
                      <a:round/>
                      <a:headEnd type="none" w="med" len="med"/>
                      <a:tailEnd type="none" w="med" len="med"/>
                    </a:lnB>
                    <a:lnTlToBr w="12700" cmpd="sng">
                      <a:noFill/>
                      <a:prstDash val="solid"/>
                    </a:lnTlToBr>
                    <a:lnBlToTr w="12700" cmpd="sng">
                      <a:noFill/>
                      <a:prstDash val="solid"/>
                    </a:lnBlToTr>
                    <a:solidFill>
                      <a:srgbClr val="C4C5C5"/>
                    </a:solidFill>
                  </a:tcPr>
                </a:tc>
              </a:tr>
            </a:tbl>
          </a:graphicData>
        </a:graphic>
      </p:graphicFrame>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88640"/>
            <a:ext cx="899322" cy="899322"/>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83768" y="2242964"/>
            <a:ext cx="502500" cy="5025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1606" y="2242964"/>
            <a:ext cx="502500" cy="5025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3425" y="2242964"/>
            <a:ext cx="502500" cy="502500"/>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63531" y="2242964"/>
            <a:ext cx="502500" cy="502500"/>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45400" y="2242964"/>
            <a:ext cx="502500" cy="502500"/>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28410" y="2242964"/>
            <a:ext cx="502500" cy="502500"/>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34773" y="2242964"/>
            <a:ext cx="502500" cy="502500"/>
          </a:xfrm>
          <a:prstGeom prst="rect">
            <a:avLst/>
          </a:prstGeom>
        </p:spPr>
      </p:pic>
      <p:pic>
        <p:nvPicPr>
          <p:cNvPr id="13" name="Picture 12">
            <a:hlinkClick r:id="rId10"/>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942770" y="2242964"/>
            <a:ext cx="502500" cy="502500"/>
          </a:xfrm>
          <a:prstGeom prst="rect">
            <a:avLst/>
          </a:prstGeom>
        </p:spPr>
      </p:pic>
      <p:pic>
        <p:nvPicPr>
          <p:cNvPr id="15"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979391" y="2161431"/>
            <a:ext cx="557444" cy="612608"/>
          </a:xfrm>
          <a:prstGeom prst="rect">
            <a:avLst/>
          </a:prstGeom>
        </p:spPr>
      </p:pic>
    </p:spTree>
    <p:extLst>
      <p:ext uri="{BB962C8B-B14F-4D97-AF65-F5344CB8AC3E}">
        <p14:creationId xmlns:p14="http://schemas.microsoft.com/office/powerpoint/2010/main" val="2806818688"/>
      </p:ext>
    </p:extLst>
  </p:cSld>
  <p:clrMapOvr>
    <a:masterClrMapping/>
  </p:clrMapOvr>
  <p:transition spd="slow">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640290" y="4313013"/>
            <a:ext cx="7665510" cy="822513"/>
          </a:xfrm>
        </p:spPr>
        <p:txBody>
          <a:bodyPr>
            <a:normAutofit/>
          </a:bodyPr>
          <a:lstStyle/>
          <a:p>
            <a:r>
              <a:rPr lang="en-US" sz="3600" dirty="0" smtClean="0"/>
              <a:t>STM32Cube Ecosystem</a:t>
            </a:r>
            <a:endParaRPr lang="en-US" sz="2700" dirty="0" smtClean="0"/>
          </a:p>
        </p:txBody>
      </p:sp>
    </p:spTree>
    <p:extLst>
      <p:ext uri="{BB962C8B-B14F-4D97-AF65-F5344CB8AC3E}">
        <p14:creationId xmlns:p14="http://schemas.microsoft.com/office/powerpoint/2010/main" val="1521998649"/>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8360" y="116632"/>
            <a:ext cx="8075240" cy="1143000"/>
          </a:xfrm>
        </p:spPr>
        <p:txBody>
          <a:bodyPr/>
          <a:lstStyle/>
          <a:p>
            <a:pPr algn="ctr"/>
            <a:r>
              <a:rPr lang="en-US" dirty="0" smtClean="0"/>
              <a:t>STM32Cube</a:t>
            </a:r>
            <a:r>
              <a:rPr lang="en-US" baseline="30000" dirty="0" smtClean="0"/>
              <a:t>TM</a:t>
            </a:r>
            <a:r>
              <a:rPr lang="en-US" dirty="0" smtClean="0"/>
              <a:t> Introduction</a:t>
            </a:r>
            <a:endParaRPr lang="en-US" dirty="0"/>
          </a:p>
        </p:txBody>
      </p:sp>
      <p:sp>
        <p:nvSpPr>
          <p:cNvPr id="3" name="Content Placeholder 2"/>
          <p:cNvSpPr>
            <a:spLocks noGrp="1"/>
          </p:cNvSpPr>
          <p:nvPr>
            <p:ph idx="1"/>
          </p:nvPr>
        </p:nvSpPr>
        <p:spPr>
          <a:xfrm>
            <a:off x="467350" y="1148444"/>
            <a:ext cx="8363272" cy="1846659"/>
          </a:xfrm>
        </p:spPr>
        <p:txBody>
          <a:bodyPr/>
          <a:lstStyle/>
          <a:p>
            <a:r>
              <a:rPr lang="en-US" dirty="0" smtClean="0"/>
              <a:t>STM32Cube</a:t>
            </a:r>
            <a:r>
              <a:rPr lang="en-US" baseline="30000" dirty="0" smtClean="0"/>
              <a:t>TM</a:t>
            </a:r>
            <a:r>
              <a:rPr lang="en-US" dirty="0" smtClean="0"/>
              <a:t> includes:</a:t>
            </a:r>
          </a:p>
          <a:p>
            <a:pPr lvl="1"/>
            <a:r>
              <a:rPr lang="en-US" dirty="0" smtClean="0">
                <a:solidFill>
                  <a:schemeClr val="accent4">
                    <a:lumMod val="90000"/>
                    <a:lumOff val="10000"/>
                  </a:schemeClr>
                </a:solidFill>
              </a:rPr>
              <a:t>A configuration tool, STM32CubeMX generating initialization code from user choices</a:t>
            </a:r>
          </a:p>
          <a:p>
            <a:pPr lvl="1"/>
            <a:r>
              <a:rPr lang="en-US" dirty="0" smtClean="0">
                <a:solidFill>
                  <a:schemeClr val="accent4">
                    <a:lumMod val="90000"/>
                    <a:lumOff val="10000"/>
                  </a:schemeClr>
                </a:solidFill>
              </a:rPr>
              <a:t>Firmware offering, </a:t>
            </a:r>
            <a:r>
              <a:rPr lang="en-US" dirty="0">
                <a:solidFill>
                  <a:schemeClr val="accent4">
                    <a:lumMod val="90000"/>
                    <a:lumOff val="10000"/>
                  </a:schemeClr>
                </a:solidFill>
              </a:rPr>
              <a:t>delivered per </a:t>
            </a:r>
            <a:r>
              <a:rPr lang="en-US" dirty="0" smtClean="0">
                <a:solidFill>
                  <a:schemeClr val="accent4">
                    <a:lumMod val="90000"/>
                    <a:lumOff val="10000"/>
                  </a:schemeClr>
                </a:solidFill>
              </a:rPr>
              <a:t>series </a:t>
            </a:r>
            <a:r>
              <a:rPr lang="en-US" dirty="0">
                <a:solidFill>
                  <a:schemeClr val="accent4">
                    <a:lumMod val="90000"/>
                    <a:lumOff val="10000"/>
                  </a:schemeClr>
                </a:solidFill>
              </a:rPr>
              <a:t>(like STM32CubeF4) </a:t>
            </a:r>
            <a:r>
              <a:rPr lang="en-US" dirty="0" smtClean="0">
                <a:solidFill>
                  <a:schemeClr val="accent4">
                    <a:lumMod val="90000"/>
                    <a:lumOff val="10000"/>
                  </a:schemeClr>
                </a:solidFill>
              </a:rPr>
              <a:t>with:</a:t>
            </a:r>
            <a:endParaRPr lang="en-US" dirty="0">
              <a:solidFill>
                <a:schemeClr val="accent4">
                  <a:lumMod val="90000"/>
                  <a:lumOff val="10000"/>
                </a:schemeClr>
              </a:solidFill>
            </a:endParaRPr>
          </a:p>
          <a:p>
            <a:pPr lvl="2"/>
            <a:r>
              <a:rPr lang="en-US" dirty="0" smtClean="0">
                <a:solidFill>
                  <a:schemeClr val="accent3">
                    <a:lumMod val="50000"/>
                  </a:schemeClr>
                </a:solidFill>
              </a:rPr>
              <a:t>An </a:t>
            </a:r>
            <a:r>
              <a:rPr lang="en-US" dirty="0">
                <a:solidFill>
                  <a:schemeClr val="accent3">
                    <a:lumMod val="50000"/>
                  </a:schemeClr>
                </a:solidFill>
              </a:rPr>
              <a:t>STM32 Abstraction Layer embedded software: STM32Cube HAL</a:t>
            </a:r>
          </a:p>
          <a:p>
            <a:pPr lvl="2"/>
            <a:r>
              <a:rPr lang="en-US" dirty="0" smtClean="0">
                <a:solidFill>
                  <a:schemeClr val="accent3">
                    <a:lumMod val="50000"/>
                  </a:schemeClr>
                </a:solidFill>
              </a:rPr>
              <a:t>A </a:t>
            </a:r>
            <a:r>
              <a:rPr lang="en-US" dirty="0">
                <a:solidFill>
                  <a:schemeClr val="accent3">
                    <a:lumMod val="50000"/>
                  </a:schemeClr>
                </a:solidFill>
              </a:rPr>
              <a:t>consistent set of </a:t>
            </a:r>
            <a:r>
              <a:rPr lang="en-US" dirty="0" smtClean="0">
                <a:solidFill>
                  <a:schemeClr val="accent3">
                    <a:lumMod val="50000"/>
                  </a:schemeClr>
                </a:solidFill>
              </a:rPr>
              <a:t>Middleware: </a:t>
            </a:r>
            <a:r>
              <a:rPr lang="en-US" dirty="0">
                <a:solidFill>
                  <a:schemeClr val="accent3">
                    <a:lumMod val="50000"/>
                  </a:schemeClr>
                </a:solidFill>
              </a:rPr>
              <a:t>RTOS, USB, TCP/IP, Graphics, </a:t>
            </a:r>
            <a:r>
              <a:rPr lang="en-US" dirty="0"/>
              <a:t>…</a:t>
            </a:r>
          </a:p>
          <a:p>
            <a:pPr lvl="2"/>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132" y="3031765"/>
            <a:ext cx="1464919" cy="1488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Block Arc 20"/>
          <p:cNvSpPr/>
          <p:nvPr/>
        </p:nvSpPr>
        <p:spPr>
          <a:xfrm flipV="1">
            <a:off x="905453" y="3179769"/>
            <a:ext cx="7222102" cy="3513254"/>
          </a:xfrm>
          <a:prstGeom prst="blockArc">
            <a:avLst>
              <a:gd name="adj1" fmla="val 10800000"/>
              <a:gd name="adj2" fmla="val 21551570"/>
              <a:gd name="adj3" fmla="val 10031"/>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accent4"/>
              </a:solidFill>
            </a:endParaRPr>
          </a:p>
        </p:txBody>
      </p:sp>
      <p:sp>
        <p:nvSpPr>
          <p:cNvPr id="22" name="Rectangle 21"/>
          <p:cNvSpPr/>
          <p:nvPr/>
        </p:nvSpPr>
        <p:spPr>
          <a:xfrm>
            <a:off x="1024406" y="3546471"/>
            <a:ext cx="6980420" cy="2986284"/>
          </a:xfrm>
          <a:prstGeom prst="rect">
            <a:avLst/>
          </a:prstGeom>
          <a:noFill/>
        </p:spPr>
        <p:txBody>
          <a:bodyPr wrap="none" lIns="91440" tIns="45720" rIns="91440" bIns="45720">
            <a:prstTxWarp prst="textArchDown">
              <a:avLst/>
            </a:prstTxWarp>
            <a:spAutoFit/>
          </a:bodyPr>
          <a:lstStyle/>
          <a:p>
            <a:pPr algn="ctr"/>
            <a:r>
              <a:rPr lang="en-US" sz="1600" b="1" cap="none" spc="0" dirty="0" smtClean="0">
                <a:ln w="12700">
                  <a:noFill/>
                  <a:prstDash val="solid"/>
                </a:ln>
                <a:solidFill>
                  <a:schemeClr val="accent4"/>
                </a:solidFill>
              </a:rPr>
              <a:t>STM32Cube HAL: Portable API within all series - </a:t>
            </a:r>
            <a:r>
              <a:rPr lang="en-US" sz="1600" b="1" dirty="0" smtClean="0">
                <a:ln w="12700">
                  <a:noFill/>
                  <a:prstDash val="solid"/>
                </a:ln>
                <a:solidFill>
                  <a:schemeClr val="accent4"/>
                </a:solidFill>
              </a:rPr>
              <a:t>Middleware stacks when applicable: RTOS, USB, TCP/IP, Graphics</a:t>
            </a:r>
            <a:r>
              <a:rPr lang="en-US" sz="1600" b="1" dirty="0" smtClean="0">
                <a:ln w="12700">
                  <a:noFill/>
                  <a:prstDash val="solid"/>
                </a:ln>
              </a:rPr>
              <a:t>, …</a:t>
            </a:r>
            <a:endParaRPr lang="en-US" sz="1600" b="1" cap="none" spc="0" dirty="0">
              <a:ln w="12700">
                <a:noFill/>
                <a:prstDash val="solid"/>
              </a:ln>
            </a:endParaRPr>
          </a:p>
        </p:txBody>
      </p:sp>
      <p:sp>
        <p:nvSpPr>
          <p:cNvPr id="24" name="TextBox 23"/>
          <p:cNvSpPr txBox="1"/>
          <p:nvPr/>
        </p:nvSpPr>
        <p:spPr>
          <a:xfrm>
            <a:off x="3514539" y="2810437"/>
            <a:ext cx="1851789" cy="369332"/>
          </a:xfrm>
          <a:prstGeom prst="rect">
            <a:avLst/>
          </a:prstGeom>
          <a:noFill/>
        </p:spPr>
        <p:txBody>
          <a:bodyPr wrap="none" rtlCol="0">
            <a:spAutoFit/>
          </a:bodyPr>
          <a:lstStyle/>
          <a:p>
            <a:pPr algn="ctr"/>
            <a:r>
              <a:rPr lang="en-US" b="1" dirty="0" smtClean="0">
                <a:solidFill>
                  <a:schemeClr val="accent1">
                    <a:lumMod val="75000"/>
                  </a:schemeClr>
                </a:solidFill>
              </a:rPr>
              <a:t>STM</a:t>
            </a:r>
            <a:r>
              <a:rPr lang="en-US" dirty="0" smtClean="0">
                <a:solidFill>
                  <a:schemeClr val="accent1">
                    <a:lumMod val="75000"/>
                  </a:schemeClr>
                </a:solidFill>
              </a:rPr>
              <a:t>32</a:t>
            </a:r>
            <a:r>
              <a:rPr lang="en-US" b="1" dirty="0" smtClean="0">
                <a:solidFill>
                  <a:schemeClr val="accent1">
                    <a:lumMod val="75000"/>
                  </a:schemeClr>
                </a:solidFill>
              </a:rPr>
              <a:t>Cube</a:t>
            </a:r>
            <a:r>
              <a:rPr lang="en-US" dirty="0" smtClean="0">
                <a:solidFill>
                  <a:schemeClr val="accent1">
                    <a:lumMod val="75000"/>
                  </a:schemeClr>
                </a:solidFill>
              </a:rPr>
              <a:t>MX</a:t>
            </a:r>
            <a:endParaRPr lang="en-US" dirty="0">
              <a:solidFill>
                <a:schemeClr val="accent1">
                  <a:lumMod val="75000"/>
                </a:schemeClr>
              </a:solidFill>
            </a:endParaRPr>
          </a:p>
        </p:txBody>
      </p:sp>
      <p:sp>
        <p:nvSpPr>
          <p:cNvPr id="36" name="TextBox 35"/>
          <p:cNvSpPr txBox="1"/>
          <p:nvPr/>
        </p:nvSpPr>
        <p:spPr>
          <a:xfrm>
            <a:off x="4602825" y="6109156"/>
            <a:ext cx="883575" cy="215444"/>
          </a:xfrm>
          <a:prstGeom prst="rect">
            <a:avLst/>
          </a:prstGeom>
          <a:noFill/>
        </p:spPr>
        <p:txBody>
          <a:bodyPr wrap="none" rtlCol="0">
            <a:spAutoFit/>
          </a:bodyPr>
          <a:lstStyle/>
          <a:p>
            <a:r>
              <a:rPr lang="en-US" sz="800" dirty="0" smtClean="0">
                <a:solidFill>
                  <a:schemeClr val="accent6"/>
                </a:solidFill>
              </a:rPr>
              <a:t>STM32CubeF3</a:t>
            </a:r>
            <a:endParaRPr lang="en-US" sz="800" dirty="0">
              <a:solidFill>
                <a:schemeClr val="accent6"/>
              </a:solidFill>
            </a:endParaRPr>
          </a:p>
        </p:txBody>
      </p:sp>
      <p:sp>
        <p:nvSpPr>
          <p:cNvPr id="38" name="TextBox 37"/>
          <p:cNvSpPr txBox="1"/>
          <p:nvPr/>
        </p:nvSpPr>
        <p:spPr>
          <a:xfrm>
            <a:off x="5898225" y="5805264"/>
            <a:ext cx="883575" cy="215444"/>
          </a:xfrm>
          <a:prstGeom prst="rect">
            <a:avLst/>
          </a:prstGeom>
          <a:noFill/>
        </p:spPr>
        <p:txBody>
          <a:bodyPr wrap="none" rtlCol="0">
            <a:spAutoFit/>
          </a:bodyPr>
          <a:lstStyle/>
          <a:p>
            <a:r>
              <a:rPr lang="en-US" sz="800" dirty="0" smtClean="0">
                <a:solidFill>
                  <a:schemeClr val="accent6"/>
                </a:solidFill>
              </a:rPr>
              <a:t>STM32CubeF2</a:t>
            </a:r>
            <a:endParaRPr lang="en-US" sz="800" dirty="0">
              <a:solidFill>
                <a:schemeClr val="accent6"/>
              </a:solidFill>
            </a:endParaRPr>
          </a:p>
        </p:txBody>
      </p:sp>
      <p:sp>
        <p:nvSpPr>
          <p:cNvPr id="34" name="TextBox 33"/>
          <p:cNvSpPr txBox="1"/>
          <p:nvPr/>
        </p:nvSpPr>
        <p:spPr>
          <a:xfrm>
            <a:off x="6888825" y="4962708"/>
            <a:ext cx="883575" cy="215444"/>
          </a:xfrm>
          <a:prstGeom prst="rect">
            <a:avLst/>
          </a:prstGeom>
          <a:noFill/>
        </p:spPr>
        <p:txBody>
          <a:bodyPr wrap="none" rtlCol="0">
            <a:spAutoFit/>
          </a:bodyPr>
          <a:lstStyle/>
          <a:p>
            <a:r>
              <a:rPr lang="en-US" sz="800" dirty="0" smtClean="0">
                <a:solidFill>
                  <a:schemeClr val="accent6"/>
                </a:solidFill>
              </a:rPr>
              <a:t>STM32CubeF4</a:t>
            </a:r>
            <a:endParaRPr lang="en-US" sz="800" dirty="0">
              <a:solidFill>
                <a:schemeClr val="accent6"/>
              </a:solidFill>
            </a:endParaRPr>
          </a:p>
        </p:txBody>
      </p:sp>
      <p:sp>
        <p:nvSpPr>
          <p:cNvPr id="37" name="TextBox 36"/>
          <p:cNvSpPr txBox="1"/>
          <p:nvPr/>
        </p:nvSpPr>
        <p:spPr>
          <a:xfrm>
            <a:off x="3275856" y="6185356"/>
            <a:ext cx="883575" cy="215444"/>
          </a:xfrm>
          <a:prstGeom prst="rect">
            <a:avLst/>
          </a:prstGeom>
          <a:noFill/>
        </p:spPr>
        <p:txBody>
          <a:bodyPr wrap="none" rtlCol="0">
            <a:spAutoFit/>
          </a:bodyPr>
          <a:lstStyle/>
          <a:p>
            <a:r>
              <a:rPr lang="en-US" sz="800" dirty="0" smtClean="0">
                <a:solidFill>
                  <a:schemeClr val="accent6"/>
                </a:solidFill>
              </a:rPr>
              <a:t>STM32CubeF1</a:t>
            </a:r>
            <a:endParaRPr lang="en-US" sz="800" dirty="0">
              <a:solidFill>
                <a:schemeClr val="accent6"/>
              </a:solidFill>
            </a:endParaRPr>
          </a:p>
        </p:txBody>
      </p:sp>
      <p:sp>
        <p:nvSpPr>
          <p:cNvPr id="35" name="TextBox 34"/>
          <p:cNvSpPr txBox="1"/>
          <p:nvPr/>
        </p:nvSpPr>
        <p:spPr>
          <a:xfrm>
            <a:off x="2051720" y="5804356"/>
            <a:ext cx="883575" cy="215444"/>
          </a:xfrm>
          <a:prstGeom prst="rect">
            <a:avLst/>
          </a:prstGeom>
          <a:noFill/>
        </p:spPr>
        <p:txBody>
          <a:bodyPr wrap="none" rtlCol="0">
            <a:spAutoFit/>
          </a:bodyPr>
          <a:lstStyle/>
          <a:p>
            <a:r>
              <a:rPr lang="en-US" sz="800" dirty="0" smtClean="0">
                <a:solidFill>
                  <a:schemeClr val="accent6"/>
                </a:solidFill>
              </a:rPr>
              <a:t>STM32CubeF0</a:t>
            </a:r>
            <a:endParaRPr lang="en-US" sz="800" dirty="0">
              <a:solidFill>
                <a:schemeClr val="accent6"/>
              </a:solidFill>
            </a:endParaRPr>
          </a:p>
        </p:txBody>
      </p:sp>
      <p:grpSp>
        <p:nvGrpSpPr>
          <p:cNvPr id="2062" name="Group 2061"/>
          <p:cNvGrpSpPr/>
          <p:nvPr/>
        </p:nvGrpSpPr>
        <p:grpSpPr>
          <a:xfrm>
            <a:off x="1249472" y="4495800"/>
            <a:ext cx="878767" cy="893678"/>
            <a:chOff x="1574546" y="4184107"/>
            <a:chExt cx="878767" cy="893678"/>
          </a:xfrm>
        </p:grpSpPr>
        <p:sp>
          <p:nvSpPr>
            <p:cNvPr id="6" name="Cube 5"/>
            <p:cNvSpPr/>
            <p:nvPr/>
          </p:nvSpPr>
          <p:spPr>
            <a:xfrm>
              <a:off x="1696674" y="4184107"/>
              <a:ext cx="661455" cy="661455"/>
            </a:xfrm>
            <a:prstGeom prst="cub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9" name="TextBox 38"/>
            <p:cNvSpPr txBox="1"/>
            <p:nvPr/>
          </p:nvSpPr>
          <p:spPr>
            <a:xfrm>
              <a:off x="1574546" y="4862341"/>
              <a:ext cx="878767" cy="215444"/>
            </a:xfrm>
            <a:prstGeom prst="rect">
              <a:avLst/>
            </a:prstGeom>
            <a:noFill/>
          </p:spPr>
          <p:txBody>
            <a:bodyPr wrap="none" rtlCol="0">
              <a:spAutoFit/>
            </a:bodyPr>
            <a:lstStyle/>
            <a:p>
              <a:r>
                <a:rPr lang="en-US" sz="800" dirty="0" smtClean="0">
                  <a:solidFill>
                    <a:schemeClr val="accent6"/>
                  </a:solidFill>
                </a:rPr>
                <a:t>STM32CubeL1</a:t>
              </a:r>
              <a:endParaRPr lang="en-US" sz="800" dirty="0">
                <a:solidFill>
                  <a:schemeClr val="accent6"/>
                </a:solidFill>
              </a:endParaRPr>
            </a:p>
          </p:txBody>
        </p:sp>
        <p:pic>
          <p:nvPicPr>
            <p:cNvPr id="55" name="Picture 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5426" y="4379853"/>
              <a:ext cx="447624" cy="447624"/>
            </a:xfrm>
            <a:prstGeom prst="rect">
              <a:avLst/>
            </a:prstGeom>
            <a:effectLst/>
          </p:spPr>
        </p:pic>
      </p:grpSp>
      <p:sp>
        <p:nvSpPr>
          <p:cNvPr id="33" name="Rectangle 32"/>
          <p:cNvSpPr/>
          <p:nvPr/>
        </p:nvSpPr>
        <p:spPr>
          <a:xfrm>
            <a:off x="2819282" y="1994613"/>
            <a:ext cx="3084617" cy="2684844"/>
          </a:xfrm>
          <a:prstGeom prst="rect">
            <a:avLst/>
          </a:prstGeom>
          <a:noFill/>
        </p:spPr>
        <p:txBody>
          <a:bodyPr wrap="none" lIns="91440" tIns="45720" rIns="91440" bIns="45720">
            <a:prstTxWarp prst="textArchDown">
              <a:avLst>
                <a:gd name="adj" fmla="val 721492"/>
              </a:avLst>
            </a:prstTxWarp>
            <a:spAutoFit/>
          </a:bodyPr>
          <a:lstStyle/>
          <a:p>
            <a:pPr algn="ctr"/>
            <a:r>
              <a:rPr lang="en-US" sz="1600" b="1" cap="none" spc="0" dirty="0" smtClean="0">
                <a:ln w="12700">
                  <a:noFill/>
                  <a:prstDash val="solid"/>
                </a:ln>
                <a:solidFill>
                  <a:schemeClr val="accent4"/>
                </a:solidFill>
              </a:rPr>
              <a:t>Initialization Code generation based on user choic</a:t>
            </a:r>
            <a:r>
              <a:rPr lang="en-US" sz="1600" b="1" cap="none" spc="0" dirty="0" smtClean="0">
                <a:ln w="12700">
                  <a:noFill/>
                  <a:prstDash val="solid"/>
                </a:ln>
              </a:rPr>
              <a:t>es</a:t>
            </a:r>
            <a:endParaRPr lang="en-US" sz="1600" b="1" cap="none" spc="0" dirty="0">
              <a:ln w="12700">
                <a:noFill/>
                <a:prstDash val="solid"/>
              </a:ln>
            </a:endParaRPr>
          </a:p>
        </p:txBody>
      </p:sp>
      <p:cxnSp>
        <p:nvCxnSpPr>
          <p:cNvPr id="7" name="Straight Arrow Connector 6"/>
          <p:cNvCxnSpPr/>
          <p:nvPr/>
        </p:nvCxnSpPr>
        <p:spPr>
          <a:xfrm flipH="1">
            <a:off x="1837976" y="3728840"/>
            <a:ext cx="932422" cy="157360"/>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a:off x="2915157" y="4541271"/>
            <a:ext cx="361443" cy="487929"/>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3861549" y="4987909"/>
            <a:ext cx="101895" cy="422291"/>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4887149" y="4892718"/>
            <a:ext cx="118604" cy="388791"/>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5849807" y="4594241"/>
            <a:ext cx="322393" cy="445372"/>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6481558" y="3810000"/>
            <a:ext cx="561438" cy="388791"/>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Cube 70"/>
          <p:cNvSpPr/>
          <p:nvPr/>
        </p:nvSpPr>
        <p:spPr>
          <a:xfrm>
            <a:off x="2271642" y="5135957"/>
            <a:ext cx="661455" cy="661455"/>
          </a:xfrm>
          <a:prstGeom prst="cub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2" name="Picture 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90394" y="5331703"/>
            <a:ext cx="447624" cy="447624"/>
          </a:xfrm>
          <a:prstGeom prst="rect">
            <a:avLst/>
          </a:prstGeom>
          <a:effectLst/>
        </p:spPr>
      </p:pic>
      <p:sp>
        <p:nvSpPr>
          <p:cNvPr id="81" name="Cube 80"/>
          <p:cNvSpPr/>
          <p:nvPr/>
        </p:nvSpPr>
        <p:spPr>
          <a:xfrm>
            <a:off x="3495787" y="5488339"/>
            <a:ext cx="661455" cy="661455"/>
          </a:xfrm>
          <a:prstGeom prst="cub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82" name="Picture 8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14539" y="5684085"/>
            <a:ext cx="447624" cy="447624"/>
          </a:xfrm>
          <a:prstGeom prst="rect">
            <a:avLst/>
          </a:prstGeom>
          <a:effectLst/>
        </p:spPr>
      </p:pic>
      <p:sp>
        <p:nvSpPr>
          <p:cNvPr id="83" name="Cube 82"/>
          <p:cNvSpPr/>
          <p:nvPr/>
        </p:nvSpPr>
        <p:spPr>
          <a:xfrm>
            <a:off x="4752546" y="5414142"/>
            <a:ext cx="661455" cy="661455"/>
          </a:xfrm>
          <a:prstGeom prst="cub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84" name="Picture 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71298" y="5609888"/>
            <a:ext cx="447624" cy="447624"/>
          </a:xfrm>
          <a:prstGeom prst="rect">
            <a:avLst/>
          </a:prstGeom>
          <a:effectLst/>
        </p:spPr>
      </p:pic>
      <p:sp>
        <p:nvSpPr>
          <p:cNvPr id="85" name="Cube 84"/>
          <p:cNvSpPr/>
          <p:nvPr/>
        </p:nvSpPr>
        <p:spPr>
          <a:xfrm>
            <a:off x="6069541" y="5148898"/>
            <a:ext cx="661455" cy="661455"/>
          </a:xfrm>
          <a:prstGeom prst="cub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86" name="Picture 8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88293" y="5344644"/>
            <a:ext cx="447624" cy="447624"/>
          </a:xfrm>
          <a:prstGeom prst="rect">
            <a:avLst/>
          </a:prstGeom>
          <a:effectLst/>
        </p:spPr>
      </p:pic>
      <p:sp>
        <p:nvSpPr>
          <p:cNvPr id="87" name="Cube 86"/>
          <p:cNvSpPr/>
          <p:nvPr/>
        </p:nvSpPr>
        <p:spPr>
          <a:xfrm>
            <a:off x="7082167" y="4301457"/>
            <a:ext cx="661455" cy="661455"/>
          </a:xfrm>
          <a:prstGeom prst="cub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88" name="Picture 8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00919" y="4497203"/>
            <a:ext cx="447624" cy="447624"/>
          </a:xfrm>
          <a:prstGeom prst="rect">
            <a:avLst/>
          </a:prstGeom>
          <a:effectLst/>
        </p:spPr>
      </p:pic>
      <p:sp>
        <p:nvSpPr>
          <p:cNvPr id="40" name="Slide Number Placeholder 3"/>
          <p:cNvSpPr txBox="1">
            <a:spLocks/>
          </p:cNvSpPr>
          <p:nvPr/>
        </p:nvSpPr>
        <p:spPr>
          <a:xfrm>
            <a:off x="8617744" y="678629"/>
            <a:ext cx="544994" cy="198000"/>
          </a:xfrm>
          <a:prstGeom prst="rect">
            <a:avLst/>
          </a:prstGeom>
          <a:solidFill>
            <a:schemeClr val="accent2"/>
          </a:solidFill>
        </p:spPr>
        <p:txBody>
          <a:bodyPr vert="horz" wrap="none" lIns="91440" tIns="45720" rIns="91440" bIns="45720" rtlCol="0" anchor="ctr"/>
          <a:lstStyle>
            <a:defPPr>
              <a:defRPr lang="fr-FR"/>
            </a:defPPr>
            <a:lvl1pPr marL="0" algn="r" defTabSz="914400" rtl="0" eaLnBrk="1" latinLnBrk="0" hangingPunct="1">
              <a:defRPr sz="1200" kern="1200">
                <a:solidFill>
                  <a:schemeClr val="bg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31B9E4-8E4D-4C86-BFD7-412B282B373B}" type="slidenum">
              <a:rPr lang="fr-FR" smtClean="0"/>
              <a:pPr/>
              <a:t>24</a:t>
            </a:fld>
            <a:endParaRPr lang="fr-FR" dirty="0"/>
          </a:p>
        </p:txBody>
      </p:sp>
      <p:cxnSp>
        <p:nvCxnSpPr>
          <p:cNvPr id="41" name="Straight Arrow Connector 40"/>
          <p:cNvCxnSpPr/>
          <p:nvPr/>
        </p:nvCxnSpPr>
        <p:spPr>
          <a:xfrm flipH="1">
            <a:off x="2271642" y="4228048"/>
            <a:ext cx="644210" cy="285911"/>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Cube 41"/>
          <p:cNvSpPr/>
          <p:nvPr/>
        </p:nvSpPr>
        <p:spPr>
          <a:xfrm>
            <a:off x="914400" y="3374226"/>
            <a:ext cx="661455" cy="661455"/>
          </a:xfrm>
          <a:prstGeom prst="cub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3" name="TextBox 42"/>
          <p:cNvSpPr txBox="1"/>
          <p:nvPr/>
        </p:nvSpPr>
        <p:spPr>
          <a:xfrm>
            <a:off x="807157" y="4052460"/>
            <a:ext cx="878767" cy="215444"/>
          </a:xfrm>
          <a:prstGeom prst="rect">
            <a:avLst/>
          </a:prstGeom>
          <a:noFill/>
        </p:spPr>
        <p:txBody>
          <a:bodyPr wrap="none" rtlCol="0">
            <a:spAutoFit/>
          </a:bodyPr>
          <a:lstStyle/>
          <a:p>
            <a:r>
              <a:rPr lang="en-US" sz="800" dirty="0" smtClean="0">
                <a:solidFill>
                  <a:schemeClr val="accent6"/>
                </a:solidFill>
              </a:rPr>
              <a:t>STM32CubeL0</a:t>
            </a:r>
            <a:endParaRPr lang="en-US" sz="800" dirty="0">
              <a:solidFill>
                <a:schemeClr val="accent6"/>
              </a:solidFill>
            </a:endParaRPr>
          </a:p>
        </p:txBody>
      </p:sp>
      <p:pic>
        <p:nvPicPr>
          <p:cNvPr id="44" name="Picture 4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3152" y="3569972"/>
            <a:ext cx="447624" cy="447624"/>
          </a:xfrm>
          <a:prstGeom prst="rect">
            <a:avLst/>
          </a:prstGeom>
          <a:effectLst/>
        </p:spPr>
      </p:pic>
    </p:spTree>
    <p:extLst>
      <p:ext uri="{BB962C8B-B14F-4D97-AF65-F5344CB8AC3E}">
        <p14:creationId xmlns:p14="http://schemas.microsoft.com/office/powerpoint/2010/main" val="4144909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79512" y="57141"/>
            <a:ext cx="2854486" cy="2659812"/>
            <a:chOff x="179512" y="57141"/>
            <a:chExt cx="2854486" cy="2659812"/>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57141"/>
              <a:ext cx="2241345" cy="1947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Down Arrow 14"/>
            <p:cNvSpPr/>
            <p:nvPr/>
          </p:nvSpPr>
          <p:spPr>
            <a:xfrm rot="17518153">
              <a:off x="2248271" y="1931226"/>
              <a:ext cx="829532" cy="741922"/>
            </a:xfrm>
            <a:prstGeom prst="downArrow">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24266" y="1972215"/>
              <a:ext cx="1551836" cy="338554"/>
            </a:xfrm>
            <a:prstGeom prst="rect">
              <a:avLst/>
            </a:prstGeom>
          </p:spPr>
          <p:txBody>
            <a:bodyPr wrap="none">
              <a:spAutoFit/>
            </a:bodyPr>
            <a:lstStyle/>
            <a:p>
              <a:pPr algn="ctr"/>
              <a:r>
                <a:rPr lang="en-US" sz="1600" b="1" dirty="0" err="1" smtClean="0">
                  <a:solidFill>
                    <a:schemeClr val="accent4"/>
                  </a:solidFill>
                </a:rPr>
                <a:t>Pinout</a:t>
              </a:r>
              <a:r>
                <a:rPr lang="en-US" sz="1600" b="1" dirty="0" smtClean="0">
                  <a:solidFill>
                    <a:schemeClr val="accent4"/>
                  </a:solidFill>
                </a:rPr>
                <a:t> Wizard</a:t>
              </a:r>
              <a:endParaRPr lang="en-US" sz="1600" dirty="0" smtClean="0">
                <a:solidFill>
                  <a:schemeClr val="accent4"/>
                </a:solidFill>
              </a:endParaRPr>
            </a:p>
          </p:txBody>
        </p:sp>
      </p:grpSp>
      <p:grpSp>
        <p:nvGrpSpPr>
          <p:cNvPr id="11" name="Group 10"/>
          <p:cNvGrpSpPr/>
          <p:nvPr/>
        </p:nvGrpSpPr>
        <p:grpSpPr>
          <a:xfrm>
            <a:off x="174739" y="3615250"/>
            <a:ext cx="3611653" cy="2603153"/>
            <a:chOff x="174739" y="3615250"/>
            <a:chExt cx="3611653" cy="260315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4682253"/>
              <a:ext cx="3606880" cy="153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16"/>
            <p:cNvSpPr/>
            <p:nvPr/>
          </p:nvSpPr>
          <p:spPr>
            <a:xfrm>
              <a:off x="174739" y="4343699"/>
              <a:ext cx="2201945" cy="338554"/>
            </a:xfrm>
            <a:prstGeom prst="rect">
              <a:avLst/>
            </a:prstGeom>
          </p:spPr>
          <p:txBody>
            <a:bodyPr wrap="square">
              <a:spAutoFit/>
            </a:bodyPr>
            <a:lstStyle/>
            <a:p>
              <a:pPr algn="ctr"/>
              <a:r>
                <a:rPr lang="en-US" sz="1600" b="1" dirty="0" smtClean="0">
                  <a:solidFill>
                    <a:schemeClr val="accent4"/>
                  </a:solidFill>
                </a:rPr>
                <a:t>Clock Tree wizard</a:t>
              </a:r>
              <a:endParaRPr lang="en-US" sz="1600" dirty="0" smtClean="0">
                <a:solidFill>
                  <a:schemeClr val="accent4"/>
                </a:solidFill>
              </a:endParaRPr>
            </a:p>
          </p:txBody>
        </p:sp>
        <p:sp>
          <p:nvSpPr>
            <p:cNvPr id="20" name="Down Arrow 19"/>
            <p:cNvSpPr/>
            <p:nvPr/>
          </p:nvSpPr>
          <p:spPr>
            <a:xfrm rot="4081847" flipV="1">
              <a:off x="2280161" y="3659055"/>
              <a:ext cx="829532" cy="741922"/>
            </a:xfrm>
            <a:prstGeom prst="downArrow">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5517654" y="271517"/>
            <a:ext cx="3398412" cy="2445437"/>
            <a:chOff x="5517654" y="271517"/>
            <a:chExt cx="3398412" cy="2445437"/>
          </a:xfrm>
        </p:grpSpPr>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9696" y="271517"/>
              <a:ext cx="2207079" cy="1519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ctangle 17"/>
            <p:cNvSpPr/>
            <p:nvPr/>
          </p:nvSpPr>
          <p:spPr>
            <a:xfrm>
              <a:off x="6232318" y="1939440"/>
              <a:ext cx="2683748" cy="584775"/>
            </a:xfrm>
            <a:prstGeom prst="rect">
              <a:avLst/>
            </a:prstGeom>
          </p:spPr>
          <p:txBody>
            <a:bodyPr wrap="none">
              <a:spAutoFit/>
            </a:bodyPr>
            <a:lstStyle/>
            <a:p>
              <a:pPr algn="ctr"/>
              <a:r>
                <a:rPr lang="en-US" sz="1600" b="1" dirty="0" smtClean="0">
                  <a:solidFill>
                    <a:schemeClr val="accent4"/>
                  </a:solidFill>
                </a:rPr>
                <a:t>Peripherals &amp; Middleware</a:t>
              </a:r>
            </a:p>
            <a:p>
              <a:pPr algn="ctr"/>
              <a:r>
                <a:rPr lang="en-US" sz="1600" b="1" dirty="0" smtClean="0">
                  <a:solidFill>
                    <a:schemeClr val="accent4"/>
                  </a:solidFill>
                </a:rPr>
                <a:t>Wizard</a:t>
              </a:r>
              <a:endParaRPr lang="en-US" sz="1600" dirty="0" smtClean="0">
                <a:solidFill>
                  <a:schemeClr val="accent4"/>
                </a:solidFill>
              </a:endParaRPr>
            </a:p>
          </p:txBody>
        </p:sp>
        <p:sp>
          <p:nvSpPr>
            <p:cNvPr id="21" name="Down Arrow 20"/>
            <p:cNvSpPr/>
            <p:nvPr/>
          </p:nvSpPr>
          <p:spPr>
            <a:xfrm rot="4081847" flipH="1">
              <a:off x="5473849" y="1931227"/>
              <a:ext cx="829532" cy="741922"/>
            </a:xfrm>
            <a:prstGeom prst="downArrow">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5549544" y="3615251"/>
            <a:ext cx="3436222" cy="2634710"/>
            <a:chOff x="5549544" y="3615251"/>
            <a:chExt cx="3436222" cy="2634710"/>
          </a:xfrm>
        </p:grpSpPr>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0703" y="4461253"/>
              <a:ext cx="2925063" cy="1788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ectangle 18"/>
            <p:cNvSpPr/>
            <p:nvPr/>
          </p:nvSpPr>
          <p:spPr>
            <a:xfrm>
              <a:off x="6536218" y="3887166"/>
              <a:ext cx="2300563" cy="584775"/>
            </a:xfrm>
            <a:prstGeom prst="rect">
              <a:avLst/>
            </a:prstGeom>
          </p:spPr>
          <p:txBody>
            <a:bodyPr wrap="square">
              <a:spAutoFit/>
            </a:bodyPr>
            <a:lstStyle/>
            <a:p>
              <a:pPr algn="ctr"/>
              <a:r>
                <a:rPr lang="en-US" sz="1600" b="1" dirty="0" smtClean="0">
                  <a:solidFill>
                    <a:schemeClr val="accent4"/>
                  </a:solidFill>
                </a:rPr>
                <a:t>Power Consumption</a:t>
              </a:r>
            </a:p>
            <a:p>
              <a:pPr algn="ctr"/>
              <a:r>
                <a:rPr lang="en-US" sz="1600" b="1" dirty="0" smtClean="0">
                  <a:solidFill>
                    <a:schemeClr val="accent4"/>
                  </a:solidFill>
                </a:rPr>
                <a:t>Wizard</a:t>
              </a:r>
              <a:endParaRPr lang="en-US" sz="1600" dirty="0" smtClean="0">
                <a:solidFill>
                  <a:schemeClr val="accent4"/>
                </a:solidFill>
              </a:endParaRPr>
            </a:p>
          </p:txBody>
        </p:sp>
        <p:sp>
          <p:nvSpPr>
            <p:cNvPr id="22" name="Down Arrow 21"/>
            <p:cNvSpPr/>
            <p:nvPr/>
          </p:nvSpPr>
          <p:spPr>
            <a:xfrm rot="17518153" flipH="1" flipV="1">
              <a:off x="5505739" y="3659056"/>
              <a:ext cx="829532" cy="741922"/>
            </a:xfrm>
            <a:prstGeom prst="downArrow">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32" name="Picture 8" descr="C:\Users\ldesseig\Documents\My ST Documents\MCD\Projects\STM32Cube V1\Branding Visuals\STM32_Cube_128x128px.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98720" y="3290923"/>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p:cNvSpPr/>
          <p:nvPr/>
        </p:nvSpPr>
        <p:spPr>
          <a:xfrm>
            <a:off x="3104304" y="746314"/>
            <a:ext cx="2408032" cy="461665"/>
          </a:xfrm>
          <a:prstGeom prst="rect">
            <a:avLst/>
          </a:prstGeom>
        </p:spPr>
        <p:txBody>
          <a:bodyPr wrap="none">
            <a:spAutoFit/>
          </a:bodyPr>
          <a:lstStyle/>
          <a:p>
            <a:pPr algn="ctr"/>
            <a:r>
              <a:rPr lang="en-US" sz="2400" b="1" dirty="0" smtClean="0">
                <a:solidFill>
                  <a:schemeClr val="accent1"/>
                </a:solidFill>
              </a:rPr>
              <a:t>STM</a:t>
            </a:r>
            <a:r>
              <a:rPr lang="en-US" sz="2400" dirty="0" smtClean="0">
                <a:solidFill>
                  <a:schemeClr val="accent1"/>
                </a:solidFill>
              </a:rPr>
              <a:t>32</a:t>
            </a:r>
            <a:r>
              <a:rPr lang="en-US" sz="2400" b="1" dirty="0" smtClean="0">
                <a:solidFill>
                  <a:schemeClr val="accent1"/>
                </a:solidFill>
              </a:rPr>
              <a:t>Cube</a:t>
            </a:r>
            <a:r>
              <a:rPr lang="en-US" sz="2400" dirty="0" smtClean="0">
                <a:solidFill>
                  <a:schemeClr val="accent1"/>
                </a:solidFill>
              </a:rPr>
              <a:t>MX</a:t>
            </a:r>
          </a:p>
        </p:txBody>
      </p:sp>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18300" y="1102451"/>
            <a:ext cx="2980041" cy="2235366"/>
          </a:xfrm>
          <a:prstGeom prst="rect">
            <a:avLst/>
          </a:prstGeom>
        </p:spPr>
      </p:pic>
      <p:pic>
        <p:nvPicPr>
          <p:cNvPr id="32" name="Picture 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74499" y="1552492"/>
            <a:ext cx="667642" cy="667642"/>
          </a:xfrm>
          <a:prstGeom prst="rect">
            <a:avLst/>
          </a:prstGeom>
        </p:spPr>
      </p:pic>
      <p:sp>
        <p:nvSpPr>
          <p:cNvPr id="24" name="Slide Number Placeholder 3"/>
          <p:cNvSpPr txBox="1">
            <a:spLocks/>
          </p:cNvSpPr>
          <p:nvPr/>
        </p:nvSpPr>
        <p:spPr>
          <a:xfrm>
            <a:off x="8617744" y="678629"/>
            <a:ext cx="544994" cy="198000"/>
          </a:xfrm>
          <a:prstGeom prst="rect">
            <a:avLst/>
          </a:prstGeom>
          <a:solidFill>
            <a:schemeClr val="accent2"/>
          </a:solidFill>
        </p:spPr>
        <p:txBody>
          <a:bodyPr vert="horz" wrap="none" lIns="91440" tIns="45720" rIns="91440" bIns="45720" rtlCol="0" anchor="ctr"/>
          <a:lstStyle>
            <a:defPPr>
              <a:defRPr lang="fr-FR"/>
            </a:defPPr>
            <a:lvl1pPr marL="0" algn="r" defTabSz="914400" rtl="0" eaLnBrk="1" latinLnBrk="0" hangingPunct="1">
              <a:defRPr sz="1200" kern="1200">
                <a:solidFill>
                  <a:schemeClr val="bg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31B9E4-8E4D-4C86-BFD7-412B282B373B}" type="slidenum">
              <a:rPr lang="fr-FR" smtClean="0"/>
              <a:pPr/>
              <a:t>25</a:t>
            </a:fld>
            <a:endParaRPr lang="fr-FR" dirty="0"/>
          </a:p>
        </p:txBody>
      </p:sp>
    </p:spTree>
    <p:extLst>
      <p:ext uri="{BB962C8B-B14F-4D97-AF65-F5344CB8AC3E}">
        <p14:creationId xmlns:p14="http://schemas.microsoft.com/office/powerpoint/2010/main" val="140347777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104304" y="746314"/>
            <a:ext cx="2408032" cy="461665"/>
          </a:xfrm>
          <a:prstGeom prst="rect">
            <a:avLst/>
          </a:prstGeom>
        </p:spPr>
        <p:txBody>
          <a:bodyPr wrap="none">
            <a:spAutoFit/>
          </a:bodyPr>
          <a:lstStyle/>
          <a:p>
            <a:pPr algn="ctr"/>
            <a:r>
              <a:rPr lang="en-US" sz="2400" b="1" dirty="0" smtClean="0">
                <a:solidFill>
                  <a:schemeClr val="accent1"/>
                </a:solidFill>
              </a:rPr>
              <a:t>STM</a:t>
            </a:r>
            <a:r>
              <a:rPr lang="en-US" sz="2400" dirty="0" smtClean="0">
                <a:solidFill>
                  <a:schemeClr val="accent1"/>
                </a:solidFill>
              </a:rPr>
              <a:t>32</a:t>
            </a:r>
            <a:r>
              <a:rPr lang="en-US" sz="2400" b="1" dirty="0" smtClean="0">
                <a:solidFill>
                  <a:schemeClr val="accent1"/>
                </a:solidFill>
              </a:rPr>
              <a:t>Cube</a:t>
            </a:r>
            <a:r>
              <a:rPr lang="en-US" sz="2400" dirty="0" smtClean="0">
                <a:solidFill>
                  <a:schemeClr val="accent1"/>
                </a:solidFill>
              </a:rPr>
              <a:t>MX</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18300" y="1102451"/>
            <a:ext cx="2980041" cy="2235366"/>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74499" y="1552492"/>
            <a:ext cx="667642" cy="667642"/>
          </a:xfrm>
          <a:prstGeom prst="rect">
            <a:avLst/>
          </a:prstGeom>
        </p:spPr>
      </p:pic>
      <p:pic>
        <p:nvPicPr>
          <p:cNvPr id="24" name="Picture 8" descr="C:\Users\ldesseig\Documents\My ST Documents\MCD\Projects\STM32Cube V1\Branding Visuals\STM32_Cube_128x128p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9000" y="170631"/>
            <a:ext cx="1219200" cy="12192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2474277" y="3288094"/>
            <a:ext cx="5680601" cy="3285909"/>
            <a:chOff x="2474277" y="3288094"/>
            <a:chExt cx="5680601" cy="3285909"/>
          </a:xfrm>
        </p:grpSpPr>
        <p:pic>
          <p:nvPicPr>
            <p:cNvPr id="23" name="Picture 8" descr="C:\Users\ldesseig\AppData\Local\Microsoft\Windows\Temporary Internet Files\Content.IE5\JS43M08O\RS622_pa006340ph.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761868">
              <a:off x="2996727" y="4780522"/>
              <a:ext cx="2572686" cy="1793481"/>
            </a:xfrm>
            <a:prstGeom prst="rect">
              <a:avLst/>
            </a:prstGeom>
            <a:noFill/>
            <a:extLst>
              <a:ext uri="{909E8E84-426E-40DD-AFC4-6F175D3DCCD1}">
                <a14:hiddenFill xmlns:a14="http://schemas.microsoft.com/office/drawing/2010/main">
                  <a:solidFill>
                    <a:srgbClr val="FFFFFF"/>
                  </a:solidFill>
                </a14:hiddenFill>
              </a:ext>
            </a:extLst>
          </p:spPr>
        </p:pic>
        <p:sp>
          <p:nvSpPr>
            <p:cNvPr id="25" name="Down Arrow 24"/>
            <p:cNvSpPr/>
            <p:nvPr/>
          </p:nvSpPr>
          <p:spPr>
            <a:xfrm rot="10800000" flipH="1" flipV="1">
              <a:off x="3893554" y="3288094"/>
              <a:ext cx="829532" cy="1509057"/>
            </a:xfrm>
            <a:prstGeom prst="downArrow">
              <a:avLst/>
            </a:prstGeom>
            <a:noFill/>
            <a:ln w="38100">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4507725" y="3686106"/>
              <a:ext cx="3647153" cy="646331"/>
            </a:xfrm>
            <a:prstGeom prst="rect">
              <a:avLst/>
            </a:prstGeom>
          </p:spPr>
          <p:txBody>
            <a:bodyPr wrap="none">
              <a:spAutoFit/>
            </a:bodyPr>
            <a:lstStyle/>
            <a:p>
              <a:pPr algn="ctr"/>
              <a:r>
                <a:rPr lang="en-US" b="1" dirty="0" smtClean="0">
                  <a:solidFill>
                    <a:schemeClr val="accent4"/>
                  </a:solidFill>
                </a:rPr>
                <a:t>Generates Initialization C Code</a:t>
              </a:r>
            </a:p>
            <a:p>
              <a:pPr algn="ctr"/>
              <a:r>
                <a:rPr lang="en-US" b="1" dirty="0">
                  <a:solidFill>
                    <a:schemeClr val="accent4"/>
                  </a:solidFill>
                </a:rPr>
                <a:t>b</a:t>
              </a:r>
              <a:r>
                <a:rPr lang="en-US" b="1" dirty="0" smtClean="0">
                  <a:solidFill>
                    <a:schemeClr val="accent4"/>
                  </a:solidFill>
                </a:rPr>
                <a:t>ased on user choices !</a:t>
              </a:r>
              <a:endParaRPr lang="en-US" dirty="0" smtClean="0">
                <a:solidFill>
                  <a:schemeClr val="accent4"/>
                </a:solidFill>
              </a:endParaRPr>
            </a:p>
          </p:txBody>
        </p:sp>
        <p:pic>
          <p:nvPicPr>
            <p:cNvPr id="27" name="Picture 26" descr="http://gnbproject7mms.gnb.st.com/mcdmktg/regions/stm32/STM32%20Branding%20visuals/RS780_gear.jpg-gea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4277" y="3337817"/>
              <a:ext cx="1716997" cy="1195030"/>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Slide Number Placeholder 3"/>
          <p:cNvSpPr txBox="1">
            <a:spLocks/>
          </p:cNvSpPr>
          <p:nvPr/>
        </p:nvSpPr>
        <p:spPr>
          <a:xfrm>
            <a:off x="8617744" y="678629"/>
            <a:ext cx="544994" cy="198000"/>
          </a:xfrm>
          <a:prstGeom prst="rect">
            <a:avLst/>
          </a:prstGeom>
          <a:solidFill>
            <a:schemeClr val="accent2"/>
          </a:solidFill>
        </p:spPr>
        <p:txBody>
          <a:bodyPr vert="horz" wrap="none" lIns="91440" tIns="45720" rIns="91440" bIns="45720" rtlCol="0" anchor="ctr"/>
          <a:lstStyle>
            <a:defPPr>
              <a:defRPr lang="fr-FR"/>
            </a:defPPr>
            <a:lvl1pPr marL="0" algn="r" defTabSz="914400" rtl="0" eaLnBrk="1" latinLnBrk="0" hangingPunct="1">
              <a:defRPr sz="1200" kern="1200">
                <a:solidFill>
                  <a:schemeClr val="bg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31B9E4-8E4D-4C86-BFD7-412B282B373B}" type="slidenum">
              <a:rPr lang="fr-FR" smtClean="0"/>
              <a:pPr/>
              <a:t>26</a:t>
            </a:fld>
            <a:endParaRPr lang="fr-FR" dirty="0"/>
          </a:p>
        </p:txBody>
      </p:sp>
    </p:spTree>
    <p:extLst>
      <p:ext uri="{BB962C8B-B14F-4D97-AF65-F5344CB8AC3E}">
        <p14:creationId xmlns:p14="http://schemas.microsoft.com/office/powerpoint/2010/main" val="115904334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STM32CubeMX: MCU Selector</a:t>
            </a:r>
            <a:endParaRPr lang="en-US" dirty="0"/>
          </a:p>
        </p:txBody>
      </p:sp>
      <p:sp>
        <p:nvSpPr>
          <p:cNvPr id="3" name="Slide Number Placeholder 2"/>
          <p:cNvSpPr>
            <a:spLocks noGrp="1"/>
          </p:cNvSpPr>
          <p:nvPr>
            <p:ph type="sldNum" sz="quarter" idx="10"/>
          </p:nvPr>
        </p:nvSpPr>
        <p:spPr/>
        <p:txBody>
          <a:bodyPr/>
          <a:lstStyle/>
          <a:p>
            <a:fld id="{5B31B9E4-8E4D-4C86-BFD7-412B282B373B}" type="slidenum">
              <a:rPr lang="fr-FR" smtClean="0"/>
              <a:pPr/>
              <a:t>27</a:t>
            </a:fld>
            <a:endParaRPr lang="fr-FR"/>
          </a:p>
        </p:txBody>
      </p:sp>
      <p:sp>
        <p:nvSpPr>
          <p:cNvPr id="4" name="Content Placeholder 3"/>
          <p:cNvSpPr>
            <a:spLocks noGrp="1"/>
          </p:cNvSpPr>
          <p:nvPr>
            <p:ph idx="1"/>
          </p:nvPr>
        </p:nvSpPr>
        <p:spPr>
          <a:xfrm>
            <a:off x="990600" y="2057400"/>
            <a:ext cx="2590800" cy="2631490"/>
          </a:xfrm>
        </p:spPr>
        <p:txBody>
          <a:bodyPr/>
          <a:lstStyle/>
          <a:p>
            <a:pPr marL="0" indent="0">
              <a:buNone/>
            </a:pPr>
            <a:r>
              <a:rPr lang="en-US" sz="3200" dirty="0" smtClean="0"/>
              <a:t>Filter by:</a:t>
            </a:r>
          </a:p>
          <a:p>
            <a:pPr>
              <a:spcBef>
                <a:spcPts val="0"/>
              </a:spcBef>
              <a:spcAft>
                <a:spcPts val="0"/>
              </a:spcAft>
            </a:pPr>
            <a:r>
              <a:rPr lang="en-US" sz="3200" dirty="0" smtClean="0"/>
              <a:t>Series</a:t>
            </a:r>
          </a:p>
          <a:p>
            <a:pPr>
              <a:spcBef>
                <a:spcPts val="0"/>
              </a:spcBef>
              <a:spcAft>
                <a:spcPts val="0"/>
              </a:spcAft>
            </a:pPr>
            <a:r>
              <a:rPr lang="en-US" sz="3200" dirty="0" smtClean="0"/>
              <a:t>Line</a:t>
            </a:r>
          </a:p>
          <a:p>
            <a:pPr>
              <a:spcBef>
                <a:spcPts val="0"/>
              </a:spcBef>
              <a:spcAft>
                <a:spcPts val="0"/>
              </a:spcAft>
            </a:pPr>
            <a:r>
              <a:rPr lang="en-US" sz="3200" dirty="0" smtClean="0"/>
              <a:t>Package</a:t>
            </a:r>
          </a:p>
          <a:p>
            <a:pPr>
              <a:spcBef>
                <a:spcPts val="0"/>
              </a:spcBef>
              <a:spcAft>
                <a:spcPts val="0"/>
              </a:spcAft>
            </a:pPr>
            <a:r>
              <a:rPr lang="en-US" sz="3200" dirty="0" smtClean="0"/>
              <a:t>Peripherals</a:t>
            </a:r>
          </a:p>
        </p:txBody>
      </p:sp>
      <p:pic>
        <p:nvPicPr>
          <p:cNvPr id="7" name="Pic New Proje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1340768"/>
            <a:ext cx="4566276" cy="5276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71780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STM32CubeMX: Pin-out configuration</a:t>
            </a:r>
            <a:endParaRPr lang="en-US" dirty="0"/>
          </a:p>
        </p:txBody>
      </p:sp>
      <p:sp>
        <p:nvSpPr>
          <p:cNvPr id="3" name="Slide Number Placeholder 2"/>
          <p:cNvSpPr>
            <a:spLocks noGrp="1"/>
          </p:cNvSpPr>
          <p:nvPr>
            <p:ph type="sldNum" sz="quarter" idx="10"/>
          </p:nvPr>
        </p:nvSpPr>
        <p:spPr/>
        <p:txBody>
          <a:bodyPr/>
          <a:lstStyle/>
          <a:p>
            <a:fld id="{5B31B9E4-8E4D-4C86-BFD7-412B282B373B}" type="slidenum">
              <a:rPr lang="fr-FR" smtClean="0"/>
              <a:pPr/>
              <a:t>28</a:t>
            </a:fld>
            <a:endParaRPr lang="fr-F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52800" y="1219200"/>
            <a:ext cx="5539751" cy="5209778"/>
          </a:xfrm>
        </p:spPr>
      </p:pic>
      <p:sp>
        <p:nvSpPr>
          <p:cNvPr id="9" name="Content Placeholder 3"/>
          <p:cNvSpPr txBox="1">
            <a:spLocks/>
          </p:cNvSpPr>
          <p:nvPr/>
        </p:nvSpPr>
        <p:spPr>
          <a:xfrm>
            <a:off x="457200" y="1716881"/>
            <a:ext cx="2819400" cy="3693319"/>
          </a:xfrm>
          <a:prstGeom prst="rect">
            <a:avLst/>
          </a:prstGeom>
        </p:spPr>
        <p:txBody>
          <a:bodyPr vert="horz" wrap="square" lIns="91440" tIns="45720" rIns="91440" bIns="45720" rtlCol="0">
            <a:spAutoFit/>
          </a:bodyPr>
          <a:lstStyle>
            <a:lvl1pPr marL="177800" indent="-177800" algn="l" defTabSz="914400" rtl="0" eaLnBrk="1" latinLnBrk="0" hangingPunct="1">
              <a:lnSpc>
                <a:spcPct val="100000"/>
              </a:lnSpc>
              <a:spcBef>
                <a:spcPts val="1800"/>
              </a:spcBef>
              <a:spcAft>
                <a:spcPts val="600"/>
              </a:spcAft>
              <a:buClr>
                <a:schemeClr val="accent1"/>
              </a:buClr>
              <a:buFont typeface="Arial" pitchFamily="34" charset="0"/>
              <a:buChar char="•"/>
              <a:defRPr sz="2000" kern="1200" baseline="0">
                <a:solidFill>
                  <a:schemeClr val="accent4"/>
                </a:solidFill>
                <a:latin typeface="Arial" pitchFamily="34" charset="0"/>
                <a:ea typeface="+mn-ea"/>
                <a:cs typeface="Arial" pitchFamily="34" charset="0"/>
              </a:defRPr>
            </a:lvl1pPr>
            <a:lvl2pPr marL="533400" indent="-177800" algn="l" defTabSz="914400" rtl="0" eaLnBrk="1" latinLnBrk="0" hangingPunct="1">
              <a:lnSpc>
                <a:spcPct val="100000"/>
              </a:lnSpc>
              <a:spcBef>
                <a:spcPts val="0"/>
              </a:spcBef>
              <a:spcAft>
                <a:spcPts val="600"/>
              </a:spcAft>
              <a:buClr>
                <a:schemeClr val="accent4">
                  <a:lumMod val="90000"/>
                  <a:lumOff val="10000"/>
                </a:schemeClr>
              </a:buClr>
              <a:buFont typeface="Arial" pitchFamily="34" charset="0"/>
              <a:buChar char="•"/>
              <a:defRPr sz="1600" kern="1200">
                <a:solidFill>
                  <a:schemeClr val="accent4">
                    <a:lumMod val="90000"/>
                    <a:lumOff val="10000"/>
                  </a:schemeClr>
                </a:solidFill>
                <a:latin typeface="Arial" pitchFamily="34" charset="0"/>
                <a:ea typeface="+mn-ea"/>
                <a:cs typeface="Arial" pitchFamily="34" charset="0"/>
              </a:defRPr>
            </a:lvl2pPr>
            <a:lvl3pPr marL="901700" indent="-177800" algn="l" defTabSz="914400" rtl="0" eaLnBrk="1" latinLnBrk="0" hangingPunct="1">
              <a:lnSpc>
                <a:spcPct val="100000"/>
              </a:lnSpc>
              <a:spcBef>
                <a:spcPts val="0"/>
              </a:spcBef>
              <a:spcAft>
                <a:spcPts val="300"/>
              </a:spcAft>
              <a:buFont typeface="Arial" pitchFamily="34" charset="0"/>
              <a:buChar char="•"/>
              <a:defRPr sz="1400" kern="1200" baseline="0">
                <a:solidFill>
                  <a:schemeClr val="accent3">
                    <a:lumMod val="50000"/>
                  </a:schemeClr>
                </a:solidFill>
                <a:latin typeface="Arial" pitchFamily="34" charset="0"/>
                <a:ea typeface="+mn-ea"/>
                <a:cs typeface="Arial" pitchFamily="34" charset="0"/>
              </a:defRPr>
            </a:lvl3pPr>
            <a:lvl4pPr marL="1527175" indent="-155575" algn="l" defTabSz="914400" rtl="0" eaLnBrk="1" latinLnBrk="0" hangingPunct="1">
              <a:lnSpc>
                <a:spcPct val="100000"/>
              </a:lnSpc>
              <a:spcBef>
                <a:spcPts val="0"/>
              </a:spcBef>
              <a:spcAft>
                <a:spcPts val="300"/>
              </a:spcAft>
              <a:buFont typeface="Arial" pitchFamily="34" charset="0"/>
              <a:buChar char="•"/>
              <a:defRPr sz="1200" kern="1200" baseline="0">
                <a:solidFill>
                  <a:srgbClr val="646464"/>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0"/>
              </a:spcAft>
            </a:pPr>
            <a:r>
              <a:rPr lang="en-US" sz="2400" dirty="0" err="1" smtClean="0"/>
              <a:t>Pinout</a:t>
            </a:r>
            <a:r>
              <a:rPr lang="en-US" sz="2400" dirty="0"/>
              <a:t> </a:t>
            </a:r>
            <a:r>
              <a:rPr lang="en-US" sz="2400" dirty="0" smtClean="0"/>
              <a:t>from:</a:t>
            </a:r>
          </a:p>
          <a:p>
            <a:pPr lvl="1">
              <a:spcAft>
                <a:spcPts val="0"/>
              </a:spcAft>
            </a:pPr>
            <a:r>
              <a:rPr lang="en-US" sz="1800" dirty="0" smtClean="0"/>
              <a:t>Peripheral tree</a:t>
            </a:r>
          </a:p>
          <a:p>
            <a:pPr lvl="1">
              <a:spcAft>
                <a:spcPts val="0"/>
              </a:spcAft>
            </a:pPr>
            <a:r>
              <a:rPr lang="en-US" sz="1800" dirty="0" smtClean="0"/>
              <a:t>Manually</a:t>
            </a:r>
          </a:p>
          <a:p>
            <a:pPr>
              <a:spcAft>
                <a:spcPts val="0"/>
              </a:spcAft>
            </a:pPr>
            <a:r>
              <a:rPr lang="en-US" sz="2400" dirty="0" smtClean="0"/>
              <a:t>Automatic signal remapping</a:t>
            </a:r>
          </a:p>
          <a:p>
            <a:pPr>
              <a:spcAft>
                <a:spcPts val="0"/>
              </a:spcAft>
            </a:pPr>
            <a:r>
              <a:rPr lang="en-US" sz="2400" dirty="0" smtClean="0"/>
              <a:t>Management of dependencies between peripherals</a:t>
            </a:r>
          </a:p>
        </p:txBody>
      </p:sp>
    </p:spTree>
    <p:extLst>
      <p:ext uri="{BB962C8B-B14F-4D97-AF65-F5344CB8AC3E}">
        <p14:creationId xmlns:p14="http://schemas.microsoft.com/office/powerpoint/2010/main" val="20809150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STM32CubeMX: Clock tree</a:t>
            </a:r>
            <a:endParaRPr lang="en-US" dirty="0"/>
          </a:p>
        </p:txBody>
      </p:sp>
      <p:sp>
        <p:nvSpPr>
          <p:cNvPr id="3" name="Slide Number Placeholder 2"/>
          <p:cNvSpPr>
            <a:spLocks noGrp="1"/>
          </p:cNvSpPr>
          <p:nvPr>
            <p:ph type="sldNum" sz="quarter" idx="10"/>
          </p:nvPr>
        </p:nvSpPr>
        <p:spPr/>
        <p:txBody>
          <a:bodyPr/>
          <a:lstStyle/>
          <a:p>
            <a:fld id="{5B31B9E4-8E4D-4C86-BFD7-412B282B373B}" type="slidenum">
              <a:rPr lang="fr-FR" smtClean="0"/>
              <a:pPr/>
              <a:t>29</a:t>
            </a:fld>
            <a:endParaRPr lang="fr-F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0400" y="1447800"/>
            <a:ext cx="5552155" cy="4813431"/>
          </a:xfrm>
        </p:spPr>
      </p:pic>
      <p:sp>
        <p:nvSpPr>
          <p:cNvPr id="7" name="Content Placeholder 3"/>
          <p:cNvSpPr txBox="1">
            <a:spLocks/>
          </p:cNvSpPr>
          <p:nvPr/>
        </p:nvSpPr>
        <p:spPr>
          <a:xfrm>
            <a:off x="457200" y="1976259"/>
            <a:ext cx="2438400" cy="3662541"/>
          </a:xfrm>
          <a:prstGeom prst="rect">
            <a:avLst/>
          </a:prstGeom>
        </p:spPr>
        <p:txBody>
          <a:bodyPr vert="horz" wrap="square" lIns="91440" tIns="45720" rIns="91440" bIns="45720" rtlCol="0">
            <a:spAutoFit/>
          </a:bodyPr>
          <a:lstStyle>
            <a:lvl1pPr marL="177800" indent="-177800" algn="l" defTabSz="914400" rtl="0" eaLnBrk="1" latinLnBrk="0" hangingPunct="1">
              <a:lnSpc>
                <a:spcPct val="100000"/>
              </a:lnSpc>
              <a:spcBef>
                <a:spcPts val="1800"/>
              </a:spcBef>
              <a:spcAft>
                <a:spcPts val="600"/>
              </a:spcAft>
              <a:buClr>
                <a:schemeClr val="accent1"/>
              </a:buClr>
              <a:buFont typeface="Arial" pitchFamily="34" charset="0"/>
              <a:buChar char="•"/>
              <a:defRPr sz="2000" kern="1200" baseline="0">
                <a:solidFill>
                  <a:schemeClr val="accent4"/>
                </a:solidFill>
                <a:latin typeface="Arial" pitchFamily="34" charset="0"/>
                <a:ea typeface="+mn-ea"/>
                <a:cs typeface="Arial" pitchFamily="34" charset="0"/>
              </a:defRPr>
            </a:lvl1pPr>
            <a:lvl2pPr marL="533400" indent="-177800" algn="l" defTabSz="914400" rtl="0" eaLnBrk="1" latinLnBrk="0" hangingPunct="1">
              <a:lnSpc>
                <a:spcPct val="100000"/>
              </a:lnSpc>
              <a:spcBef>
                <a:spcPts val="0"/>
              </a:spcBef>
              <a:spcAft>
                <a:spcPts val="600"/>
              </a:spcAft>
              <a:buClr>
                <a:schemeClr val="accent4">
                  <a:lumMod val="90000"/>
                  <a:lumOff val="10000"/>
                </a:schemeClr>
              </a:buClr>
              <a:buFont typeface="Arial" pitchFamily="34" charset="0"/>
              <a:buChar char="•"/>
              <a:defRPr sz="1600" kern="1200">
                <a:solidFill>
                  <a:schemeClr val="accent4">
                    <a:lumMod val="90000"/>
                    <a:lumOff val="10000"/>
                  </a:schemeClr>
                </a:solidFill>
                <a:latin typeface="Arial" pitchFamily="34" charset="0"/>
                <a:ea typeface="+mn-ea"/>
                <a:cs typeface="Arial" pitchFamily="34" charset="0"/>
              </a:defRPr>
            </a:lvl2pPr>
            <a:lvl3pPr marL="901700" indent="-177800" algn="l" defTabSz="914400" rtl="0" eaLnBrk="1" latinLnBrk="0" hangingPunct="1">
              <a:lnSpc>
                <a:spcPct val="100000"/>
              </a:lnSpc>
              <a:spcBef>
                <a:spcPts val="0"/>
              </a:spcBef>
              <a:spcAft>
                <a:spcPts val="300"/>
              </a:spcAft>
              <a:buFont typeface="Arial" pitchFamily="34" charset="0"/>
              <a:buChar char="•"/>
              <a:defRPr sz="1400" kern="1200" baseline="0">
                <a:solidFill>
                  <a:schemeClr val="accent3">
                    <a:lumMod val="50000"/>
                  </a:schemeClr>
                </a:solidFill>
                <a:latin typeface="Arial" pitchFamily="34" charset="0"/>
                <a:ea typeface="+mn-ea"/>
                <a:cs typeface="Arial" pitchFamily="34" charset="0"/>
              </a:defRPr>
            </a:lvl3pPr>
            <a:lvl4pPr marL="1527175" indent="-155575" algn="l" defTabSz="914400" rtl="0" eaLnBrk="1" latinLnBrk="0" hangingPunct="1">
              <a:lnSpc>
                <a:spcPct val="100000"/>
              </a:lnSpc>
              <a:spcBef>
                <a:spcPts val="0"/>
              </a:spcBef>
              <a:spcAft>
                <a:spcPts val="300"/>
              </a:spcAft>
              <a:buFont typeface="Arial" pitchFamily="34" charset="0"/>
              <a:buChar char="•"/>
              <a:defRPr sz="1200" kern="1200" baseline="0">
                <a:solidFill>
                  <a:srgbClr val="646464"/>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Immediate display of all clock values</a:t>
            </a:r>
          </a:p>
          <a:p>
            <a:r>
              <a:rPr lang="en-US" sz="2400" dirty="0" smtClean="0"/>
              <a:t>Management of all clock constraints</a:t>
            </a:r>
          </a:p>
          <a:p>
            <a:r>
              <a:rPr lang="en-US" sz="2400" dirty="0" smtClean="0"/>
              <a:t>Highlight of errors</a:t>
            </a:r>
          </a:p>
        </p:txBody>
      </p:sp>
    </p:spTree>
    <p:extLst>
      <p:ext uri="{BB962C8B-B14F-4D97-AF65-F5344CB8AC3E}">
        <p14:creationId xmlns:p14="http://schemas.microsoft.com/office/powerpoint/2010/main" val="1412960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1694" y="446324"/>
            <a:ext cx="7876098" cy="1055077"/>
          </a:xfrm>
        </p:spPr>
        <p:txBody>
          <a:bodyPr>
            <a:noAutofit/>
          </a:bodyPr>
          <a:lstStyle/>
          <a:p>
            <a:r>
              <a:rPr lang="en-US" dirty="0" smtClean="0"/>
              <a:t>ST has licensed all Cortex®-</a:t>
            </a:r>
            <a:r>
              <a:rPr lang="en-US" dirty="0"/>
              <a:t>M </a:t>
            </a:r>
            <a:r>
              <a:rPr lang="en-US" dirty="0" smtClean="0"/>
              <a:t>cores</a:t>
            </a:r>
          </a:p>
        </p:txBody>
      </p:sp>
      <p:sp>
        <p:nvSpPr>
          <p:cNvPr id="32" name="Rectangle 5"/>
          <p:cNvSpPr>
            <a:spLocks noGrp="1" noChangeArrowheads="1"/>
          </p:cNvSpPr>
          <p:nvPr>
            <p:ph idx="1"/>
          </p:nvPr>
        </p:nvSpPr>
        <p:spPr>
          <a:xfrm>
            <a:off x="608018" y="1536647"/>
            <a:ext cx="8018586" cy="1766637"/>
          </a:xfrm>
        </p:spPr>
        <p:txBody>
          <a:bodyPr/>
          <a:lstStyle/>
          <a:p>
            <a:pPr>
              <a:spcBef>
                <a:spcPts val="760"/>
              </a:spcBef>
              <a:tabLst>
                <a:tab pos="338804" algn="l"/>
                <a:tab pos="680021" algn="l"/>
                <a:tab pos="1021237" algn="l"/>
                <a:tab pos="1362453" algn="l"/>
                <a:tab pos="1703670" algn="l"/>
                <a:tab pos="2044885" algn="l"/>
                <a:tab pos="2386102" algn="l"/>
                <a:tab pos="2727318" algn="l"/>
                <a:tab pos="3068535" algn="l"/>
                <a:tab pos="3409750" algn="l"/>
                <a:tab pos="3750966" algn="l"/>
                <a:tab pos="4092181" algn="l"/>
                <a:tab pos="4433398" algn="l"/>
                <a:tab pos="4774614" algn="l"/>
                <a:tab pos="5115830" algn="l"/>
                <a:tab pos="5457047" algn="l"/>
                <a:tab pos="5798263" algn="l"/>
                <a:tab pos="6139478" algn="l"/>
                <a:tab pos="6480695" algn="l"/>
                <a:tab pos="6821910" algn="l"/>
              </a:tabLst>
            </a:pPr>
            <a:r>
              <a:rPr lang="en-US" sz="2215" b="1" dirty="0">
                <a:solidFill>
                  <a:schemeClr val="tx2"/>
                </a:solidFill>
              </a:rPr>
              <a:t>Forget traditional 8/16/32-bit classifications and get</a:t>
            </a:r>
          </a:p>
          <a:p>
            <a:pPr lvl="1">
              <a:spcBef>
                <a:spcPts val="665"/>
              </a:spcBef>
              <a:tabLst>
                <a:tab pos="338804" algn="l"/>
                <a:tab pos="680021" algn="l"/>
                <a:tab pos="1021237" algn="l"/>
                <a:tab pos="1362453" algn="l"/>
                <a:tab pos="1703670" algn="l"/>
                <a:tab pos="2044885" algn="l"/>
                <a:tab pos="2386102" algn="l"/>
                <a:tab pos="2727318" algn="l"/>
                <a:tab pos="3068535" algn="l"/>
                <a:tab pos="3409750" algn="l"/>
                <a:tab pos="3750966" algn="l"/>
                <a:tab pos="4092181" algn="l"/>
                <a:tab pos="4433398" algn="l"/>
                <a:tab pos="4774614" algn="l"/>
                <a:tab pos="5115830" algn="l"/>
                <a:tab pos="5457047" algn="l"/>
                <a:tab pos="5798263" algn="l"/>
                <a:tab pos="6139478" algn="l"/>
                <a:tab pos="6480695" algn="l"/>
                <a:tab pos="6821910" algn="l"/>
              </a:tabLst>
            </a:pPr>
            <a:r>
              <a:rPr lang="en-US" dirty="0"/>
              <a:t>Seamless architecture across all applications</a:t>
            </a:r>
          </a:p>
          <a:p>
            <a:pPr lvl="1">
              <a:spcBef>
                <a:spcPts val="665"/>
              </a:spcBef>
              <a:tabLst>
                <a:tab pos="338804" algn="l"/>
                <a:tab pos="680021" algn="l"/>
                <a:tab pos="1021237" algn="l"/>
                <a:tab pos="1362453" algn="l"/>
                <a:tab pos="1703670" algn="l"/>
                <a:tab pos="2044885" algn="l"/>
                <a:tab pos="2386102" algn="l"/>
                <a:tab pos="2727318" algn="l"/>
                <a:tab pos="3068535" algn="l"/>
                <a:tab pos="3409750" algn="l"/>
                <a:tab pos="3750966" algn="l"/>
                <a:tab pos="4092181" algn="l"/>
                <a:tab pos="4433398" algn="l"/>
                <a:tab pos="4774614" algn="l"/>
                <a:tab pos="5115830" algn="l"/>
                <a:tab pos="5457047" algn="l"/>
                <a:tab pos="5798263" algn="l"/>
                <a:tab pos="6139478" algn="l"/>
                <a:tab pos="6480695" algn="l"/>
                <a:tab pos="6821910" algn="l"/>
              </a:tabLst>
            </a:pPr>
            <a:r>
              <a:rPr lang="en-US" dirty="0"/>
              <a:t>Every product optimized for ultra-low power and ease of use</a:t>
            </a:r>
          </a:p>
          <a:p>
            <a:pPr>
              <a:spcBef>
                <a:spcPts val="665"/>
              </a:spcBef>
              <a:buNone/>
              <a:tabLst>
                <a:tab pos="338804" algn="l"/>
                <a:tab pos="680021" algn="l"/>
                <a:tab pos="1021237" algn="l"/>
                <a:tab pos="1362453" algn="l"/>
                <a:tab pos="1703670" algn="l"/>
                <a:tab pos="2044885" algn="l"/>
                <a:tab pos="2386102" algn="l"/>
                <a:tab pos="2727318" algn="l"/>
                <a:tab pos="3068535" algn="l"/>
                <a:tab pos="3409750" algn="l"/>
                <a:tab pos="3750966" algn="l"/>
                <a:tab pos="4092181" algn="l"/>
                <a:tab pos="4433398" algn="l"/>
                <a:tab pos="4774614" algn="l"/>
                <a:tab pos="5115830" algn="l"/>
                <a:tab pos="5457047" algn="l"/>
                <a:tab pos="5798263" algn="l"/>
                <a:tab pos="6139478" algn="l"/>
                <a:tab pos="6480695" algn="l"/>
                <a:tab pos="6821910" algn="l"/>
              </a:tabLst>
            </a:pPr>
            <a:endParaRPr lang="en-US" sz="2215" dirty="0"/>
          </a:p>
        </p:txBody>
      </p:sp>
      <p:sp>
        <p:nvSpPr>
          <p:cNvPr id="10" name="Espace réservé du numéro de diapositive 9"/>
          <p:cNvSpPr>
            <a:spLocks noGrp="1"/>
          </p:cNvSpPr>
          <p:nvPr>
            <p:ph type="sldNum" sz="quarter" idx="4294967295"/>
          </p:nvPr>
        </p:nvSpPr>
        <p:spPr>
          <a:xfrm>
            <a:off x="8641374" y="889489"/>
            <a:ext cx="502626" cy="183173"/>
          </a:xfrm>
          <a:prstGeom prst="rect">
            <a:avLst/>
          </a:prstGeom>
        </p:spPr>
        <p:txBody>
          <a:bodyPr/>
          <a:lstStyle/>
          <a:p>
            <a:fld id="{5B31B9E4-8E4D-4C86-BFD7-412B282B373B}" type="slidenum">
              <a:rPr lang="en-US" smtClean="0"/>
              <a:pPr/>
              <a:t>3</a:t>
            </a:fld>
            <a:endParaRPr lang="en-US"/>
          </a:p>
        </p:txBody>
      </p:sp>
      <p:pic>
        <p:nvPicPr>
          <p:cNvPr id="18" name="Picture 4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75443" y="5382482"/>
            <a:ext cx="643879" cy="572337"/>
          </a:xfrm>
          <a:prstGeom prst="rect">
            <a:avLst/>
          </a:prstGeom>
          <a:noFill/>
          <a:ln w="38100" algn="ctr">
            <a:noFill/>
            <a:miter lim="800000"/>
            <a:headEnd/>
            <a:tailEnd/>
          </a:ln>
        </p:spPr>
      </p:pic>
      <p:grpSp>
        <p:nvGrpSpPr>
          <p:cNvPr id="3" name="Group 56"/>
          <p:cNvGrpSpPr/>
          <p:nvPr/>
        </p:nvGrpSpPr>
        <p:grpSpPr>
          <a:xfrm>
            <a:off x="540663" y="3344816"/>
            <a:ext cx="8019474" cy="1878844"/>
            <a:chOff x="575637" y="4354830"/>
            <a:chExt cx="3392878" cy="2564528"/>
          </a:xfrm>
        </p:grpSpPr>
        <p:sp>
          <p:nvSpPr>
            <p:cNvPr id="31" name="Rectangle 3"/>
            <p:cNvSpPr txBox="1">
              <a:spLocks noChangeArrowheads="1"/>
            </p:cNvSpPr>
            <p:nvPr/>
          </p:nvSpPr>
          <p:spPr bwMode="auto">
            <a:xfrm>
              <a:off x="1920240" y="4354830"/>
              <a:ext cx="1139191" cy="384810"/>
            </a:xfrm>
            <a:prstGeom prst="rect">
              <a:avLst/>
            </a:prstGeom>
            <a:noFill/>
            <a:ln w="9525">
              <a:noFill/>
              <a:miter lim="800000"/>
              <a:headEnd/>
              <a:tailEnd/>
            </a:ln>
          </p:spPr>
          <p:txBody>
            <a:bodyPr vert="horz" wrap="square" lIns="98165" tIns="49082" rIns="98165" bIns="49082" numCol="1" anchor="t" anchorCtr="0" compatLnSpc="1">
              <a:prstTxWarp prst="textNoShape">
                <a:avLst/>
              </a:prstTxWarp>
            </a:bodyPr>
            <a:lstStyle/>
            <a:p>
              <a:pPr marL="302634" indent="-302634" defTabSz="807826" eaLnBrk="0" hangingPunct="0">
                <a:spcBef>
                  <a:spcPct val="20000"/>
                </a:spcBef>
                <a:buClr>
                  <a:srgbClr val="FF9900"/>
                </a:buClr>
                <a:defRPr/>
              </a:pPr>
              <a:r>
                <a:rPr lang="en-US" sz="2400" b="1">
                  <a:solidFill>
                    <a:schemeClr val="bg1"/>
                  </a:solidFill>
                </a:rPr>
                <a:t>MCU</a:t>
              </a:r>
            </a:p>
          </p:txBody>
        </p:sp>
        <p:sp>
          <p:nvSpPr>
            <p:cNvPr id="30" name="Right Arrow 29"/>
            <p:cNvSpPr/>
            <p:nvPr/>
          </p:nvSpPr>
          <p:spPr bwMode="auto">
            <a:xfrm rot="10800000" flipH="1" flipV="1">
              <a:off x="575637" y="5376451"/>
              <a:ext cx="3392878" cy="1542907"/>
            </a:xfrm>
            <a:prstGeom prst="rightArrow">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wrap="none" anchor="ctr"/>
            <a:lstStyle/>
            <a:p>
              <a:pPr algn="ctr" defTabSz="843736">
                <a:defRPr/>
              </a:pPr>
              <a:r>
                <a:rPr lang="en-US" sz="2400" b="1">
                  <a:solidFill>
                    <a:schemeClr val="accent3"/>
                  </a:solidFill>
                  <a:ea typeface="MS PGothic" pitchFamily="34" charset="-128"/>
                  <a:cs typeface="MS PGothic" pitchFamily="34" charset="-128"/>
                </a:rPr>
                <a:t>Binary and tool compatible</a:t>
              </a:r>
            </a:p>
          </p:txBody>
        </p:sp>
      </p:grpSp>
      <p:sp>
        <p:nvSpPr>
          <p:cNvPr id="33" name="Rectangle 1"/>
          <p:cNvSpPr>
            <a:spLocks noChangeArrowheads="1"/>
          </p:cNvSpPr>
          <p:nvPr/>
        </p:nvSpPr>
        <p:spPr bwMode="auto">
          <a:xfrm>
            <a:off x="4584907" y="3023699"/>
            <a:ext cx="1981162" cy="1058364"/>
          </a:xfrm>
          <a:prstGeom prst="roundRect">
            <a:avLst/>
          </a:prstGeom>
          <a:ln>
            <a:solidFill>
              <a:schemeClr val="accent5"/>
            </a:solidFill>
            <a:headEnd/>
            <a:tailEnd/>
          </a:ln>
        </p:spPr>
        <p:style>
          <a:lnRef idx="2">
            <a:schemeClr val="accent2"/>
          </a:lnRef>
          <a:fillRef idx="1">
            <a:schemeClr val="lt1"/>
          </a:fillRef>
          <a:effectRef idx="0">
            <a:schemeClr val="accent2"/>
          </a:effectRef>
          <a:fontRef idx="minor">
            <a:schemeClr val="dk1"/>
          </a:fontRef>
        </p:style>
        <p:txBody>
          <a:bodyPr wrap="none" lIns="69447" tIns="34724" rIns="69447" bIns="34724" anchor="ctr"/>
          <a:lstStyle/>
          <a:p>
            <a:endParaRPr lang="en-US">
              <a:solidFill>
                <a:srgbClr val="000000"/>
              </a:solidFill>
            </a:endParaRPr>
          </a:p>
        </p:txBody>
      </p:sp>
      <p:sp>
        <p:nvSpPr>
          <p:cNvPr id="34" name="Rectangle 2"/>
          <p:cNvSpPr>
            <a:spLocks noChangeArrowheads="1"/>
          </p:cNvSpPr>
          <p:nvPr/>
        </p:nvSpPr>
        <p:spPr bwMode="auto">
          <a:xfrm>
            <a:off x="2644403" y="3030675"/>
            <a:ext cx="1905998" cy="1058364"/>
          </a:xfrm>
          <a:prstGeom prst="roundRect">
            <a:avLst/>
          </a:prstGeom>
          <a:ln>
            <a:headEnd/>
            <a:tailEnd/>
          </a:ln>
        </p:spPr>
        <p:style>
          <a:lnRef idx="2">
            <a:schemeClr val="accent1"/>
          </a:lnRef>
          <a:fillRef idx="1">
            <a:schemeClr val="lt1"/>
          </a:fillRef>
          <a:effectRef idx="0">
            <a:schemeClr val="accent1"/>
          </a:effectRef>
          <a:fontRef idx="minor">
            <a:schemeClr val="dk1"/>
          </a:fontRef>
        </p:style>
        <p:txBody>
          <a:bodyPr wrap="none" lIns="69447" tIns="34724" rIns="69447" bIns="34724" anchor="ctr"/>
          <a:lstStyle/>
          <a:p>
            <a:endParaRPr lang="en-US">
              <a:solidFill>
                <a:srgbClr val="000000"/>
              </a:solidFill>
            </a:endParaRPr>
          </a:p>
        </p:txBody>
      </p:sp>
      <p:sp>
        <p:nvSpPr>
          <p:cNvPr id="35" name="Rectangle 3"/>
          <p:cNvSpPr>
            <a:spLocks noChangeArrowheads="1"/>
          </p:cNvSpPr>
          <p:nvPr/>
        </p:nvSpPr>
        <p:spPr bwMode="auto">
          <a:xfrm>
            <a:off x="517399" y="3035330"/>
            <a:ext cx="2097598" cy="1058364"/>
          </a:xfrm>
          <a:prstGeom prst="roundRect">
            <a:avLst/>
          </a:prstGeom>
          <a:ln>
            <a:headEnd/>
            <a:tailEnd/>
          </a:ln>
        </p:spPr>
        <p:style>
          <a:lnRef idx="2">
            <a:schemeClr val="accent4"/>
          </a:lnRef>
          <a:fillRef idx="1">
            <a:schemeClr val="lt1"/>
          </a:fillRef>
          <a:effectRef idx="0">
            <a:schemeClr val="accent4"/>
          </a:effectRef>
          <a:fontRef idx="minor">
            <a:schemeClr val="dk1"/>
          </a:fontRef>
        </p:style>
        <p:txBody>
          <a:bodyPr wrap="none" lIns="69447" tIns="34724" rIns="69447" bIns="34724" anchor="ctr"/>
          <a:lstStyle/>
          <a:p>
            <a:endParaRPr lang="en-US">
              <a:solidFill>
                <a:srgbClr val="000000"/>
              </a:solidFill>
            </a:endParaRPr>
          </a:p>
        </p:txBody>
      </p:sp>
      <p:sp>
        <p:nvSpPr>
          <p:cNvPr id="36" name="Text Box 7"/>
          <p:cNvSpPr txBox="1">
            <a:spLocks noChangeArrowheads="1"/>
          </p:cNvSpPr>
          <p:nvPr/>
        </p:nvSpPr>
        <p:spPr bwMode="auto">
          <a:xfrm>
            <a:off x="461722" y="3161443"/>
            <a:ext cx="2154138" cy="333992"/>
          </a:xfrm>
          <a:prstGeom prst="rect">
            <a:avLst/>
          </a:prstGeom>
          <a:noFill/>
          <a:ln w="9525">
            <a:noFill/>
            <a:round/>
            <a:headEnd/>
            <a:tailEnd/>
          </a:ln>
        </p:spPr>
        <p:txBody>
          <a:bodyPr wrap="none" lIns="60971" tIns="30348" rIns="60971" bIns="30348">
            <a:spAutoFit/>
          </a:bodyPr>
          <a:lstStyle/>
          <a:p>
            <a:pPr eaLnBrk="0" hangingPunct="0">
              <a:lnSpc>
                <a:spcPct val="80000"/>
              </a:lnSpc>
              <a:spcBef>
                <a:spcPts val="1900"/>
              </a:spcBef>
              <a:buClr>
                <a:srgbClr val="FAA61A"/>
              </a:buClr>
              <a:buSzPct val="125000"/>
              <a:tabLst>
                <a:tab pos="0" algn="l"/>
                <a:tab pos="340010" algn="l"/>
                <a:tab pos="681227" algn="l"/>
                <a:tab pos="1022443" algn="l"/>
                <a:tab pos="1363659" algn="l"/>
                <a:tab pos="1704875" algn="l"/>
                <a:tab pos="2046092" algn="l"/>
                <a:tab pos="2387307" algn="l"/>
                <a:tab pos="2728523" algn="l"/>
                <a:tab pos="3069739" algn="l"/>
                <a:tab pos="3410955" algn="l"/>
                <a:tab pos="3752172" algn="l"/>
                <a:tab pos="4093387" algn="l"/>
                <a:tab pos="4434604" algn="l"/>
                <a:tab pos="4775818" algn="l"/>
                <a:tab pos="5117036" algn="l"/>
                <a:tab pos="5458252" algn="l"/>
                <a:tab pos="5799467" algn="l"/>
                <a:tab pos="6140685" algn="l"/>
                <a:tab pos="6481900" algn="l"/>
                <a:tab pos="6823117" algn="l"/>
              </a:tabLst>
            </a:pPr>
            <a:r>
              <a:rPr lang="en-US" sz="2215" b="1" dirty="0">
                <a:solidFill>
                  <a:schemeClr val="accent4"/>
                </a:solidFill>
              </a:rPr>
              <a:t>Cortex-M0/M0+</a:t>
            </a:r>
          </a:p>
        </p:txBody>
      </p:sp>
      <p:sp>
        <p:nvSpPr>
          <p:cNvPr id="37" name="Text Box 8"/>
          <p:cNvSpPr txBox="1">
            <a:spLocks noChangeArrowheads="1"/>
          </p:cNvSpPr>
          <p:nvPr/>
        </p:nvSpPr>
        <p:spPr bwMode="auto">
          <a:xfrm>
            <a:off x="2858548" y="3161443"/>
            <a:ext cx="1514539" cy="333992"/>
          </a:xfrm>
          <a:prstGeom prst="rect">
            <a:avLst/>
          </a:prstGeom>
          <a:noFill/>
          <a:ln w="9525">
            <a:noFill/>
            <a:round/>
            <a:headEnd/>
            <a:tailEnd/>
          </a:ln>
        </p:spPr>
        <p:txBody>
          <a:bodyPr wrap="none" lIns="60971" tIns="30348" rIns="60971" bIns="30348">
            <a:spAutoFit/>
          </a:bodyPr>
          <a:lstStyle/>
          <a:p>
            <a:pPr eaLnBrk="0" hangingPunct="0">
              <a:lnSpc>
                <a:spcPct val="80000"/>
              </a:lnSpc>
              <a:spcBef>
                <a:spcPts val="1900"/>
              </a:spcBef>
              <a:buClr>
                <a:srgbClr val="FAA61A"/>
              </a:buClr>
              <a:buSzPct val="125000"/>
              <a:tabLst>
                <a:tab pos="0" algn="l"/>
                <a:tab pos="340010" algn="l"/>
                <a:tab pos="681227" algn="l"/>
                <a:tab pos="1022443" algn="l"/>
                <a:tab pos="1363659" algn="l"/>
                <a:tab pos="1704875" algn="l"/>
                <a:tab pos="2046092" algn="l"/>
                <a:tab pos="2387307" algn="l"/>
                <a:tab pos="2728523" algn="l"/>
                <a:tab pos="3069739" algn="l"/>
                <a:tab pos="3410955" algn="l"/>
                <a:tab pos="3752172" algn="l"/>
                <a:tab pos="4093387" algn="l"/>
                <a:tab pos="4434604" algn="l"/>
                <a:tab pos="4775818" algn="l"/>
                <a:tab pos="5117036" algn="l"/>
                <a:tab pos="5458252" algn="l"/>
                <a:tab pos="5799467" algn="l"/>
                <a:tab pos="6140685" algn="l"/>
                <a:tab pos="6481900" algn="l"/>
                <a:tab pos="6823117" algn="l"/>
              </a:tabLst>
            </a:pPr>
            <a:r>
              <a:rPr lang="en-US" sz="2215" b="1" dirty="0">
                <a:solidFill>
                  <a:schemeClr val="accent4"/>
                </a:solidFill>
              </a:rPr>
              <a:t>Cortex-M3</a:t>
            </a:r>
          </a:p>
        </p:txBody>
      </p:sp>
      <p:sp>
        <p:nvSpPr>
          <p:cNvPr id="38" name="Text Box 9"/>
          <p:cNvSpPr txBox="1">
            <a:spLocks noChangeArrowheads="1"/>
          </p:cNvSpPr>
          <p:nvPr/>
        </p:nvSpPr>
        <p:spPr bwMode="auto">
          <a:xfrm>
            <a:off x="4786147" y="3161443"/>
            <a:ext cx="1514539" cy="333992"/>
          </a:xfrm>
          <a:prstGeom prst="rect">
            <a:avLst/>
          </a:prstGeom>
          <a:noFill/>
          <a:ln w="9525">
            <a:noFill/>
            <a:round/>
            <a:headEnd/>
            <a:tailEnd/>
          </a:ln>
        </p:spPr>
        <p:txBody>
          <a:bodyPr wrap="none" lIns="60971" tIns="30348" rIns="60971" bIns="30348">
            <a:spAutoFit/>
          </a:bodyPr>
          <a:lstStyle/>
          <a:p>
            <a:pPr eaLnBrk="0" hangingPunct="0">
              <a:lnSpc>
                <a:spcPct val="80000"/>
              </a:lnSpc>
              <a:spcBef>
                <a:spcPts val="1900"/>
              </a:spcBef>
              <a:buClr>
                <a:srgbClr val="FAA61A"/>
              </a:buClr>
              <a:buSzPct val="125000"/>
              <a:tabLst>
                <a:tab pos="0" algn="l"/>
                <a:tab pos="340010" algn="l"/>
                <a:tab pos="681227" algn="l"/>
                <a:tab pos="1022443" algn="l"/>
                <a:tab pos="1363659" algn="l"/>
                <a:tab pos="1704875" algn="l"/>
                <a:tab pos="2046092" algn="l"/>
                <a:tab pos="2387307" algn="l"/>
                <a:tab pos="2728523" algn="l"/>
                <a:tab pos="3069739" algn="l"/>
                <a:tab pos="3410955" algn="l"/>
                <a:tab pos="3752172" algn="l"/>
                <a:tab pos="4093387" algn="l"/>
                <a:tab pos="4434604" algn="l"/>
                <a:tab pos="4775818" algn="l"/>
                <a:tab pos="5117036" algn="l"/>
                <a:tab pos="5458252" algn="l"/>
                <a:tab pos="5799467" algn="l"/>
                <a:tab pos="6140685" algn="l"/>
                <a:tab pos="6481900" algn="l"/>
                <a:tab pos="6823117" algn="l"/>
              </a:tabLst>
            </a:pPr>
            <a:r>
              <a:rPr lang="en-US" sz="2215" b="1">
                <a:solidFill>
                  <a:schemeClr val="accent4"/>
                </a:solidFill>
              </a:rPr>
              <a:t>Cortex-M4</a:t>
            </a:r>
          </a:p>
        </p:txBody>
      </p:sp>
      <p:sp>
        <p:nvSpPr>
          <p:cNvPr id="40" name="Text Box 10"/>
          <p:cNvSpPr txBox="1">
            <a:spLocks noChangeArrowheads="1"/>
          </p:cNvSpPr>
          <p:nvPr/>
        </p:nvSpPr>
        <p:spPr bwMode="auto">
          <a:xfrm>
            <a:off x="650335" y="3764517"/>
            <a:ext cx="1839949" cy="231785"/>
          </a:xfrm>
          <a:prstGeom prst="rect">
            <a:avLst/>
          </a:prstGeom>
          <a:noFill/>
          <a:ln w="9525">
            <a:noFill/>
            <a:round/>
            <a:headEnd/>
            <a:tailEnd/>
          </a:ln>
        </p:spPr>
        <p:txBody>
          <a:bodyPr wrap="none" lIns="60971" tIns="30348" rIns="60971" bIns="30348">
            <a:spAutoFit/>
          </a:bodyPr>
          <a:lstStyle/>
          <a:p>
            <a:pPr eaLnBrk="0" hangingPunct="0">
              <a:lnSpc>
                <a:spcPct val="80000"/>
              </a:lnSpc>
              <a:spcBef>
                <a:spcPts val="760"/>
              </a:spcBef>
              <a:buClr>
                <a:srgbClr val="FAA61A"/>
              </a:buClr>
              <a:buSzPct val="125000"/>
              <a:tabLst>
                <a:tab pos="0" algn="l"/>
                <a:tab pos="340010" algn="l"/>
                <a:tab pos="681227" algn="l"/>
                <a:tab pos="1022443" algn="l"/>
                <a:tab pos="1363659" algn="l"/>
                <a:tab pos="1704875" algn="l"/>
                <a:tab pos="2046092" algn="l"/>
                <a:tab pos="2387307" algn="l"/>
                <a:tab pos="2728523" algn="l"/>
                <a:tab pos="3069739" algn="l"/>
                <a:tab pos="3410955" algn="l"/>
                <a:tab pos="3752172" algn="l"/>
                <a:tab pos="4093387" algn="l"/>
                <a:tab pos="4434604" algn="l"/>
                <a:tab pos="4775818" algn="l"/>
                <a:tab pos="5117036" algn="l"/>
                <a:tab pos="5458252" algn="l"/>
                <a:tab pos="5799467" algn="l"/>
                <a:tab pos="6140685" algn="l"/>
                <a:tab pos="6481900" algn="l"/>
                <a:tab pos="6823117" algn="l"/>
              </a:tabLst>
            </a:pPr>
            <a:r>
              <a:rPr lang="en-US" sz="1385" b="1" dirty="0">
                <a:solidFill>
                  <a:schemeClr val="accent4"/>
                </a:solidFill>
              </a:rPr>
              <a:t>8/16-bit applications</a:t>
            </a:r>
          </a:p>
        </p:txBody>
      </p:sp>
      <p:sp>
        <p:nvSpPr>
          <p:cNvPr id="41" name="Text Box 11"/>
          <p:cNvSpPr txBox="1">
            <a:spLocks noChangeArrowheads="1"/>
          </p:cNvSpPr>
          <p:nvPr/>
        </p:nvSpPr>
        <p:spPr bwMode="auto">
          <a:xfrm>
            <a:off x="3039394" y="3659640"/>
            <a:ext cx="1165085" cy="402280"/>
          </a:xfrm>
          <a:prstGeom prst="rect">
            <a:avLst/>
          </a:prstGeom>
          <a:noFill/>
          <a:ln w="9525">
            <a:noFill/>
            <a:round/>
            <a:headEnd/>
            <a:tailEnd/>
          </a:ln>
        </p:spPr>
        <p:txBody>
          <a:bodyPr wrap="none" lIns="60971" tIns="30348" rIns="60971" bIns="30348">
            <a:spAutoFit/>
          </a:bodyPr>
          <a:lstStyle/>
          <a:p>
            <a:pPr algn="ctr" eaLnBrk="0" hangingPunct="0">
              <a:lnSpc>
                <a:spcPct val="80000"/>
              </a:lnSpc>
              <a:spcBef>
                <a:spcPts val="760"/>
              </a:spcBef>
              <a:buClr>
                <a:srgbClr val="FAA61A"/>
              </a:buClr>
              <a:buSzPct val="125000"/>
              <a:tabLst>
                <a:tab pos="0" algn="l"/>
                <a:tab pos="340010" algn="l"/>
                <a:tab pos="681227" algn="l"/>
                <a:tab pos="1022443" algn="l"/>
                <a:tab pos="1363659" algn="l"/>
                <a:tab pos="1704875" algn="l"/>
                <a:tab pos="2046092" algn="l"/>
                <a:tab pos="2387307" algn="l"/>
                <a:tab pos="2728523" algn="l"/>
                <a:tab pos="3069739" algn="l"/>
                <a:tab pos="3410955" algn="l"/>
                <a:tab pos="3752172" algn="l"/>
                <a:tab pos="4093387" algn="l"/>
                <a:tab pos="4434604" algn="l"/>
                <a:tab pos="4775818" algn="l"/>
                <a:tab pos="5117036" algn="l"/>
                <a:tab pos="5458252" algn="l"/>
                <a:tab pos="5799467" algn="l"/>
                <a:tab pos="6140685" algn="l"/>
                <a:tab pos="6481900" algn="l"/>
                <a:tab pos="6823117" algn="l"/>
              </a:tabLst>
            </a:pPr>
            <a:r>
              <a:rPr lang="en-US" sz="1385" b="1" dirty="0">
                <a:solidFill>
                  <a:schemeClr val="accent4"/>
                </a:solidFill>
              </a:rPr>
              <a:t>16/32-bit </a:t>
            </a:r>
            <a:br>
              <a:rPr lang="en-US" sz="1385" b="1" dirty="0">
                <a:solidFill>
                  <a:schemeClr val="accent4"/>
                </a:solidFill>
              </a:rPr>
            </a:br>
            <a:r>
              <a:rPr lang="en-US" sz="1385" b="1" dirty="0">
                <a:solidFill>
                  <a:schemeClr val="accent4"/>
                </a:solidFill>
              </a:rPr>
              <a:t>applications</a:t>
            </a:r>
          </a:p>
        </p:txBody>
      </p:sp>
      <p:sp>
        <p:nvSpPr>
          <p:cNvPr id="42" name="Text Box 12"/>
          <p:cNvSpPr txBox="1">
            <a:spLocks noChangeArrowheads="1"/>
          </p:cNvSpPr>
          <p:nvPr/>
        </p:nvSpPr>
        <p:spPr bwMode="auto">
          <a:xfrm>
            <a:off x="4993914" y="3628407"/>
            <a:ext cx="1322180" cy="402280"/>
          </a:xfrm>
          <a:prstGeom prst="rect">
            <a:avLst/>
          </a:prstGeom>
          <a:noFill/>
          <a:ln w="9525">
            <a:noFill/>
            <a:round/>
            <a:headEnd/>
            <a:tailEnd/>
          </a:ln>
        </p:spPr>
        <p:txBody>
          <a:bodyPr wrap="none" lIns="60971" tIns="30348" rIns="60971" bIns="30348">
            <a:spAutoFit/>
          </a:bodyPr>
          <a:lstStyle/>
          <a:p>
            <a:pPr algn="ctr" eaLnBrk="0" hangingPunct="0">
              <a:lnSpc>
                <a:spcPct val="80000"/>
              </a:lnSpc>
              <a:spcBef>
                <a:spcPts val="760"/>
              </a:spcBef>
              <a:buClr>
                <a:srgbClr val="FAA61A"/>
              </a:buClr>
              <a:buSzPct val="125000"/>
              <a:tabLst>
                <a:tab pos="0" algn="l"/>
                <a:tab pos="340010" algn="l"/>
                <a:tab pos="681227" algn="l"/>
                <a:tab pos="1022443" algn="l"/>
                <a:tab pos="1363659" algn="l"/>
                <a:tab pos="1704875" algn="l"/>
                <a:tab pos="2046092" algn="l"/>
                <a:tab pos="2387307" algn="l"/>
                <a:tab pos="2728523" algn="l"/>
                <a:tab pos="3069739" algn="l"/>
                <a:tab pos="3410955" algn="l"/>
                <a:tab pos="3752172" algn="l"/>
                <a:tab pos="4093387" algn="l"/>
                <a:tab pos="4434604" algn="l"/>
                <a:tab pos="4775818" algn="l"/>
                <a:tab pos="5117036" algn="l"/>
                <a:tab pos="5458252" algn="l"/>
                <a:tab pos="5799467" algn="l"/>
                <a:tab pos="6140685" algn="l"/>
                <a:tab pos="6481900" algn="l"/>
                <a:tab pos="6823117" algn="l"/>
              </a:tabLst>
            </a:pPr>
            <a:r>
              <a:rPr lang="en-US" sz="1385" b="1" dirty="0">
                <a:solidFill>
                  <a:schemeClr val="accent4"/>
                </a:solidFill>
              </a:rPr>
              <a:t>16/32-bit DSC </a:t>
            </a:r>
            <a:br>
              <a:rPr lang="en-US" sz="1385" b="1" dirty="0">
                <a:solidFill>
                  <a:schemeClr val="accent4"/>
                </a:solidFill>
              </a:rPr>
            </a:br>
            <a:r>
              <a:rPr lang="en-US" sz="1385" b="1" dirty="0">
                <a:solidFill>
                  <a:schemeClr val="accent4"/>
                </a:solidFill>
              </a:rPr>
              <a:t>applications</a:t>
            </a:r>
          </a:p>
        </p:txBody>
      </p:sp>
      <p:pic>
        <p:nvPicPr>
          <p:cNvPr id="43" name="Picture 42" descr="picto_automotive.jpg"/>
          <p:cNvPicPr>
            <a:picLocks noChangeAspect="1"/>
          </p:cNvPicPr>
          <p:nvPr/>
        </p:nvPicPr>
        <p:blipFill>
          <a:blip r:embed="rId4" cstate="print"/>
          <a:stretch>
            <a:fillRect/>
          </a:stretch>
        </p:blipFill>
        <p:spPr>
          <a:xfrm>
            <a:off x="3937109" y="5157192"/>
            <a:ext cx="1100176" cy="797627"/>
          </a:xfrm>
          <a:prstGeom prst="rect">
            <a:avLst/>
          </a:prstGeom>
        </p:spPr>
      </p:pic>
      <p:pic>
        <p:nvPicPr>
          <p:cNvPr id="44" name="Picture 43" descr="picto_creditcard.jpg"/>
          <p:cNvPicPr>
            <a:picLocks noChangeAspect="1"/>
          </p:cNvPicPr>
          <p:nvPr/>
        </p:nvPicPr>
        <p:blipFill>
          <a:blip r:embed="rId5" cstate="print"/>
          <a:stretch>
            <a:fillRect/>
          </a:stretch>
        </p:blipFill>
        <p:spPr>
          <a:xfrm>
            <a:off x="4998240" y="5256896"/>
            <a:ext cx="836671" cy="598220"/>
          </a:xfrm>
          <a:prstGeom prst="rect">
            <a:avLst/>
          </a:prstGeom>
        </p:spPr>
      </p:pic>
      <p:pic>
        <p:nvPicPr>
          <p:cNvPr id="45" name="Picture 44" descr="picto_industrial.jpg"/>
          <p:cNvPicPr>
            <a:picLocks noChangeAspect="1"/>
          </p:cNvPicPr>
          <p:nvPr/>
        </p:nvPicPr>
        <p:blipFill>
          <a:blip r:embed="rId6" cstate="print"/>
          <a:stretch>
            <a:fillRect/>
          </a:stretch>
        </p:blipFill>
        <p:spPr>
          <a:xfrm>
            <a:off x="5870701" y="5090723"/>
            <a:ext cx="894774" cy="930565"/>
          </a:xfrm>
          <a:prstGeom prst="rect">
            <a:avLst/>
          </a:prstGeom>
        </p:spPr>
      </p:pic>
      <p:pic>
        <p:nvPicPr>
          <p:cNvPr id="46" name="Picture 45" descr="picto_tensiometer.jpg"/>
          <p:cNvPicPr>
            <a:picLocks noChangeAspect="1"/>
          </p:cNvPicPr>
          <p:nvPr/>
        </p:nvPicPr>
        <p:blipFill>
          <a:blip r:embed="rId7" cstate="print">
            <a:duotone>
              <a:schemeClr val="accent6">
                <a:shade val="45000"/>
                <a:satMod val="135000"/>
              </a:schemeClr>
              <a:prstClr val="white"/>
            </a:duotone>
          </a:blip>
          <a:stretch>
            <a:fillRect/>
          </a:stretch>
        </p:blipFill>
        <p:spPr>
          <a:xfrm>
            <a:off x="2843810" y="5122629"/>
            <a:ext cx="1063503" cy="866754"/>
          </a:xfrm>
          <a:prstGeom prst="rect">
            <a:avLst/>
          </a:prstGeom>
        </p:spPr>
      </p:pic>
      <p:pic>
        <p:nvPicPr>
          <p:cNvPr id="47" name="Picture 46" descr="picto_headset.jpg"/>
          <p:cNvPicPr>
            <a:picLocks noChangeAspect="1"/>
          </p:cNvPicPr>
          <p:nvPr/>
        </p:nvPicPr>
        <p:blipFill>
          <a:blip r:embed="rId8" cstate="print"/>
          <a:stretch>
            <a:fillRect/>
          </a:stretch>
        </p:blipFill>
        <p:spPr>
          <a:xfrm>
            <a:off x="6831945" y="5110664"/>
            <a:ext cx="664689" cy="890684"/>
          </a:xfrm>
          <a:prstGeom prst="rect">
            <a:avLst/>
          </a:prstGeom>
        </p:spPr>
      </p:pic>
      <p:pic>
        <p:nvPicPr>
          <p:cNvPr id="48" name="Picture 47" descr="picto_communication.jpg"/>
          <p:cNvPicPr>
            <a:picLocks noChangeAspect="1"/>
          </p:cNvPicPr>
          <p:nvPr/>
        </p:nvPicPr>
        <p:blipFill>
          <a:blip r:embed="rId9" cstate="print"/>
          <a:stretch>
            <a:fillRect/>
          </a:stretch>
        </p:blipFill>
        <p:spPr>
          <a:xfrm>
            <a:off x="750508" y="5207278"/>
            <a:ext cx="697455" cy="697455"/>
          </a:xfrm>
          <a:prstGeom prst="rect">
            <a:avLst/>
          </a:prstGeom>
        </p:spPr>
      </p:pic>
      <p:pic>
        <p:nvPicPr>
          <p:cNvPr id="49" name="Picture 48" descr="metering.png"/>
          <p:cNvPicPr>
            <a:picLocks noChangeAspect="1"/>
          </p:cNvPicPr>
          <p:nvPr/>
        </p:nvPicPr>
        <p:blipFill>
          <a:blip r:embed="rId10" cstate="print"/>
          <a:stretch>
            <a:fillRect/>
          </a:stretch>
        </p:blipFill>
        <p:spPr>
          <a:xfrm>
            <a:off x="1454003" y="5157192"/>
            <a:ext cx="725116" cy="797627"/>
          </a:xfrm>
          <a:prstGeom prst="rect">
            <a:avLst/>
          </a:prstGeom>
        </p:spPr>
      </p:pic>
      <p:pic>
        <p:nvPicPr>
          <p:cNvPr id="50" name="Picture 49" descr="pc.png"/>
          <p:cNvPicPr>
            <a:picLocks noChangeAspect="1"/>
          </p:cNvPicPr>
          <p:nvPr/>
        </p:nvPicPr>
        <p:blipFill>
          <a:blip r:embed="rId11" cstate="print"/>
          <a:stretch>
            <a:fillRect/>
          </a:stretch>
        </p:blipFill>
        <p:spPr>
          <a:xfrm>
            <a:off x="2372155" y="5140695"/>
            <a:ext cx="405186" cy="830632"/>
          </a:xfrm>
          <a:prstGeom prst="rect">
            <a:avLst/>
          </a:prstGeom>
        </p:spPr>
      </p:pic>
      <p:sp>
        <p:nvSpPr>
          <p:cNvPr id="27" name="Rectangle 1"/>
          <p:cNvSpPr>
            <a:spLocks noChangeArrowheads="1"/>
          </p:cNvSpPr>
          <p:nvPr/>
        </p:nvSpPr>
        <p:spPr bwMode="auto">
          <a:xfrm>
            <a:off x="6598954" y="3010840"/>
            <a:ext cx="1981162" cy="1058364"/>
          </a:xfrm>
          <a:prstGeom prst="roundRect">
            <a:avLst/>
          </a:prstGeom>
          <a:ln>
            <a:headEnd/>
            <a:tailEnd/>
          </a:ln>
        </p:spPr>
        <p:style>
          <a:lnRef idx="2">
            <a:schemeClr val="accent2"/>
          </a:lnRef>
          <a:fillRef idx="1">
            <a:schemeClr val="lt1"/>
          </a:fillRef>
          <a:effectRef idx="0">
            <a:schemeClr val="accent2"/>
          </a:effectRef>
          <a:fontRef idx="minor">
            <a:schemeClr val="dk1"/>
          </a:fontRef>
        </p:style>
        <p:txBody>
          <a:bodyPr wrap="none" lIns="69447" tIns="34724" rIns="69447" bIns="34724" anchor="ctr"/>
          <a:lstStyle/>
          <a:p>
            <a:endParaRPr lang="en-US">
              <a:solidFill>
                <a:srgbClr val="000000"/>
              </a:solidFill>
            </a:endParaRPr>
          </a:p>
        </p:txBody>
      </p:sp>
      <p:sp>
        <p:nvSpPr>
          <p:cNvPr id="28" name="Text Box 9"/>
          <p:cNvSpPr txBox="1">
            <a:spLocks noChangeArrowheads="1"/>
          </p:cNvSpPr>
          <p:nvPr/>
        </p:nvSpPr>
        <p:spPr bwMode="auto">
          <a:xfrm>
            <a:off x="6800194" y="3148585"/>
            <a:ext cx="1514539" cy="333992"/>
          </a:xfrm>
          <a:prstGeom prst="rect">
            <a:avLst/>
          </a:prstGeom>
          <a:noFill/>
          <a:ln w="9525">
            <a:noFill/>
            <a:round/>
            <a:headEnd/>
            <a:tailEnd/>
          </a:ln>
        </p:spPr>
        <p:txBody>
          <a:bodyPr wrap="none" lIns="60971" tIns="30348" rIns="60971" bIns="30348">
            <a:spAutoFit/>
          </a:bodyPr>
          <a:lstStyle/>
          <a:p>
            <a:pPr eaLnBrk="0" hangingPunct="0">
              <a:lnSpc>
                <a:spcPct val="80000"/>
              </a:lnSpc>
              <a:spcBef>
                <a:spcPts val="1900"/>
              </a:spcBef>
              <a:buClr>
                <a:srgbClr val="FAA61A"/>
              </a:buClr>
              <a:buSzPct val="125000"/>
              <a:tabLst>
                <a:tab pos="0" algn="l"/>
                <a:tab pos="340010" algn="l"/>
                <a:tab pos="681227" algn="l"/>
                <a:tab pos="1022443" algn="l"/>
                <a:tab pos="1363659" algn="l"/>
                <a:tab pos="1704875" algn="l"/>
                <a:tab pos="2046092" algn="l"/>
                <a:tab pos="2387307" algn="l"/>
                <a:tab pos="2728523" algn="l"/>
                <a:tab pos="3069739" algn="l"/>
                <a:tab pos="3410955" algn="l"/>
                <a:tab pos="3752172" algn="l"/>
                <a:tab pos="4093387" algn="l"/>
                <a:tab pos="4434604" algn="l"/>
                <a:tab pos="4775818" algn="l"/>
                <a:tab pos="5117036" algn="l"/>
                <a:tab pos="5458252" algn="l"/>
                <a:tab pos="5799467" algn="l"/>
                <a:tab pos="6140685" algn="l"/>
                <a:tab pos="6481900" algn="l"/>
                <a:tab pos="6823117" algn="l"/>
              </a:tabLst>
            </a:pPr>
            <a:r>
              <a:rPr lang="en-US" sz="2215" b="1" dirty="0">
                <a:solidFill>
                  <a:schemeClr val="accent4"/>
                </a:solidFill>
              </a:rPr>
              <a:t>Cortex-M7</a:t>
            </a:r>
          </a:p>
        </p:txBody>
      </p:sp>
      <p:sp>
        <p:nvSpPr>
          <p:cNvPr id="29" name="Text Box 12"/>
          <p:cNvSpPr txBox="1">
            <a:spLocks noChangeArrowheads="1"/>
          </p:cNvSpPr>
          <p:nvPr/>
        </p:nvSpPr>
        <p:spPr bwMode="auto">
          <a:xfrm>
            <a:off x="6968961" y="3652713"/>
            <a:ext cx="1322180" cy="402280"/>
          </a:xfrm>
          <a:prstGeom prst="rect">
            <a:avLst/>
          </a:prstGeom>
          <a:noFill/>
          <a:ln w="9525">
            <a:noFill/>
            <a:round/>
            <a:headEnd/>
            <a:tailEnd/>
          </a:ln>
        </p:spPr>
        <p:txBody>
          <a:bodyPr wrap="none" lIns="60971" tIns="30348" rIns="60971" bIns="30348">
            <a:spAutoFit/>
          </a:bodyPr>
          <a:lstStyle/>
          <a:p>
            <a:pPr algn="ctr" eaLnBrk="0" hangingPunct="0">
              <a:lnSpc>
                <a:spcPct val="80000"/>
              </a:lnSpc>
              <a:spcBef>
                <a:spcPts val="760"/>
              </a:spcBef>
              <a:buClr>
                <a:srgbClr val="FAA61A"/>
              </a:buClr>
              <a:buSzPct val="125000"/>
              <a:tabLst>
                <a:tab pos="0" algn="l"/>
                <a:tab pos="340010" algn="l"/>
                <a:tab pos="681227" algn="l"/>
                <a:tab pos="1022443" algn="l"/>
                <a:tab pos="1363659" algn="l"/>
                <a:tab pos="1704875" algn="l"/>
                <a:tab pos="2046092" algn="l"/>
                <a:tab pos="2387307" algn="l"/>
                <a:tab pos="2728523" algn="l"/>
                <a:tab pos="3069739" algn="l"/>
                <a:tab pos="3410955" algn="l"/>
                <a:tab pos="3752172" algn="l"/>
                <a:tab pos="4093387" algn="l"/>
                <a:tab pos="4434604" algn="l"/>
                <a:tab pos="4775818" algn="l"/>
                <a:tab pos="5117036" algn="l"/>
                <a:tab pos="5458252" algn="l"/>
                <a:tab pos="5799467" algn="l"/>
                <a:tab pos="6140685" algn="l"/>
                <a:tab pos="6481900" algn="l"/>
                <a:tab pos="6823117" algn="l"/>
              </a:tabLst>
            </a:pPr>
            <a:r>
              <a:rPr lang="en-US" sz="1385" b="1" dirty="0">
                <a:solidFill>
                  <a:schemeClr val="accent4"/>
                </a:solidFill>
              </a:rPr>
              <a:t>16/32-bit DSC </a:t>
            </a:r>
            <a:br>
              <a:rPr lang="en-US" sz="1385" b="1" dirty="0">
                <a:solidFill>
                  <a:schemeClr val="accent4"/>
                </a:solidFill>
              </a:rPr>
            </a:br>
            <a:r>
              <a:rPr lang="en-US" sz="1385" b="1" dirty="0">
                <a:solidFill>
                  <a:schemeClr val="accent4"/>
                </a:solidFill>
              </a:rPr>
              <a:t>applications</a:t>
            </a:r>
          </a:p>
        </p:txBody>
      </p:sp>
      <p:sp>
        <p:nvSpPr>
          <p:cNvPr id="39" name="Line 6"/>
          <p:cNvSpPr>
            <a:spLocks noChangeShapeType="1"/>
          </p:cNvSpPr>
          <p:nvPr/>
        </p:nvSpPr>
        <p:spPr bwMode="auto">
          <a:xfrm flipV="1">
            <a:off x="528188" y="3564511"/>
            <a:ext cx="8098416" cy="48878"/>
          </a:xfrm>
          <a:prstGeom prst="line">
            <a:avLst/>
          </a:prstGeom>
          <a:ln>
            <a:headEnd/>
            <a:tailEnd/>
          </a:ln>
        </p:spPr>
        <p:style>
          <a:lnRef idx="1">
            <a:schemeClr val="accent3"/>
          </a:lnRef>
          <a:fillRef idx="0">
            <a:schemeClr val="accent3"/>
          </a:fillRef>
          <a:effectRef idx="0">
            <a:schemeClr val="accent3"/>
          </a:effectRef>
          <a:fontRef idx="minor">
            <a:schemeClr val="tx1"/>
          </a:fontRef>
        </p:style>
        <p:txBody>
          <a:bodyPr lIns="69447" tIns="34724" rIns="69447" bIns="34724"/>
          <a:lstStyle/>
          <a:p>
            <a:endParaRPr lang="en-US">
              <a:solidFill>
                <a:srgbClr val="000000"/>
              </a:solidFill>
            </a:endParaRPr>
          </a:p>
        </p:txBody>
      </p:sp>
    </p:spTree>
    <p:extLst>
      <p:ext uri="{BB962C8B-B14F-4D97-AF65-F5344CB8AC3E}">
        <p14:creationId xmlns:p14="http://schemas.microsoft.com/office/powerpoint/2010/main" val="21829233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STM32CubeMX:  Peripheral configuration</a:t>
            </a:r>
            <a:endParaRPr lang="en-US" dirty="0"/>
          </a:p>
        </p:txBody>
      </p:sp>
      <p:sp>
        <p:nvSpPr>
          <p:cNvPr id="3" name="Slide Number Placeholder 2"/>
          <p:cNvSpPr>
            <a:spLocks noGrp="1"/>
          </p:cNvSpPr>
          <p:nvPr>
            <p:ph type="sldNum" sz="quarter" idx="10"/>
          </p:nvPr>
        </p:nvSpPr>
        <p:spPr/>
        <p:txBody>
          <a:bodyPr/>
          <a:lstStyle/>
          <a:p>
            <a:fld id="{5B31B9E4-8E4D-4C86-BFD7-412B282B373B}" type="slidenum">
              <a:rPr lang="fr-FR" smtClean="0"/>
              <a:pPr/>
              <a:t>30</a:t>
            </a:fld>
            <a:endParaRPr lang="fr-FR"/>
          </a:p>
        </p:txBody>
      </p:sp>
      <p:sp>
        <p:nvSpPr>
          <p:cNvPr id="9" name="Content Placeholder 3"/>
          <p:cNvSpPr txBox="1">
            <a:spLocks/>
          </p:cNvSpPr>
          <p:nvPr/>
        </p:nvSpPr>
        <p:spPr>
          <a:xfrm>
            <a:off x="304800" y="1897082"/>
            <a:ext cx="2971800" cy="3970318"/>
          </a:xfrm>
          <a:prstGeom prst="rect">
            <a:avLst/>
          </a:prstGeom>
        </p:spPr>
        <p:txBody>
          <a:bodyPr vert="horz" wrap="square" lIns="91440" tIns="45720" rIns="91440" bIns="45720" rtlCol="0">
            <a:spAutoFit/>
          </a:bodyPr>
          <a:lstStyle>
            <a:lvl1pPr marL="177800" indent="-177800" algn="l" defTabSz="914400" rtl="0" eaLnBrk="1" latinLnBrk="0" hangingPunct="1">
              <a:lnSpc>
                <a:spcPct val="100000"/>
              </a:lnSpc>
              <a:spcBef>
                <a:spcPts val="1800"/>
              </a:spcBef>
              <a:spcAft>
                <a:spcPts val="600"/>
              </a:spcAft>
              <a:buClr>
                <a:schemeClr val="accent1"/>
              </a:buClr>
              <a:buFont typeface="Arial" pitchFamily="34" charset="0"/>
              <a:buChar char="•"/>
              <a:defRPr sz="2000" kern="1200" baseline="0">
                <a:solidFill>
                  <a:schemeClr val="accent4"/>
                </a:solidFill>
                <a:latin typeface="Arial" pitchFamily="34" charset="0"/>
                <a:ea typeface="+mn-ea"/>
                <a:cs typeface="Arial" pitchFamily="34" charset="0"/>
              </a:defRPr>
            </a:lvl1pPr>
            <a:lvl2pPr marL="533400" indent="-177800" algn="l" defTabSz="914400" rtl="0" eaLnBrk="1" latinLnBrk="0" hangingPunct="1">
              <a:lnSpc>
                <a:spcPct val="100000"/>
              </a:lnSpc>
              <a:spcBef>
                <a:spcPts val="0"/>
              </a:spcBef>
              <a:spcAft>
                <a:spcPts val="600"/>
              </a:spcAft>
              <a:buClr>
                <a:schemeClr val="accent4">
                  <a:lumMod val="90000"/>
                  <a:lumOff val="10000"/>
                </a:schemeClr>
              </a:buClr>
              <a:buFont typeface="Arial" pitchFamily="34" charset="0"/>
              <a:buChar char="•"/>
              <a:defRPr sz="1600" kern="1200">
                <a:solidFill>
                  <a:schemeClr val="accent4">
                    <a:lumMod val="90000"/>
                    <a:lumOff val="10000"/>
                  </a:schemeClr>
                </a:solidFill>
                <a:latin typeface="Arial" pitchFamily="34" charset="0"/>
                <a:ea typeface="+mn-ea"/>
                <a:cs typeface="Arial" pitchFamily="34" charset="0"/>
              </a:defRPr>
            </a:lvl2pPr>
            <a:lvl3pPr marL="901700" indent="-177800" algn="l" defTabSz="914400" rtl="0" eaLnBrk="1" latinLnBrk="0" hangingPunct="1">
              <a:lnSpc>
                <a:spcPct val="100000"/>
              </a:lnSpc>
              <a:spcBef>
                <a:spcPts val="0"/>
              </a:spcBef>
              <a:spcAft>
                <a:spcPts val="300"/>
              </a:spcAft>
              <a:buFont typeface="Arial" pitchFamily="34" charset="0"/>
              <a:buChar char="•"/>
              <a:defRPr sz="1400" kern="1200" baseline="0">
                <a:solidFill>
                  <a:schemeClr val="accent3">
                    <a:lumMod val="50000"/>
                  </a:schemeClr>
                </a:solidFill>
                <a:latin typeface="Arial" pitchFamily="34" charset="0"/>
                <a:ea typeface="+mn-ea"/>
                <a:cs typeface="Arial" pitchFamily="34" charset="0"/>
              </a:defRPr>
            </a:lvl3pPr>
            <a:lvl4pPr marL="1527175" indent="-155575" algn="l" defTabSz="914400" rtl="0" eaLnBrk="1" latinLnBrk="0" hangingPunct="1">
              <a:lnSpc>
                <a:spcPct val="100000"/>
              </a:lnSpc>
              <a:spcBef>
                <a:spcPts val="0"/>
              </a:spcBef>
              <a:spcAft>
                <a:spcPts val="300"/>
              </a:spcAft>
              <a:buFont typeface="Arial" pitchFamily="34" charset="0"/>
              <a:buChar char="•"/>
              <a:defRPr sz="1200" kern="1200" baseline="0">
                <a:solidFill>
                  <a:srgbClr val="646464"/>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Global view of used peripherals and middleware</a:t>
            </a:r>
          </a:p>
          <a:p>
            <a:r>
              <a:rPr lang="en-US" dirty="0" smtClean="0"/>
              <a:t>Highlight of configuration errors</a:t>
            </a:r>
          </a:p>
          <a:p>
            <a:r>
              <a:rPr lang="en-US" dirty="0" smtClean="0"/>
              <a:t>Manage:</a:t>
            </a:r>
          </a:p>
          <a:p>
            <a:pPr lvl="1"/>
            <a:r>
              <a:rPr lang="en-US" dirty="0" smtClean="0"/>
              <a:t>GPIO</a:t>
            </a:r>
          </a:p>
          <a:p>
            <a:pPr lvl="1"/>
            <a:r>
              <a:rPr lang="en-US" dirty="0" smtClean="0"/>
              <a:t>Interrupts</a:t>
            </a:r>
          </a:p>
          <a:p>
            <a:pPr lvl="1"/>
            <a:r>
              <a:rPr lang="en-US" dirty="0" smtClean="0"/>
              <a:t>DMA</a:t>
            </a:r>
          </a:p>
          <a:p>
            <a:pPr lvl="1"/>
            <a:endParaRPr lang="en-US" dirty="0" smtClean="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28999" y="1995025"/>
            <a:ext cx="5412043" cy="3666222"/>
          </a:xfrm>
        </p:spPr>
      </p:pic>
    </p:spTree>
    <p:extLst>
      <p:ext uri="{BB962C8B-B14F-4D97-AF65-F5344CB8AC3E}">
        <p14:creationId xmlns:p14="http://schemas.microsoft.com/office/powerpoint/2010/main" val="4214271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Power consumption calculator</a:t>
            </a:r>
            <a:endParaRPr lang="en-US" dirty="0"/>
          </a:p>
        </p:txBody>
      </p:sp>
      <p:sp>
        <p:nvSpPr>
          <p:cNvPr id="3" name="Slide Number Placeholder 2"/>
          <p:cNvSpPr>
            <a:spLocks noGrp="1"/>
          </p:cNvSpPr>
          <p:nvPr>
            <p:ph type="sldNum" sz="quarter" idx="10"/>
          </p:nvPr>
        </p:nvSpPr>
        <p:spPr>
          <a:xfrm>
            <a:off x="8617744" y="716400"/>
            <a:ext cx="544994" cy="198000"/>
          </a:xfrm>
        </p:spPr>
        <p:txBody>
          <a:bodyPr/>
          <a:lstStyle/>
          <a:p>
            <a:fld id="{5B31B9E4-8E4D-4C86-BFD7-412B282B373B}" type="slidenum">
              <a:rPr lang="fr-FR" smtClean="0"/>
              <a:pPr/>
              <a:t>31</a:t>
            </a:fld>
            <a:endParaRPr lang="fr-FR"/>
          </a:p>
        </p:txBody>
      </p:sp>
      <p:pic>
        <p:nvPicPr>
          <p:cNvPr id="6" name="Pic Power Conso"/>
          <p:cNvPicPr>
            <a:picLocks noGrp="1"/>
          </p:cNvPicPr>
          <p:nvPr>
            <p:ph idx="1"/>
          </p:nvPr>
        </p:nvPicPr>
        <p:blipFill>
          <a:blip r:embed="rId2"/>
          <a:stretch>
            <a:fillRect/>
          </a:stretch>
        </p:blipFill>
        <p:spPr>
          <a:xfrm>
            <a:off x="2977964" y="1364030"/>
            <a:ext cx="5853920" cy="4884370"/>
          </a:xfrm>
          <a:prstGeom prst="rect">
            <a:avLst/>
          </a:prstGeom>
        </p:spPr>
      </p:pic>
      <p:sp>
        <p:nvSpPr>
          <p:cNvPr id="7" name="Content Placeholder 3"/>
          <p:cNvSpPr txBox="1">
            <a:spLocks/>
          </p:cNvSpPr>
          <p:nvPr/>
        </p:nvSpPr>
        <p:spPr>
          <a:xfrm>
            <a:off x="457200" y="1371600"/>
            <a:ext cx="2386608" cy="4508927"/>
          </a:xfrm>
          <a:prstGeom prst="rect">
            <a:avLst/>
          </a:prstGeom>
        </p:spPr>
        <p:txBody>
          <a:bodyPr vert="horz" wrap="square" lIns="91440" tIns="45720" rIns="91440" bIns="45720" rtlCol="0">
            <a:spAutoFit/>
          </a:bodyPr>
          <a:lstStyle>
            <a:lvl1pPr marL="177800" indent="-177800" algn="l" defTabSz="914400" rtl="0" eaLnBrk="1" latinLnBrk="0" hangingPunct="1">
              <a:lnSpc>
                <a:spcPct val="100000"/>
              </a:lnSpc>
              <a:spcBef>
                <a:spcPts val="1800"/>
              </a:spcBef>
              <a:spcAft>
                <a:spcPts val="600"/>
              </a:spcAft>
              <a:buClr>
                <a:schemeClr val="accent1"/>
              </a:buClr>
              <a:buFont typeface="Arial" pitchFamily="34" charset="0"/>
              <a:buChar char="•"/>
              <a:defRPr sz="2000" kern="1200" baseline="0">
                <a:solidFill>
                  <a:schemeClr val="accent4"/>
                </a:solidFill>
                <a:latin typeface="Arial" pitchFamily="34" charset="0"/>
                <a:ea typeface="+mn-ea"/>
                <a:cs typeface="Arial" pitchFamily="34" charset="0"/>
              </a:defRPr>
            </a:lvl1pPr>
            <a:lvl2pPr marL="533400" indent="-177800" algn="l" defTabSz="914400" rtl="0" eaLnBrk="1" latinLnBrk="0" hangingPunct="1">
              <a:lnSpc>
                <a:spcPct val="100000"/>
              </a:lnSpc>
              <a:spcBef>
                <a:spcPts val="0"/>
              </a:spcBef>
              <a:spcAft>
                <a:spcPts val="600"/>
              </a:spcAft>
              <a:buClr>
                <a:schemeClr val="accent4">
                  <a:lumMod val="90000"/>
                  <a:lumOff val="10000"/>
                </a:schemeClr>
              </a:buClr>
              <a:buFont typeface="Arial" pitchFamily="34" charset="0"/>
              <a:buChar char="•"/>
              <a:defRPr sz="1600" kern="1200">
                <a:solidFill>
                  <a:schemeClr val="accent4">
                    <a:lumMod val="90000"/>
                    <a:lumOff val="10000"/>
                  </a:schemeClr>
                </a:solidFill>
                <a:latin typeface="Arial" pitchFamily="34" charset="0"/>
                <a:ea typeface="+mn-ea"/>
                <a:cs typeface="Arial" pitchFamily="34" charset="0"/>
              </a:defRPr>
            </a:lvl2pPr>
            <a:lvl3pPr marL="901700" indent="-177800" algn="l" defTabSz="914400" rtl="0" eaLnBrk="1" latinLnBrk="0" hangingPunct="1">
              <a:lnSpc>
                <a:spcPct val="100000"/>
              </a:lnSpc>
              <a:spcBef>
                <a:spcPts val="0"/>
              </a:spcBef>
              <a:spcAft>
                <a:spcPts val="300"/>
              </a:spcAft>
              <a:buFont typeface="Arial" pitchFamily="34" charset="0"/>
              <a:buChar char="•"/>
              <a:defRPr sz="1400" kern="1200" baseline="0">
                <a:solidFill>
                  <a:schemeClr val="accent3">
                    <a:lumMod val="50000"/>
                  </a:schemeClr>
                </a:solidFill>
                <a:latin typeface="Arial" pitchFamily="34" charset="0"/>
                <a:ea typeface="+mn-ea"/>
                <a:cs typeface="Arial" pitchFamily="34" charset="0"/>
              </a:defRPr>
            </a:lvl3pPr>
            <a:lvl4pPr marL="1527175" indent="-155575" algn="l" defTabSz="914400" rtl="0" eaLnBrk="1" latinLnBrk="0" hangingPunct="1">
              <a:lnSpc>
                <a:spcPct val="100000"/>
              </a:lnSpc>
              <a:spcBef>
                <a:spcPts val="0"/>
              </a:spcBef>
              <a:spcAft>
                <a:spcPts val="300"/>
              </a:spcAft>
              <a:buFont typeface="Arial" pitchFamily="34" charset="0"/>
              <a:buChar char="•"/>
              <a:defRPr sz="1200" kern="1200" baseline="0">
                <a:solidFill>
                  <a:srgbClr val="646464"/>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Power step definitions</a:t>
            </a:r>
          </a:p>
          <a:p>
            <a:r>
              <a:rPr lang="en-US" dirty="0" smtClean="0"/>
              <a:t>Battery selection</a:t>
            </a:r>
          </a:p>
          <a:p>
            <a:r>
              <a:rPr lang="en-US" dirty="0" smtClean="0"/>
              <a:t>Creation of consumption graph</a:t>
            </a:r>
          </a:p>
          <a:p>
            <a:r>
              <a:rPr lang="en-US" dirty="0" smtClean="0"/>
              <a:t>Display of </a:t>
            </a:r>
          </a:p>
          <a:p>
            <a:pPr lvl="1"/>
            <a:r>
              <a:rPr lang="en-US" dirty="0" smtClean="0"/>
              <a:t>Average consumption</a:t>
            </a:r>
          </a:p>
          <a:p>
            <a:pPr lvl="1"/>
            <a:r>
              <a:rPr lang="en-US" dirty="0" smtClean="0"/>
              <a:t>Average DMIPS</a:t>
            </a:r>
          </a:p>
          <a:p>
            <a:pPr lvl="1"/>
            <a:r>
              <a:rPr lang="en-US" dirty="0" smtClean="0"/>
              <a:t>Battery lifetime</a:t>
            </a:r>
          </a:p>
        </p:txBody>
      </p:sp>
    </p:spTree>
    <p:extLst>
      <p:ext uri="{BB962C8B-B14F-4D97-AF65-F5344CB8AC3E}">
        <p14:creationId xmlns:p14="http://schemas.microsoft.com/office/powerpoint/2010/main" val="28702376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197768"/>
            <a:ext cx="8075240" cy="1143000"/>
          </a:xfrm>
        </p:spPr>
        <p:txBody>
          <a:bodyPr>
            <a:normAutofit fontScale="90000"/>
          </a:bodyPr>
          <a:lstStyle/>
          <a:p>
            <a:r>
              <a:rPr lang="en-US" dirty="0" smtClean="0"/>
              <a:t>STM32Cube</a:t>
            </a:r>
            <a:br>
              <a:rPr lang="en-US" dirty="0" smtClean="0"/>
            </a:br>
            <a:r>
              <a:rPr lang="en-US" dirty="0" smtClean="0">
                <a:solidFill>
                  <a:schemeClr val="accent4"/>
                </a:solidFill>
              </a:rPr>
              <a:t>Supporting all STM32 MCUs</a:t>
            </a:r>
            <a:endParaRPr lang="en-US" dirty="0">
              <a:solidFill>
                <a:schemeClr val="accent4"/>
              </a:solidFill>
            </a:endParaRPr>
          </a:p>
        </p:txBody>
      </p:sp>
      <p:sp>
        <p:nvSpPr>
          <p:cNvPr id="3" name="Content Placeholder 2"/>
          <p:cNvSpPr>
            <a:spLocks noGrp="1"/>
          </p:cNvSpPr>
          <p:nvPr>
            <p:ph idx="1"/>
          </p:nvPr>
        </p:nvSpPr>
        <p:spPr>
          <a:xfrm>
            <a:off x="454961" y="1509784"/>
            <a:ext cx="8435280" cy="1677382"/>
          </a:xfrm>
        </p:spPr>
        <p:txBody>
          <a:bodyPr/>
          <a:lstStyle/>
          <a:p>
            <a:r>
              <a:rPr lang="en-US" dirty="0"/>
              <a:t>Generate your configuration code with the STM32Cube and you can focus on your added-value software ! </a:t>
            </a:r>
            <a:endParaRPr lang="en-US" dirty="0" smtClean="0"/>
          </a:p>
          <a:p>
            <a:pPr lvl="1"/>
            <a:r>
              <a:rPr lang="en-US" dirty="0" smtClean="0"/>
              <a:t>4 configuration wizards: </a:t>
            </a:r>
            <a:r>
              <a:rPr lang="en-US" dirty="0" err="1" smtClean="0"/>
              <a:t>pinout</a:t>
            </a:r>
            <a:r>
              <a:rPr lang="en-US" dirty="0" smtClean="0"/>
              <a:t>, clock, peripherals &amp; middleware, power consumption</a:t>
            </a:r>
          </a:p>
          <a:p>
            <a:pPr lvl="1"/>
            <a:r>
              <a:rPr lang="en-US" dirty="0" smtClean="0"/>
              <a:t>Portable Hardware Abstraction layer, from series to others</a:t>
            </a:r>
          </a:p>
          <a:p>
            <a:pPr lvl="1"/>
            <a:r>
              <a:rPr lang="en-US" dirty="0" smtClean="0"/>
              <a:t>Middleware with RTOS, USB, TCP/IP, File System, Graphics , Touch sensing…</a:t>
            </a:r>
            <a:endParaRPr lang="en-US" dirty="0"/>
          </a:p>
        </p:txBody>
      </p:sp>
      <p:sp>
        <p:nvSpPr>
          <p:cNvPr id="4" name="Slide Number Placeholder 3"/>
          <p:cNvSpPr>
            <a:spLocks noGrp="1"/>
          </p:cNvSpPr>
          <p:nvPr>
            <p:ph type="sldNum" sz="quarter" idx="12"/>
          </p:nvPr>
        </p:nvSpPr>
        <p:spPr/>
        <p:txBody>
          <a:bodyPr/>
          <a:lstStyle/>
          <a:p>
            <a:fld id="{509C766F-2CD5-4A2A-BBEB-AFA1850CA46D}" type="slidenum">
              <a:rPr lang="en-US" smtClean="0">
                <a:solidFill>
                  <a:prstClr val="white"/>
                </a:solidFill>
              </a:rPr>
              <a:pPr/>
              <a:t>32</a:t>
            </a:fld>
            <a:endParaRPr lang="en-US">
              <a:solidFill>
                <a:prstClr val="white"/>
              </a:solidFill>
            </a:endParaRPr>
          </a:p>
        </p:txBody>
      </p:sp>
      <p:pic>
        <p:nvPicPr>
          <p:cNvPr id="5" name="Picture 4"/>
          <p:cNvPicPr>
            <a:picLocks noChangeAspect="1"/>
          </p:cNvPicPr>
          <p:nvPr/>
        </p:nvPicPr>
        <p:blipFill>
          <a:blip r:embed="rId2"/>
          <a:stretch>
            <a:fillRect/>
          </a:stretch>
        </p:blipFill>
        <p:spPr>
          <a:xfrm>
            <a:off x="1115616" y="3142604"/>
            <a:ext cx="7121094" cy="3022700"/>
          </a:xfrm>
          <a:prstGeom prst="rect">
            <a:avLst/>
          </a:prstGeom>
        </p:spPr>
      </p:pic>
      <p:sp>
        <p:nvSpPr>
          <p:cNvPr id="36" name="Rectangle 35"/>
          <p:cNvSpPr/>
          <p:nvPr/>
        </p:nvSpPr>
        <p:spPr>
          <a:xfrm>
            <a:off x="1202993" y="6309320"/>
            <a:ext cx="2864951" cy="369332"/>
          </a:xfrm>
          <a:prstGeom prst="rect">
            <a:avLst/>
          </a:prstGeom>
        </p:spPr>
        <p:txBody>
          <a:bodyPr wrap="none">
            <a:spAutoFit/>
          </a:bodyPr>
          <a:lstStyle/>
          <a:p>
            <a:r>
              <a:rPr lang="en-US" dirty="0" smtClean="0">
                <a:hlinkClick r:id="rId3"/>
              </a:rPr>
              <a:t>www.st.com/stm32cube</a:t>
            </a:r>
            <a:r>
              <a:rPr lang="en-US" dirty="0" smtClean="0"/>
              <a:t>    </a:t>
            </a:r>
            <a:endParaRPr lang="en-US" dirty="0"/>
          </a:p>
        </p:txBody>
      </p:sp>
    </p:spTree>
    <p:extLst>
      <p:ext uri="{BB962C8B-B14F-4D97-AF65-F5344CB8AC3E}">
        <p14:creationId xmlns:p14="http://schemas.microsoft.com/office/powerpoint/2010/main" val="3716728464"/>
      </p:ext>
    </p:extLst>
  </p:cSld>
  <p:clrMapOvr>
    <a:masterClrMapping/>
  </p:clrMapOvr>
  <p:transition spd="slow">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640290" y="4313013"/>
            <a:ext cx="7665510" cy="822513"/>
          </a:xfrm>
        </p:spPr>
        <p:txBody>
          <a:bodyPr>
            <a:normAutofit/>
          </a:bodyPr>
          <a:lstStyle/>
          <a:p>
            <a:r>
              <a:rPr lang="en-US" sz="3600" dirty="0" smtClean="0"/>
              <a:t>STM32 ST-LINK Utility</a:t>
            </a:r>
            <a:endParaRPr lang="en-US" sz="2700" dirty="0" smtClean="0"/>
          </a:p>
        </p:txBody>
      </p:sp>
    </p:spTree>
    <p:extLst>
      <p:ext uri="{BB962C8B-B14F-4D97-AF65-F5344CB8AC3E}">
        <p14:creationId xmlns:p14="http://schemas.microsoft.com/office/powerpoint/2010/main" val="2968333663"/>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STM32 ST-LINK Utility</a:t>
            </a:r>
            <a:endParaRPr lang="en-US" dirty="0"/>
          </a:p>
        </p:txBody>
      </p:sp>
      <p:sp>
        <p:nvSpPr>
          <p:cNvPr id="3" name="Content Placeholder 2"/>
          <p:cNvSpPr>
            <a:spLocks noGrp="1"/>
          </p:cNvSpPr>
          <p:nvPr>
            <p:ph idx="1"/>
          </p:nvPr>
        </p:nvSpPr>
        <p:spPr>
          <a:xfrm>
            <a:off x="457200" y="1277496"/>
            <a:ext cx="3826768" cy="5709255"/>
          </a:xfrm>
        </p:spPr>
        <p:txBody>
          <a:bodyPr/>
          <a:lstStyle/>
          <a:p>
            <a:r>
              <a:rPr lang="en-US" sz="1800" dirty="0" smtClean="0"/>
              <a:t>Standalone software tool allows in-system programming of STM32 devices</a:t>
            </a:r>
          </a:p>
          <a:p>
            <a:pPr lvl="1"/>
            <a:r>
              <a:rPr lang="en-US" sz="1400" dirty="0" smtClean="0"/>
              <a:t>Supports Binary, Hex and Motorola S-Record file formats</a:t>
            </a:r>
          </a:p>
          <a:p>
            <a:r>
              <a:rPr lang="en-US" sz="1800" dirty="0" smtClean="0"/>
              <a:t>Allows programming option bytes</a:t>
            </a:r>
          </a:p>
          <a:p>
            <a:r>
              <a:rPr lang="en-US" sz="1800" dirty="0" smtClean="0"/>
              <a:t>Supports ST-LINK/V2</a:t>
            </a:r>
          </a:p>
          <a:p>
            <a:r>
              <a:rPr lang="en-US" sz="1800" dirty="0" smtClean="0"/>
              <a:t>Command line version available for usage with batch files and small quantity production</a:t>
            </a:r>
          </a:p>
          <a:p>
            <a:pPr lvl="1"/>
            <a:r>
              <a:rPr lang="en-US" sz="1400" dirty="0" smtClean="0"/>
              <a:t>ST-LINK_CLI.exe</a:t>
            </a:r>
          </a:p>
          <a:p>
            <a:pPr lvl="1"/>
            <a:r>
              <a:rPr lang="en-US" sz="1400" dirty="0" smtClean="0"/>
              <a:t>Supports multiple ST-LINK/V2 connected to same PC</a:t>
            </a:r>
          </a:p>
          <a:p>
            <a:r>
              <a:rPr lang="en-US" sz="1800" dirty="0" smtClean="0"/>
              <a:t>User manual UM0892</a:t>
            </a:r>
          </a:p>
          <a:p>
            <a:endParaRPr lang="en-US" sz="1800" dirty="0"/>
          </a:p>
        </p:txBody>
      </p:sp>
      <p:sp>
        <p:nvSpPr>
          <p:cNvPr id="4" name="Slide Number Placeholder 3"/>
          <p:cNvSpPr>
            <a:spLocks noGrp="1"/>
          </p:cNvSpPr>
          <p:nvPr>
            <p:ph type="sldNum" sz="quarter" idx="12"/>
          </p:nvPr>
        </p:nvSpPr>
        <p:spPr/>
        <p:txBody>
          <a:bodyPr/>
          <a:lstStyle/>
          <a:p>
            <a:fld id="{5B31B9E4-8E4D-4C86-BFD7-412B282B373B}" type="slidenum">
              <a:rPr lang="fr-FR" smtClean="0"/>
              <a:pPr/>
              <a:t>34</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0" y="1268759"/>
            <a:ext cx="4063445" cy="347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9627" y="4842422"/>
            <a:ext cx="3728269" cy="2015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1405584"/>
      </p:ext>
    </p:extLst>
  </p:cSld>
  <p:clrMapOvr>
    <a:masterClrMapping/>
  </p:clrMapOvr>
  <p:transition spd="slow">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640290" y="4313013"/>
            <a:ext cx="7665510" cy="822513"/>
          </a:xfrm>
        </p:spPr>
        <p:txBody>
          <a:bodyPr>
            <a:normAutofit/>
          </a:bodyPr>
          <a:lstStyle/>
          <a:p>
            <a:r>
              <a:rPr lang="en-US" sz="3600" dirty="0" smtClean="0"/>
              <a:t>ST Visual Programmer</a:t>
            </a:r>
            <a:endParaRPr lang="en-US" sz="2700" dirty="0" smtClean="0"/>
          </a:p>
        </p:txBody>
      </p:sp>
    </p:spTree>
    <p:extLst>
      <p:ext uri="{BB962C8B-B14F-4D97-AF65-F5344CB8AC3E}">
        <p14:creationId xmlns:p14="http://schemas.microsoft.com/office/powerpoint/2010/main" val="264136984"/>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STVP</a:t>
            </a:r>
            <a:endParaRPr lang="en-US" dirty="0"/>
          </a:p>
        </p:txBody>
      </p:sp>
      <p:sp>
        <p:nvSpPr>
          <p:cNvPr id="3" name="Content Placeholder 2"/>
          <p:cNvSpPr>
            <a:spLocks noGrp="1"/>
          </p:cNvSpPr>
          <p:nvPr>
            <p:ph idx="1"/>
          </p:nvPr>
        </p:nvSpPr>
        <p:spPr>
          <a:xfrm>
            <a:off x="251520" y="795764"/>
            <a:ext cx="4248472" cy="5801588"/>
          </a:xfrm>
        </p:spPr>
        <p:txBody>
          <a:bodyPr/>
          <a:lstStyle/>
          <a:p>
            <a:r>
              <a:rPr lang="pt-BR" sz="1800" dirty="0"/>
              <a:t>Free </a:t>
            </a:r>
            <a:r>
              <a:rPr lang="pt-BR" sz="1800" dirty="0" smtClean="0"/>
              <a:t>software that s</a:t>
            </a:r>
            <a:r>
              <a:rPr lang="en-US" sz="1800" dirty="0" err="1" smtClean="0"/>
              <a:t>upports</a:t>
            </a:r>
            <a:r>
              <a:rPr lang="en-US" sz="1800" dirty="0" smtClean="0"/>
              <a:t> </a:t>
            </a:r>
            <a:r>
              <a:rPr lang="en-US" sz="1800" dirty="0"/>
              <a:t>Motorola S19 and Intel HEX formats</a:t>
            </a:r>
          </a:p>
          <a:p>
            <a:r>
              <a:rPr lang="en-US" sz="1800" dirty="0" smtClean="0"/>
              <a:t>Load</a:t>
            </a:r>
            <a:r>
              <a:rPr lang="en-US" sz="1800" dirty="0"/>
              <a:t>, Edit and Save executable and/or </a:t>
            </a:r>
            <a:r>
              <a:rPr lang="en-US" sz="1800" dirty="0" smtClean="0"/>
              <a:t>data files </a:t>
            </a:r>
            <a:r>
              <a:rPr lang="en-US" sz="1800" dirty="0"/>
              <a:t>generated by the Assembler/Linker or </a:t>
            </a:r>
            <a:r>
              <a:rPr lang="en-US" sz="1800" dirty="0" smtClean="0"/>
              <a:t>C </a:t>
            </a:r>
            <a:r>
              <a:rPr lang="pt-BR" sz="1800" dirty="0" smtClean="0"/>
              <a:t>compilers</a:t>
            </a:r>
            <a:endParaRPr lang="pt-BR" sz="1800" dirty="0"/>
          </a:p>
          <a:p>
            <a:r>
              <a:rPr lang="en-US" sz="1800" dirty="0" smtClean="0"/>
              <a:t>Erase</a:t>
            </a:r>
            <a:r>
              <a:rPr lang="en-US" sz="1800" dirty="0"/>
              <a:t>, Program, View and Verify device </a:t>
            </a:r>
            <a:r>
              <a:rPr lang="en-US" sz="1800" dirty="0" smtClean="0"/>
              <a:t>Flash </a:t>
            </a:r>
            <a:r>
              <a:rPr lang="pt-BR" sz="1800" dirty="0" smtClean="0"/>
              <a:t>memory </a:t>
            </a:r>
            <a:r>
              <a:rPr lang="pt-BR" sz="1800" dirty="0"/>
              <a:t>contents</a:t>
            </a:r>
          </a:p>
          <a:p>
            <a:r>
              <a:rPr lang="en-US" sz="1800" dirty="0" smtClean="0"/>
              <a:t>Project </a:t>
            </a:r>
            <a:r>
              <a:rPr lang="en-US" sz="1800" dirty="0"/>
              <a:t>mode to automate all configuration </a:t>
            </a:r>
            <a:r>
              <a:rPr lang="en-US" sz="1800" dirty="0" smtClean="0"/>
              <a:t>and </a:t>
            </a:r>
            <a:r>
              <a:rPr lang="pt-BR" sz="1800" dirty="0" smtClean="0"/>
              <a:t>programming </a:t>
            </a:r>
            <a:r>
              <a:rPr lang="pt-BR" sz="1800" dirty="0"/>
              <a:t>tasks</a:t>
            </a:r>
          </a:p>
          <a:p>
            <a:r>
              <a:rPr lang="en-US" sz="1800" dirty="0" smtClean="0"/>
              <a:t>Programming </a:t>
            </a:r>
            <a:r>
              <a:rPr lang="en-US" sz="1800" dirty="0"/>
              <a:t>Toolkit with C/C++ source </a:t>
            </a:r>
            <a:r>
              <a:rPr lang="en-US" sz="1800" dirty="0" smtClean="0"/>
              <a:t>files for </a:t>
            </a:r>
            <a:r>
              <a:rPr lang="en-US" sz="1800" dirty="0"/>
              <a:t>creating a programming application </a:t>
            </a:r>
            <a:r>
              <a:rPr lang="en-US" sz="1800" dirty="0" smtClean="0"/>
              <a:t>based </a:t>
            </a:r>
            <a:r>
              <a:rPr lang="pt-BR" sz="1800" dirty="0" smtClean="0"/>
              <a:t>STVP</a:t>
            </a:r>
            <a:endParaRPr lang="pt-BR" sz="1800" dirty="0"/>
          </a:p>
          <a:p>
            <a:r>
              <a:rPr lang="pt-BR" sz="1800" dirty="0" smtClean="0"/>
              <a:t>STVP </a:t>
            </a:r>
            <a:r>
              <a:rPr lang="pt-BR" sz="1800" dirty="0"/>
              <a:t>supports microcontroller </a:t>
            </a:r>
            <a:r>
              <a:rPr lang="pt-BR" sz="1800" dirty="0" smtClean="0"/>
              <a:t>programming </a:t>
            </a:r>
            <a:r>
              <a:rPr lang="en-US" sz="1800" dirty="0" smtClean="0"/>
              <a:t>via </a:t>
            </a:r>
            <a:r>
              <a:rPr lang="en-US" sz="1800" dirty="0"/>
              <a:t>a complete range of hardware </a:t>
            </a:r>
            <a:r>
              <a:rPr lang="en-US" sz="1800" dirty="0" smtClean="0"/>
              <a:t>development tools </a:t>
            </a:r>
            <a:r>
              <a:rPr lang="en-US" sz="1800" dirty="0"/>
              <a:t>and dedicated programmers, including:</a:t>
            </a:r>
          </a:p>
          <a:p>
            <a:pPr lvl="1"/>
            <a:r>
              <a:rPr lang="pt-BR" sz="1400" dirty="0" smtClean="0"/>
              <a:t>ST-LINK in-circuit debugger/programmer for STM8 and STM32</a:t>
            </a:r>
            <a:endParaRPr lang="en-US" sz="1400" dirty="0"/>
          </a:p>
        </p:txBody>
      </p:sp>
      <p:sp>
        <p:nvSpPr>
          <p:cNvPr id="4" name="Slide Number Placeholder 3"/>
          <p:cNvSpPr>
            <a:spLocks noGrp="1"/>
          </p:cNvSpPr>
          <p:nvPr>
            <p:ph type="sldNum" sz="quarter" idx="12"/>
          </p:nvPr>
        </p:nvSpPr>
        <p:spPr/>
        <p:txBody>
          <a:bodyPr/>
          <a:lstStyle/>
          <a:p>
            <a:fld id="{5B31B9E4-8E4D-4C86-BFD7-412B282B373B}" type="slidenum">
              <a:rPr lang="fr-FR" smtClean="0"/>
              <a:pPr/>
              <a:t>36</a:t>
            </a:fld>
            <a:endParaRPr lang="fr-FR"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006" y="1258888"/>
            <a:ext cx="4343740" cy="3005460"/>
          </a:xfrm>
          <a:prstGeom prst="rect">
            <a:avLst/>
          </a:prstGeom>
        </p:spPr>
      </p:pic>
    </p:spTree>
    <p:extLst>
      <p:ext uri="{BB962C8B-B14F-4D97-AF65-F5344CB8AC3E}">
        <p14:creationId xmlns:p14="http://schemas.microsoft.com/office/powerpoint/2010/main" val="1829736815"/>
      </p:ext>
    </p:extLst>
  </p:cSld>
  <p:clrMapOvr>
    <a:masterClrMapping/>
  </p:clrMapOvr>
  <p:transition spd="slow">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640290" y="4313013"/>
            <a:ext cx="7665510" cy="822513"/>
          </a:xfrm>
        </p:spPr>
        <p:txBody>
          <a:bodyPr>
            <a:normAutofit fontScale="90000"/>
          </a:bodyPr>
          <a:lstStyle/>
          <a:p>
            <a:r>
              <a:rPr lang="en-US" sz="3600" dirty="0" smtClean="0"/>
              <a:t>STM32 FLASH LOADER DEMONSTRATOR</a:t>
            </a:r>
            <a:endParaRPr lang="en-US" sz="2700" dirty="0" smtClean="0"/>
          </a:p>
        </p:txBody>
      </p:sp>
    </p:spTree>
    <p:extLst>
      <p:ext uri="{BB962C8B-B14F-4D97-AF65-F5344CB8AC3E}">
        <p14:creationId xmlns:p14="http://schemas.microsoft.com/office/powerpoint/2010/main" val="1585465960"/>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FLASH LOADER </a:t>
            </a:r>
            <a:r>
              <a:rPr lang="en-US" dirty="0" smtClean="0"/>
              <a:t>DEMONSTRATOR</a:t>
            </a:r>
            <a:endParaRPr lang="en-US" dirty="0"/>
          </a:p>
        </p:txBody>
      </p:sp>
      <p:sp>
        <p:nvSpPr>
          <p:cNvPr id="3" name="Content Placeholder 2"/>
          <p:cNvSpPr>
            <a:spLocks noGrp="1"/>
          </p:cNvSpPr>
          <p:nvPr>
            <p:ph idx="1"/>
          </p:nvPr>
        </p:nvSpPr>
        <p:spPr>
          <a:xfrm>
            <a:off x="4437410" y="1258888"/>
            <a:ext cx="3826768" cy="2185214"/>
          </a:xfrm>
        </p:spPr>
        <p:txBody>
          <a:bodyPr/>
          <a:lstStyle/>
          <a:p>
            <a:r>
              <a:rPr lang="en-US" sz="1800" dirty="0" smtClean="0"/>
              <a:t>Illustrate the System Memory boot loader capabilities</a:t>
            </a:r>
          </a:p>
          <a:p>
            <a:r>
              <a:rPr lang="en-US" sz="1800" dirty="0"/>
              <a:t>The Flash loader demonstrator is designed to work with all STMicroelectronics devices </a:t>
            </a:r>
            <a:r>
              <a:rPr lang="en-US" sz="1800" dirty="0" smtClean="0"/>
              <a:t>that support </a:t>
            </a:r>
            <a:r>
              <a:rPr lang="en-US" sz="1800" dirty="0"/>
              <a:t>the system memory boot mode UART protocol</a:t>
            </a:r>
            <a:endParaRPr lang="en-US" sz="1800" dirty="0" smtClean="0"/>
          </a:p>
        </p:txBody>
      </p:sp>
      <p:sp>
        <p:nvSpPr>
          <p:cNvPr id="4" name="Slide Number Placeholder 3"/>
          <p:cNvSpPr>
            <a:spLocks noGrp="1"/>
          </p:cNvSpPr>
          <p:nvPr>
            <p:ph type="sldNum" sz="quarter" idx="12"/>
          </p:nvPr>
        </p:nvSpPr>
        <p:spPr/>
        <p:txBody>
          <a:bodyPr/>
          <a:lstStyle/>
          <a:p>
            <a:fld id="{5B31B9E4-8E4D-4C86-BFD7-412B282B373B}" type="slidenum">
              <a:rPr lang="fr-FR" smtClean="0"/>
              <a:pPr/>
              <a:t>38</a:t>
            </a:fld>
            <a:endParaRPr lang="fr-FR" dirty="0"/>
          </a:p>
        </p:txBody>
      </p:sp>
      <p:pic>
        <p:nvPicPr>
          <p:cNvPr id="5" name="Picture 4"/>
          <p:cNvPicPr>
            <a:picLocks noChangeAspect="1"/>
          </p:cNvPicPr>
          <p:nvPr/>
        </p:nvPicPr>
        <p:blipFill>
          <a:blip r:embed="rId2"/>
          <a:stretch>
            <a:fillRect/>
          </a:stretch>
        </p:blipFill>
        <p:spPr>
          <a:xfrm>
            <a:off x="438295" y="1258888"/>
            <a:ext cx="3694686" cy="3384376"/>
          </a:xfrm>
          <a:prstGeom prst="rect">
            <a:avLst/>
          </a:prstGeom>
        </p:spPr>
      </p:pic>
      <p:pic>
        <p:nvPicPr>
          <p:cNvPr id="6" name="Picture 5"/>
          <p:cNvPicPr>
            <a:picLocks noChangeAspect="1"/>
          </p:cNvPicPr>
          <p:nvPr/>
        </p:nvPicPr>
        <p:blipFill>
          <a:blip r:embed="rId3"/>
          <a:stretch>
            <a:fillRect/>
          </a:stretch>
        </p:blipFill>
        <p:spPr>
          <a:xfrm>
            <a:off x="3491880" y="3645024"/>
            <a:ext cx="3467670" cy="3287845"/>
          </a:xfrm>
          <a:prstGeom prst="rect">
            <a:avLst/>
          </a:prstGeom>
        </p:spPr>
      </p:pic>
    </p:spTree>
    <p:extLst>
      <p:ext uri="{BB962C8B-B14F-4D97-AF65-F5344CB8AC3E}">
        <p14:creationId xmlns:p14="http://schemas.microsoft.com/office/powerpoint/2010/main" val="2710643647"/>
      </p:ext>
    </p:extLst>
  </p:cSld>
  <p:clrMapOvr>
    <a:masterClrMapping/>
  </p:clrMapOvr>
  <p:transition spd="slow">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640290" y="4313013"/>
            <a:ext cx="7665510" cy="822513"/>
          </a:xfrm>
        </p:spPr>
        <p:txBody>
          <a:bodyPr>
            <a:normAutofit/>
          </a:bodyPr>
          <a:lstStyle/>
          <a:p>
            <a:r>
              <a:rPr lang="en-US" sz="3600" dirty="0" smtClean="0"/>
              <a:t>DFUSE</a:t>
            </a:r>
            <a:endParaRPr lang="en-US" sz="2700" dirty="0" smtClean="0"/>
          </a:p>
        </p:txBody>
      </p:sp>
    </p:spTree>
    <p:extLst>
      <p:ext uri="{BB962C8B-B14F-4D97-AF65-F5344CB8AC3E}">
        <p14:creationId xmlns:p14="http://schemas.microsoft.com/office/powerpoint/2010/main" val="1625868775"/>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flipH="1" flipV="1">
            <a:off x="2888036" y="1036119"/>
            <a:ext cx="21422" cy="5306396"/>
          </a:xfrm>
          <a:prstGeom prst="line">
            <a:avLst/>
          </a:prstGeom>
          <a:ln w="15875">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flipV="1">
            <a:off x="5148800" y="1036119"/>
            <a:ext cx="21422" cy="5306396"/>
          </a:xfrm>
          <a:prstGeom prst="line">
            <a:avLst/>
          </a:prstGeom>
          <a:ln w="15875">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7475212" y="1036119"/>
            <a:ext cx="21422" cy="5306396"/>
          </a:xfrm>
          <a:prstGeom prst="line">
            <a:avLst/>
          </a:prstGeom>
          <a:ln w="15875">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535040" y="5458789"/>
            <a:ext cx="6978462" cy="0"/>
          </a:xfrm>
          <a:prstGeom prst="line">
            <a:avLst/>
          </a:prstGeom>
          <a:ln w="15875">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535955" y="1897824"/>
            <a:ext cx="6978462" cy="0"/>
          </a:xfrm>
          <a:prstGeom prst="line">
            <a:avLst/>
          </a:prstGeom>
          <a:ln w="15875">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541085" y="3664128"/>
            <a:ext cx="6978462" cy="0"/>
          </a:xfrm>
          <a:prstGeom prst="line">
            <a:avLst/>
          </a:prstGeom>
          <a:ln w="15875">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4294967295"/>
          </p:nvPr>
        </p:nvSpPr>
        <p:spPr>
          <a:xfrm>
            <a:off x="8641374" y="889489"/>
            <a:ext cx="502626" cy="183173"/>
          </a:xfrm>
          <a:prstGeom prst="rect">
            <a:avLst/>
          </a:prstGeom>
        </p:spPr>
        <p:txBody>
          <a:bodyPr/>
          <a:lstStyle/>
          <a:p>
            <a:fld id="{5B31B9E4-8E4D-4C86-BFD7-412B282B373B}" type="slidenum">
              <a:rPr lang="fr-FR" smtClean="0"/>
              <a:pPr/>
              <a:t>4</a:t>
            </a:fld>
            <a:endParaRPr lang="fr-FR"/>
          </a:p>
        </p:txBody>
      </p:sp>
      <p:grpSp>
        <p:nvGrpSpPr>
          <p:cNvPr id="4" name="Group 3"/>
          <p:cNvGrpSpPr/>
          <p:nvPr/>
        </p:nvGrpSpPr>
        <p:grpSpPr>
          <a:xfrm>
            <a:off x="1815566" y="2820314"/>
            <a:ext cx="1886757" cy="1595453"/>
            <a:chOff x="3787001" y="2997615"/>
            <a:chExt cx="2043987" cy="1728407"/>
          </a:xfrm>
        </p:grpSpPr>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87001" y="2997615"/>
              <a:ext cx="2043987" cy="1728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6052" y="3420281"/>
              <a:ext cx="972000" cy="891433"/>
            </a:xfrm>
            <a:prstGeom prst="rect">
              <a:avLst/>
            </a:prstGeom>
          </p:spPr>
        </p:pic>
      </p:grpSp>
      <p:grpSp>
        <p:nvGrpSpPr>
          <p:cNvPr id="5" name="Group 4"/>
          <p:cNvGrpSpPr/>
          <p:nvPr/>
        </p:nvGrpSpPr>
        <p:grpSpPr>
          <a:xfrm>
            <a:off x="1726373" y="4565723"/>
            <a:ext cx="2121423" cy="1665041"/>
            <a:chOff x="3691806" y="984077"/>
            <a:chExt cx="2298208" cy="1803794"/>
          </a:xfrm>
        </p:grpSpPr>
        <p:pic>
          <p:nvPicPr>
            <p:cNvPr id="38"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91806" y="984077"/>
              <a:ext cx="2298208" cy="1803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4441854" y="1265166"/>
              <a:ext cx="1044000" cy="1147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 name="Group 6"/>
          <p:cNvGrpSpPr/>
          <p:nvPr/>
        </p:nvGrpSpPr>
        <p:grpSpPr>
          <a:xfrm>
            <a:off x="3867961" y="4521754"/>
            <a:ext cx="2236522" cy="1806421"/>
            <a:chOff x="6337203" y="941182"/>
            <a:chExt cx="2422899" cy="1956956"/>
          </a:xfrm>
        </p:grpSpPr>
        <p:pic>
          <p:nvPicPr>
            <p:cNvPr id="47"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7203" y="941182"/>
              <a:ext cx="2422899" cy="1956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 name="Picture 4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248283" y="1292510"/>
              <a:ext cx="1008000" cy="1107758"/>
            </a:xfrm>
            <a:prstGeom prst="rect">
              <a:avLst/>
            </a:prstGeom>
          </p:spPr>
        </p:pic>
      </p:grpSp>
      <p:sp>
        <p:nvSpPr>
          <p:cNvPr id="30" name="Rectangle 2"/>
          <p:cNvSpPr txBox="1">
            <a:spLocks noChangeArrowheads="1"/>
          </p:cNvSpPr>
          <p:nvPr/>
        </p:nvSpPr>
        <p:spPr>
          <a:xfrm>
            <a:off x="1535040" y="437899"/>
            <a:ext cx="6725516" cy="633046"/>
          </a:xfrm>
          <a:prstGeom prst="rect">
            <a:avLst/>
          </a:prstGeom>
        </p:spPr>
        <p:txBody>
          <a:bodyPr lIns="84392" tIns="42198" rIns="84392" bIns="42198" anchor="ctr"/>
          <a:lstStyle/>
          <a:p>
            <a:pPr algn="r" defTabSz="808048"/>
            <a:r>
              <a:rPr lang="en-US" sz="3323" kern="0" dirty="0">
                <a:solidFill>
                  <a:schemeClr val="accent1"/>
                </a:solidFill>
              </a:rPr>
              <a:t>STM32 pin-to-pin compatibility</a:t>
            </a:r>
            <a:r>
              <a:rPr lang="en-US" sz="923" i="1" kern="0" dirty="0">
                <a:solidFill>
                  <a:srgbClr val="00B050"/>
                </a:solidFill>
              </a:rPr>
              <a:t>(ex: LQFP64 )</a:t>
            </a:r>
            <a:endParaRPr lang="en-US" sz="3323" i="1" kern="0" dirty="0">
              <a:solidFill>
                <a:srgbClr val="00B050"/>
              </a:solidFill>
            </a:endParaRPr>
          </a:p>
        </p:txBody>
      </p:sp>
      <p:sp>
        <p:nvSpPr>
          <p:cNvPr id="2" name="TextBox 1"/>
          <p:cNvSpPr txBox="1"/>
          <p:nvPr/>
        </p:nvSpPr>
        <p:spPr>
          <a:xfrm>
            <a:off x="384458" y="5197820"/>
            <a:ext cx="1431802" cy="291170"/>
          </a:xfrm>
          <a:prstGeom prst="rect">
            <a:avLst/>
          </a:prstGeom>
          <a:noFill/>
          <a:scene3d>
            <a:camera prst="orthographicFront">
              <a:rot lat="0" lon="0" rev="1800000"/>
            </a:camera>
            <a:lightRig rig="threePt" dir="t"/>
          </a:scene3d>
        </p:spPr>
        <p:txBody>
          <a:bodyPr wrap="none" rtlCol="0">
            <a:spAutoFit/>
          </a:bodyPr>
          <a:lstStyle/>
          <a:p>
            <a:r>
              <a:rPr lang="en-US" sz="1292" b="1" dirty="0">
                <a:solidFill>
                  <a:srgbClr val="BCD000"/>
                </a:solidFill>
              </a:rPr>
              <a:t>Ultra-low-power</a:t>
            </a:r>
            <a:endParaRPr lang="en-US" sz="1015" b="1" dirty="0">
              <a:solidFill>
                <a:srgbClr val="BCD000"/>
              </a:solidFill>
            </a:endParaRPr>
          </a:p>
        </p:txBody>
      </p:sp>
      <p:sp>
        <p:nvSpPr>
          <p:cNvPr id="26" name="TextBox 25"/>
          <p:cNvSpPr txBox="1"/>
          <p:nvPr/>
        </p:nvSpPr>
        <p:spPr>
          <a:xfrm>
            <a:off x="384459" y="3531191"/>
            <a:ext cx="1101584" cy="291170"/>
          </a:xfrm>
          <a:prstGeom prst="rect">
            <a:avLst/>
          </a:prstGeom>
          <a:noFill/>
          <a:scene3d>
            <a:camera prst="orthographicFront">
              <a:rot lat="0" lon="0" rev="1800000"/>
            </a:camera>
            <a:lightRig rig="threePt" dir="t"/>
          </a:scene3d>
        </p:spPr>
        <p:txBody>
          <a:bodyPr wrap="none" rtlCol="0">
            <a:spAutoFit/>
          </a:bodyPr>
          <a:lstStyle/>
          <a:p>
            <a:r>
              <a:rPr lang="en-US" sz="1292" b="1" dirty="0">
                <a:solidFill>
                  <a:schemeClr val="tx2"/>
                </a:solidFill>
              </a:rPr>
              <a:t>Mainstream</a:t>
            </a:r>
          </a:p>
        </p:txBody>
      </p:sp>
      <p:sp>
        <p:nvSpPr>
          <p:cNvPr id="27" name="TextBox 26"/>
          <p:cNvSpPr txBox="1"/>
          <p:nvPr/>
        </p:nvSpPr>
        <p:spPr>
          <a:xfrm>
            <a:off x="2351465" y="6342515"/>
            <a:ext cx="1132041" cy="248530"/>
          </a:xfrm>
          <a:prstGeom prst="rect">
            <a:avLst/>
          </a:prstGeom>
          <a:noFill/>
          <a:scene3d>
            <a:camera prst="orthographicFront">
              <a:rot lat="0" lon="0" rev="0"/>
            </a:camera>
            <a:lightRig rig="threePt" dir="t"/>
          </a:scene3d>
        </p:spPr>
        <p:txBody>
          <a:bodyPr wrap="none" rtlCol="0">
            <a:spAutoFit/>
          </a:bodyPr>
          <a:lstStyle/>
          <a:p>
            <a:r>
              <a:rPr lang="en-US" sz="1015" b="1" dirty="0"/>
              <a:t>Cortex</a:t>
            </a:r>
            <a:r>
              <a:rPr lang="en-US" sz="1015" b="1" baseline="30000" dirty="0"/>
              <a:t>TM</a:t>
            </a:r>
            <a:r>
              <a:rPr lang="en-US" sz="1015" b="1" dirty="0"/>
              <a:t>-M0/0+</a:t>
            </a:r>
          </a:p>
        </p:txBody>
      </p:sp>
      <p:sp>
        <p:nvSpPr>
          <p:cNvPr id="28" name="TextBox 27"/>
          <p:cNvSpPr txBox="1"/>
          <p:nvPr/>
        </p:nvSpPr>
        <p:spPr>
          <a:xfrm>
            <a:off x="230865" y="1603592"/>
            <a:ext cx="1569661" cy="490006"/>
          </a:xfrm>
          <a:prstGeom prst="rect">
            <a:avLst/>
          </a:prstGeom>
          <a:noFill/>
          <a:scene3d>
            <a:camera prst="orthographicFront">
              <a:rot lat="0" lon="0" rev="1800000"/>
            </a:camera>
            <a:lightRig rig="threePt" dir="t"/>
          </a:scene3d>
        </p:spPr>
        <p:txBody>
          <a:bodyPr wrap="none" rtlCol="0">
            <a:spAutoFit/>
          </a:bodyPr>
          <a:lstStyle/>
          <a:p>
            <a:pPr algn="ctr"/>
            <a:r>
              <a:rPr lang="en-US" sz="1292" b="1" dirty="0">
                <a:solidFill>
                  <a:schemeClr val="accent2"/>
                </a:solidFill>
              </a:rPr>
              <a:t>Performance</a:t>
            </a:r>
          </a:p>
          <a:p>
            <a:pPr algn="ctr"/>
            <a:r>
              <a:rPr lang="en-US" sz="1292" b="1" dirty="0">
                <a:solidFill>
                  <a:schemeClr val="accent2"/>
                </a:solidFill>
              </a:rPr>
              <a:t>Energy Efficiency</a:t>
            </a:r>
          </a:p>
        </p:txBody>
      </p:sp>
      <p:sp>
        <p:nvSpPr>
          <p:cNvPr id="33" name="TextBox 32"/>
          <p:cNvSpPr txBox="1"/>
          <p:nvPr/>
        </p:nvSpPr>
        <p:spPr>
          <a:xfrm>
            <a:off x="4704939" y="6345670"/>
            <a:ext cx="947695" cy="248530"/>
          </a:xfrm>
          <a:prstGeom prst="rect">
            <a:avLst/>
          </a:prstGeom>
          <a:noFill/>
          <a:scene3d>
            <a:camera prst="orthographicFront">
              <a:rot lat="0" lon="0" rev="0"/>
            </a:camera>
            <a:lightRig rig="threePt" dir="t"/>
          </a:scene3d>
        </p:spPr>
        <p:txBody>
          <a:bodyPr wrap="none" rtlCol="0">
            <a:spAutoFit/>
          </a:bodyPr>
          <a:lstStyle/>
          <a:p>
            <a:r>
              <a:rPr lang="en-US" sz="1015" b="1" dirty="0"/>
              <a:t>Cortex</a:t>
            </a:r>
            <a:r>
              <a:rPr lang="en-US" sz="1015" b="1" baseline="30000" dirty="0"/>
              <a:t>TM</a:t>
            </a:r>
            <a:r>
              <a:rPr lang="en-US" sz="1015" b="1" dirty="0"/>
              <a:t>-M3</a:t>
            </a:r>
          </a:p>
        </p:txBody>
      </p:sp>
      <p:sp>
        <p:nvSpPr>
          <p:cNvPr id="34" name="TextBox 33"/>
          <p:cNvSpPr txBox="1"/>
          <p:nvPr/>
        </p:nvSpPr>
        <p:spPr>
          <a:xfrm>
            <a:off x="7031352" y="6345670"/>
            <a:ext cx="947695" cy="248530"/>
          </a:xfrm>
          <a:prstGeom prst="rect">
            <a:avLst/>
          </a:prstGeom>
          <a:noFill/>
          <a:scene3d>
            <a:camera prst="orthographicFront">
              <a:rot lat="0" lon="0" rev="0"/>
            </a:camera>
            <a:lightRig rig="threePt" dir="t"/>
          </a:scene3d>
        </p:spPr>
        <p:txBody>
          <a:bodyPr wrap="none" rtlCol="0">
            <a:spAutoFit/>
          </a:bodyPr>
          <a:lstStyle/>
          <a:p>
            <a:r>
              <a:rPr lang="en-US" sz="1015" b="1" dirty="0"/>
              <a:t>Cortex</a:t>
            </a:r>
            <a:r>
              <a:rPr lang="en-US" sz="1015" b="1" baseline="30000" dirty="0"/>
              <a:t>TM</a:t>
            </a:r>
            <a:r>
              <a:rPr lang="en-US" sz="1015" b="1" dirty="0"/>
              <a:t>-M4</a:t>
            </a:r>
          </a:p>
        </p:txBody>
      </p:sp>
      <p:grpSp>
        <p:nvGrpSpPr>
          <p:cNvPr id="17" name="Groupe 16"/>
          <p:cNvGrpSpPr/>
          <p:nvPr/>
        </p:nvGrpSpPr>
        <p:grpSpPr>
          <a:xfrm>
            <a:off x="3921472" y="1066721"/>
            <a:ext cx="4534144" cy="3451285"/>
            <a:chOff x="3867260" y="869864"/>
            <a:chExt cx="4911989" cy="3738892"/>
          </a:xfrm>
        </p:grpSpPr>
        <p:grpSp>
          <p:nvGrpSpPr>
            <p:cNvPr id="11" name="Group 10"/>
            <p:cNvGrpSpPr/>
            <p:nvPr/>
          </p:nvGrpSpPr>
          <p:grpSpPr>
            <a:xfrm>
              <a:off x="6410892" y="2739632"/>
              <a:ext cx="2368357" cy="1869124"/>
              <a:chOff x="894844" y="4845003"/>
              <a:chExt cx="2368357" cy="1869124"/>
            </a:xfrm>
          </p:grpSpPr>
          <p:pic>
            <p:nvPicPr>
              <p:cNvPr id="14341"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4844" y="4845003"/>
                <a:ext cx="2368357" cy="1869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1479650">
                <a:off x="1720544" y="5298866"/>
                <a:ext cx="995001" cy="924449"/>
              </a:xfrm>
              <a:prstGeom prst="rect">
                <a:avLst/>
              </a:prstGeom>
            </p:spPr>
          </p:pic>
        </p:grpSp>
        <p:grpSp>
          <p:nvGrpSpPr>
            <p:cNvPr id="10" name="Group 9"/>
            <p:cNvGrpSpPr/>
            <p:nvPr/>
          </p:nvGrpSpPr>
          <p:grpSpPr>
            <a:xfrm>
              <a:off x="3939215" y="869864"/>
              <a:ext cx="2208173" cy="1755648"/>
              <a:chOff x="3717970" y="4874018"/>
              <a:chExt cx="2208173" cy="1755648"/>
            </a:xfrm>
          </p:grpSpPr>
          <p:pic>
            <p:nvPicPr>
              <p:cNvPr id="14342" name="Picture 6"/>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b="3908"/>
              <a:stretch/>
            </p:blipFill>
            <p:spPr bwMode="auto">
              <a:xfrm>
                <a:off x="3717970" y="4874018"/>
                <a:ext cx="2208173" cy="1755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5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21460853">
                <a:off x="4516985" y="5360731"/>
                <a:ext cx="915057" cy="858417"/>
              </a:xfrm>
              <a:prstGeom prst="rect">
                <a:avLst/>
              </a:prstGeom>
            </p:spPr>
          </p:pic>
        </p:grpSp>
        <p:grpSp>
          <p:nvGrpSpPr>
            <p:cNvPr id="13" name="Groupe 12"/>
            <p:cNvGrpSpPr/>
            <p:nvPr/>
          </p:nvGrpSpPr>
          <p:grpSpPr>
            <a:xfrm>
              <a:off x="6523528" y="877455"/>
              <a:ext cx="2111279" cy="1738944"/>
              <a:chOff x="6523528" y="877455"/>
              <a:chExt cx="2111279" cy="1738944"/>
            </a:xfrm>
          </p:grpSpPr>
          <p:pic>
            <p:nvPicPr>
              <p:cNvPr id="44" name="Picture 70"/>
              <p:cNvPicPr/>
              <p:nvPr/>
            </p:nvPicPr>
            <p:blipFill>
              <a:blip r:embed="rId13"/>
              <a:stretch>
                <a:fillRect/>
              </a:stretch>
            </p:blipFill>
            <p:spPr>
              <a:xfrm>
                <a:off x="6523528" y="877455"/>
                <a:ext cx="2111279" cy="1738944"/>
              </a:xfrm>
              <a:prstGeom prst="rect">
                <a:avLst/>
              </a:prstGeom>
            </p:spPr>
          </p:pic>
          <p:pic>
            <p:nvPicPr>
              <p:cNvPr id="51" name="Picture 5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11486">
                <a:off x="7236338" y="1289232"/>
                <a:ext cx="933441" cy="891433"/>
              </a:xfrm>
              <a:prstGeom prst="rect">
                <a:avLst/>
              </a:prstGeom>
            </p:spPr>
          </p:pic>
        </p:grpSp>
        <p:grpSp>
          <p:nvGrpSpPr>
            <p:cNvPr id="16" name="Groupe 15"/>
            <p:cNvGrpSpPr/>
            <p:nvPr/>
          </p:nvGrpSpPr>
          <p:grpSpPr>
            <a:xfrm>
              <a:off x="3867260" y="2763244"/>
              <a:ext cx="2288704" cy="1836000"/>
              <a:chOff x="3867260" y="2763244"/>
              <a:chExt cx="2288704" cy="1836000"/>
            </a:xfrm>
          </p:grpSpPr>
          <p:pic>
            <p:nvPicPr>
              <p:cNvPr id="6" name="Image 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867260" y="2763244"/>
                <a:ext cx="2288704" cy="1836000"/>
              </a:xfrm>
              <a:prstGeom prst="rect">
                <a:avLst/>
              </a:prstGeom>
            </p:spPr>
          </p:pic>
          <p:pic>
            <p:nvPicPr>
              <p:cNvPr id="41" name="Picture 4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724531" y="3214519"/>
                <a:ext cx="942088" cy="864000"/>
              </a:xfrm>
              <a:prstGeom prst="rect">
                <a:avLst/>
              </a:prstGeom>
            </p:spPr>
          </p:pic>
        </p:grpSp>
      </p:grpSp>
      <p:sp>
        <p:nvSpPr>
          <p:cNvPr id="49" name="Rectangle 3"/>
          <p:cNvSpPr txBox="1">
            <a:spLocks noChangeArrowheads="1"/>
          </p:cNvSpPr>
          <p:nvPr/>
        </p:nvSpPr>
        <p:spPr>
          <a:xfrm rot="20315128">
            <a:off x="6713822" y="4961562"/>
            <a:ext cx="1477952" cy="994454"/>
          </a:xfrm>
          <a:prstGeom prst="rect">
            <a:avLst/>
          </a:prstGeom>
          <a:noFill/>
        </p:spPr>
        <p:txBody>
          <a:bodyPr vert="horz" wrap="square" lIns="84406" tIns="42203" rIns="84406" bIns="42203" rtlCol="0">
            <a:spAutoFit/>
          </a:bodyPr>
          <a:lstStyle/>
          <a:p>
            <a:pPr marL="164127" indent="-164127" algn="ctr" defTabSz="844083">
              <a:spcBef>
                <a:spcPts val="1662"/>
              </a:spcBef>
              <a:spcAft>
                <a:spcPts val="554"/>
              </a:spcAft>
              <a:buClr>
                <a:schemeClr val="accent1"/>
              </a:buClr>
              <a:defRPr/>
            </a:pPr>
            <a:r>
              <a:rPr lang="en-US" sz="1477" b="1" dirty="0">
                <a:solidFill>
                  <a:schemeClr val="accent2"/>
                </a:solidFill>
                <a:latin typeface="Arial" pitchFamily="34" charset="0"/>
                <a:cs typeface="Arial" pitchFamily="34" charset="0"/>
              </a:rPr>
              <a:t>Over 550 pin-to-pin compatible devices</a:t>
            </a:r>
          </a:p>
        </p:txBody>
      </p:sp>
    </p:spTree>
    <p:extLst>
      <p:ext uri="{BB962C8B-B14F-4D97-AF65-F5344CB8AC3E}">
        <p14:creationId xmlns:p14="http://schemas.microsoft.com/office/powerpoint/2010/main" val="1514580236"/>
      </p:ext>
    </p:extLst>
  </p:cSld>
  <p:clrMapOvr>
    <a:masterClrMapping/>
  </p:clrMapOvr>
  <p:transition spd="slow">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DFUSE</a:t>
            </a:r>
            <a:endParaRPr lang="en-US" dirty="0"/>
          </a:p>
        </p:txBody>
      </p:sp>
      <p:sp>
        <p:nvSpPr>
          <p:cNvPr id="3" name="Content Placeholder 2"/>
          <p:cNvSpPr>
            <a:spLocks noGrp="1"/>
          </p:cNvSpPr>
          <p:nvPr>
            <p:ph idx="1"/>
          </p:nvPr>
        </p:nvSpPr>
        <p:spPr>
          <a:xfrm>
            <a:off x="457200" y="1277496"/>
            <a:ext cx="3826768" cy="4001095"/>
          </a:xfrm>
        </p:spPr>
        <p:txBody>
          <a:bodyPr/>
          <a:lstStyle/>
          <a:p>
            <a:r>
              <a:rPr lang="en-US" sz="1800" dirty="0" smtClean="0"/>
              <a:t>Perform </a:t>
            </a:r>
            <a:r>
              <a:rPr lang="en-US" sz="1800" dirty="0"/>
              <a:t>the upgrade </a:t>
            </a:r>
            <a:r>
              <a:rPr lang="en-US" sz="1800" dirty="0" smtClean="0"/>
              <a:t>operation with some requires, such as:</a:t>
            </a:r>
          </a:p>
          <a:p>
            <a:pPr lvl="1"/>
            <a:r>
              <a:rPr lang="en-US" sz="1400" dirty="0" smtClean="0"/>
              <a:t>Product identifier </a:t>
            </a:r>
          </a:p>
          <a:p>
            <a:pPr lvl="1"/>
            <a:r>
              <a:rPr lang="en-US" sz="1400" dirty="0" smtClean="0"/>
              <a:t>Vendor identifier</a:t>
            </a:r>
          </a:p>
          <a:p>
            <a:pPr lvl="1"/>
            <a:r>
              <a:rPr lang="en-US" sz="1400" dirty="0" smtClean="0"/>
              <a:t>Firmware </a:t>
            </a:r>
            <a:r>
              <a:rPr lang="en-US" sz="1400" dirty="0"/>
              <a:t>version </a:t>
            </a:r>
            <a:endParaRPr lang="en-US" sz="1400" dirty="0" smtClean="0"/>
          </a:p>
          <a:p>
            <a:pPr lvl="1"/>
            <a:r>
              <a:rPr lang="en-US" sz="1400" dirty="0" smtClean="0"/>
              <a:t>Alternate </a:t>
            </a:r>
            <a:r>
              <a:rPr lang="en-US" sz="1400" dirty="0"/>
              <a:t>setting number (Target ID) of the target to be used, </a:t>
            </a:r>
            <a:endParaRPr lang="en-US" sz="1400" dirty="0" smtClean="0"/>
          </a:p>
          <a:p>
            <a:r>
              <a:rPr lang="en-US" sz="1800" dirty="0" smtClean="0"/>
              <a:t>These </a:t>
            </a:r>
            <a:r>
              <a:rPr lang="en-US" sz="1800" dirty="0"/>
              <a:t>information makes </a:t>
            </a:r>
            <a:r>
              <a:rPr lang="en-US" sz="1800" dirty="0" smtClean="0"/>
              <a:t>the upgrade </a:t>
            </a:r>
            <a:r>
              <a:rPr lang="en-US" sz="1800" dirty="0"/>
              <a:t>targeted and more secure. </a:t>
            </a:r>
            <a:endParaRPr lang="en-US" sz="1800" dirty="0" smtClean="0"/>
          </a:p>
          <a:p>
            <a:r>
              <a:rPr lang="en-US" sz="1800" dirty="0" smtClean="0"/>
              <a:t>To </a:t>
            </a:r>
            <a:r>
              <a:rPr lang="en-US" sz="1800" dirty="0"/>
              <a:t>add this information, a new file format should </a:t>
            </a:r>
            <a:r>
              <a:rPr lang="en-US" sz="1800" dirty="0" smtClean="0"/>
              <a:t>be used</a:t>
            </a:r>
            <a:r>
              <a:rPr lang="en-US" sz="1800" dirty="0"/>
              <a:t>, to be called DFU file </a:t>
            </a:r>
            <a:r>
              <a:rPr lang="en-US" sz="1800" dirty="0" smtClean="0"/>
              <a:t>format</a:t>
            </a:r>
            <a:endParaRPr lang="en-US" sz="1800" dirty="0"/>
          </a:p>
        </p:txBody>
      </p:sp>
      <p:sp>
        <p:nvSpPr>
          <p:cNvPr id="4" name="Slide Number Placeholder 3"/>
          <p:cNvSpPr>
            <a:spLocks noGrp="1"/>
          </p:cNvSpPr>
          <p:nvPr>
            <p:ph type="sldNum" sz="quarter" idx="12"/>
          </p:nvPr>
        </p:nvSpPr>
        <p:spPr/>
        <p:txBody>
          <a:bodyPr/>
          <a:lstStyle/>
          <a:p>
            <a:fld id="{5B31B9E4-8E4D-4C86-BFD7-412B282B373B}" type="slidenum">
              <a:rPr lang="fr-FR" smtClean="0"/>
              <a:pPr/>
              <a:t>40</a:t>
            </a:fld>
            <a:endParaRPr lang="fr-FR" dirty="0"/>
          </a:p>
        </p:txBody>
      </p:sp>
      <p:pic>
        <p:nvPicPr>
          <p:cNvPr id="6" name="Picture 5"/>
          <p:cNvPicPr>
            <a:picLocks noChangeAspect="1"/>
          </p:cNvPicPr>
          <p:nvPr/>
        </p:nvPicPr>
        <p:blipFill>
          <a:blip r:embed="rId3"/>
          <a:stretch>
            <a:fillRect/>
          </a:stretch>
        </p:blipFill>
        <p:spPr>
          <a:xfrm>
            <a:off x="4298978" y="1277496"/>
            <a:ext cx="4703478" cy="4444490"/>
          </a:xfrm>
          <a:prstGeom prst="rect">
            <a:avLst/>
          </a:prstGeom>
        </p:spPr>
      </p:pic>
    </p:spTree>
    <p:extLst>
      <p:ext uri="{BB962C8B-B14F-4D97-AF65-F5344CB8AC3E}">
        <p14:creationId xmlns:p14="http://schemas.microsoft.com/office/powerpoint/2010/main" val="3266500037"/>
      </p:ext>
    </p:extLst>
  </p:cSld>
  <p:clrMapOvr>
    <a:masterClrMapping/>
  </p:clrMapOvr>
  <p:transition spd="slow">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640290" y="4313013"/>
            <a:ext cx="7665510" cy="822513"/>
          </a:xfrm>
        </p:spPr>
        <p:txBody>
          <a:bodyPr>
            <a:normAutofit/>
          </a:bodyPr>
          <a:lstStyle/>
          <a:p>
            <a:r>
              <a:rPr lang="en-US" sz="3600" dirty="0" smtClean="0"/>
              <a:t>STMSTUDIO</a:t>
            </a:r>
            <a:endParaRPr lang="en-US" sz="2700" dirty="0" smtClean="0"/>
          </a:p>
        </p:txBody>
      </p:sp>
    </p:spTree>
    <p:extLst>
      <p:ext uri="{BB962C8B-B14F-4D97-AF65-F5344CB8AC3E}">
        <p14:creationId xmlns:p14="http://schemas.microsoft.com/office/powerpoint/2010/main" val="1217623120"/>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STMSTUDIO</a:t>
            </a:r>
            <a:endParaRPr lang="en-US" dirty="0"/>
          </a:p>
        </p:txBody>
      </p:sp>
      <p:sp>
        <p:nvSpPr>
          <p:cNvPr id="3" name="Content Placeholder 2"/>
          <p:cNvSpPr>
            <a:spLocks noGrp="1"/>
          </p:cNvSpPr>
          <p:nvPr>
            <p:ph idx="1"/>
          </p:nvPr>
        </p:nvSpPr>
        <p:spPr>
          <a:xfrm>
            <a:off x="457200" y="1277496"/>
            <a:ext cx="3826768" cy="4985980"/>
          </a:xfrm>
        </p:spPr>
        <p:txBody>
          <a:bodyPr/>
          <a:lstStyle/>
          <a:p>
            <a:r>
              <a:rPr lang="en-US" sz="1800" dirty="0"/>
              <a:t>STM Studio is a non-intrusive tool, preserving </a:t>
            </a:r>
            <a:r>
              <a:rPr lang="en-US" sz="1800" dirty="0" smtClean="0"/>
              <a:t>the </a:t>
            </a:r>
            <a:r>
              <a:rPr lang="pt-BR" sz="1800" dirty="0" smtClean="0"/>
              <a:t>real-time </a:t>
            </a:r>
            <a:r>
              <a:rPr lang="pt-BR" sz="1800" dirty="0"/>
              <a:t>behavior of applications.</a:t>
            </a:r>
          </a:p>
          <a:p>
            <a:r>
              <a:rPr lang="en-US" sz="1800" dirty="0"/>
              <a:t>STM Studio perfectly c</a:t>
            </a:r>
            <a:r>
              <a:rPr lang="en-US" sz="1800" dirty="0" smtClean="0"/>
              <a:t>omplements traditional debugging </a:t>
            </a:r>
            <a:r>
              <a:rPr lang="en-US" sz="1800" dirty="0"/>
              <a:t>tools to fine tune applications. </a:t>
            </a:r>
            <a:endParaRPr lang="en-US" sz="1800" dirty="0" smtClean="0"/>
          </a:p>
          <a:p>
            <a:r>
              <a:rPr lang="en-US" sz="1800" dirty="0" smtClean="0"/>
              <a:t>It </a:t>
            </a:r>
            <a:r>
              <a:rPr lang="en-US" sz="1800" dirty="0"/>
              <a:t>is </a:t>
            </a:r>
            <a:r>
              <a:rPr lang="en-US" sz="1800" dirty="0" smtClean="0"/>
              <a:t>well suited </a:t>
            </a:r>
            <a:r>
              <a:rPr lang="en-US" sz="1800" dirty="0"/>
              <a:t>for debugging applications which cannot </a:t>
            </a:r>
            <a:r>
              <a:rPr lang="en-US" sz="1800" dirty="0" smtClean="0"/>
              <a:t>be stopped</a:t>
            </a:r>
            <a:r>
              <a:rPr lang="en-US" sz="1800" dirty="0"/>
              <a:t>, such as motor control applications</a:t>
            </a:r>
            <a:r>
              <a:rPr lang="en-US" sz="1800" dirty="0" smtClean="0"/>
              <a:t>.</a:t>
            </a:r>
          </a:p>
          <a:p>
            <a:r>
              <a:rPr lang="en-US" sz="1800" dirty="0"/>
              <a:t>Connects to any STM32 via ST-LINK (JTAG </a:t>
            </a:r>
            <a:r>
              <a:rPr lang="en-US" sz="1800" dirty="0" smtClean="0"/>
              <a:t>or </a:t>
            </a:r>
            <a:r>
              <a:rPr lang="pt-BR" sz="1800" dirty="0" smtClean="0"/>
              <a:t>SWD </a:t>
            </a:r>
            <a:r>
              <a:rPr lang="pt-BR" sz="1800" dirty="0"/>
              <a:t>protocols</a:t>
            </a:r>
            <a:r>
              <a:rPr lang="pt-BR" sz="1800" dirty="0" smtClean="0"/>
              <a:t>), r</a:t>
            </a:r>
            <a:r>
              <a:rPr lang="en-US" sz="1800" dirty="0" err="1" smtClean="0"/>
              <a:t>eads</a:t>
            </a:r>
            <a:r>
              <a:rPr lang="en-US" sz="1800" dirty="0" smtClean="0"/>
              <a:t> </a:t>
            </a:r>
            <a:r>
              <a:rPr lang="en-US" sz="1800" dirty="0"/>
              <a:t>on-the-fly (non intrusive) variables </a:t>
            </a:r>
            <a:r>
              <a:rPr lang="en-US" sz="1800" dirty="0" smtClean="0"/>
              <a:t>from RAM </a:t>
            </a:r>
            <a:r>
              <a:rPr lang="en-US" sz="1800" dirty="0"/>
              <a:t>while application is running</a:t>
            </a:r>
          </a:p>
        </p:txBody>
      </p:sp>
      <p:sp>
        <p:nvSpPr>
          <p:cNvPr id="4" name="Slide Number Placeholder 3"/>
          <p:cNvSpPr>
            <a:spLocks noGrp="1"/>
          </p:cNvSpPr>
          <p:nvPr>
            <p:ph type="sldNum" sz="quarter" idx="12"/>
          </p:nvPr>
        </p:nvSpPr>
        <p:spPr/>
        <p:txBody>
          <a:bodyPr/>
          <a:lstStyle/>
          <a:p>
            <a:fld id="{5B31B9E4-8E4D-4C86-BFD7-412B282B373B}" type="slidenum">
              <a:rPr lang="fr-FR" smtClean="0"/>
              <a:pPr/>
              <a:t>42</a:t>
            </a:fld>
            <a:endParaRPr lang="fr-FR"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7501" y="1277496"/>
            <a:ext cx="4469062" cy="4815800"/>
          </a:xfrm>
          <a:prstGeom prst="rect">
            <a:avLst/>
          </a:prstGeom>
        </p:spPr>
      </p:pic>
    </p:spTree>
    <p:extLst>
      <p:ext uri="{BB962C8B-B14F-4D97-AF65-F5344CB8AC3E}">
        <p14:creationId xmlns:p14="http://schemas.microsoft.com/office/powerpoint/2010/main" val="1596937428"/>
      </p:ext>
    </p:extLst>
  </p:cSld>
  <p:clrMapOvr>
    <a:masterClrMapping/>
  </p:clrMapOvr>
  <p:transition spd="slow">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640290" y="4313013"/>
            <a:ext cx="7665510" cy="822513"/>
          </a:xfrm>
        </p:spPr>
        <p:txBody>
          <a:bodyPr>
            <a:normAutofit/>
          </a:bodyPr>
          <a:lstStyle/>
          <a:p>
            <a:r>
              <a:rPr lang="en-US" sz="3600" dirty="0" smtClean="0"/>
              <a:t>FOC SDK</a:t>
            </a:r>
            <a:endParaRPr lang="en-US" sz="2700" dirty="0" smtClean="0"/>
          </a:p>
        </p:txBody>
      </p:sp>
    </p:spTree>
    <p:extLst>
      <p:ext uri="{BB962C8B-B14F-4D97-AF65-F5344CB8AC3E}">
        <p14:creationId xmlns:p14="http://schemas.microsoft.com/office/powerpoint/2010/main" val="3532487876"/>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STMSTUDIO</a:t>
            </a:r>
            <a:endParaRPr lang="en-US" dirty="0"/>
          </a:p>
        </p:txBody>
      </p:sp>
      <p:sp>
        <p:nvSpPr>
          <p:cNvPr id="3" name="Content Placeholder 2"/>
          <p:cNvSpPr>
            <a:spLocks noGrp="1"/>
          </p:cNvSpPr>
          <p:nvPr>
            <p:ph idx="1"/>
          </p:nvPr>
        </p:nvSpPr>
        <p:spPr>
          <a:xfrm>
            <a:off x="457200" y="1277496"/>
            <a:ext cx="3826768" cy="4401205"/>
          </a:xfrm>
        </p:spPr>
        <p:txBody>
          <a:bodyPr/>
          <a:lstStyle/>
          <a:p>
            <a:r>
              <a:rPr lang="en-US" sz="1800" dirty="0"/>
              <a:t>ST’s STM32 offers the performance of the industry-standard Cortex®-M core at the service of vector (or field-oriented) control (FOC) algorithms, widely used in high-performance drives. </a:t>
            </a:r>
            <a:endParaRPr lang="en-US" sz="1800" dirty="0" smtClean="0"/>
          </a:p>
          <a:p>
            <a:r>
              <a:rPr lang="en-US" sz="1800" dirty="0" smtClean="0"/>
              <a:t>The </a:t>
            </a:r>
            <a:r>
              <a:rPr lang="en-US" sz="1800" dirty="0"/>
              <a:t>STM32 PMSM FOC SDK (STSW-STM32100), which includes the PMSM FOC FW library and ST MC Workbench, allows the user to evaluate the STM32 performance in applications driving single or dual Field Oriented</a:t>
            </a:r>
          </a:p>
        </p:txBody>
      </p:sp>
      <p:sp>
        <p:nvSpPr>
          <p:cNvPr id="4" name="Slide Number Placeholder 3"/>
          <p:cNvSpPr>
            <a:spLocks noGrp="1"/>
          </p:cNvSpPr>
          <p:nvPr>
            <p:ph type="sldNum" sz="quarter" idx="12"/>
          </p:nvPr>
        </p:nvSpPr>
        <p:spPr/>
        <p:txBody>
          <a:bodyPr/>
          <a:lstStyle/>
          <a:p>
            <a:fld id="{5B31B9E4-8E4D-4C86-BFD7-412B282B373B}" type="slidenum">
              <a:rPr lang="fr-FR" smtClean="0"/>
              <a:pPr/>
              <a:t>44</a:t>
            </a:fld>
            <a:endParaRPr lang="fr-FR" dirty="0"/>
          </a:p>
        </p:txBody>
      </p:sp>
      <p:pic>
        <p:nvPicPr>
          <p:cNvPr id="6" name="Picture 5"/>
          <p:cNvPicPr>
            <a:picLocks noChangeAspect="1"/>
          </p:cNvPicPr>
          <p:nvPr/>
        </p:nvPicPr>
        <p:blipFill>
          <a:blip r:embed="rId3"/>
          <a:stretch>
            <a:fillRect/>
          </a:stretch>
        </p:blipFill>
        <p:spPr>
          <a:xfrm>
            <a:off x="4266587" y="1277496"/>
            <a:ext cx="4810125" cy="3409950"/>
          </a:xfrm>
          <a:prstGeom prst="rect">
            <a:avLst/>
          </a:prstGeom>
        </p:spPr>
      </p:pic>
    </p:spTree>
    <p:extLst>
      <p:ext uri="{BB962C8B-B14F-4D97-AF65-F5344CB8AC3E}">
        <p14:creationId xmlns:p14="http://schemas.microsoft.com/office/powerpoint/2010/main" val="1555985524"/>
      </p:ext>
    </p:extLst>
  </p:cSld>
  <p:clrMapOvr>
    <a:masterClrMapping/>
  </p:clrMapOvr>
  <p:transition spd="slow">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it-IT" dirty="0" smtClean="0"/>
              <a:t>free SW </a:t>
            </a:r>
            <a:r>
              <a:rPr lang="it-IT" dirty="0" err="1" smtClean="0"/>
              <a:t>licensing</a:t>
            </a:r>
            <a:r>
              <a:rPr lang="it-IT" dirty="0" smtClean="0"/>
              <a:t> </a:t>
            </a:r>
            <a:r>
              <a:rPr lang="it-IT" dirty="0" err="1" smtClean="0"/>
              <a:t>program</a:t>
            </a:r>
            <a:endParaRPr lang="en-US" dirty="0"/>
          </a:p>
        </p:txBody>
      </p:sp>
      <p:grpSp>
        <p:nvGrpSpPr>
          <p:cNvPr id="28" name="Group 27"/>
          <p:cNvGrpSpPr/>
          <p:nvPr/>
        </p:nvGrpSpPr>
        <p:grpSpPr>
          <a:xfrm>
            <a:off x="1259632" y="202541"/>
            <a:ext cx="1947176" cy="1127594"/>
            <a:chOff x="1761139" y="2954817"/>
            <a:chExt cx="1947176" cy="1127594"/>
          </a:xfrm>
        </p:grpSpPr>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1139" y="2954817"/>
              <a:ext cx="1947176" cy="1127594"/>
            </a:xfrm>
            <a:prstGeom prst="rect">
              <a:avLst/>
            </a:prstGeom>
          </p:spPr>
        </p:pic>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11510" y="3557110"/>
              <a:ext cx="1447800" cy="381907"/>
            </a:xfrm>
            <a:prstGeom prst="rect">
              <a:avLst/>
            </a:prstGeom>
          </p:spPr>
        </p:pic>
      </p:grpSp>
      <p:grpSp>
        <p:nvGrpSpPr>
          <p:cNvPr id="3" name="Group 2"/>
          <p:cNvGrpSpPr/>
          <p:nvPr/>
        </p:nvGrpSpPr>
        <p:grpSpPr>
          <a:xfrm>
            <a:off x="1586166" y="1789034"/>
            <a:ext cx="7449313" cy="4009847"/>
            <a:chOff x="179512" y="1432363"/>
            <a:chExt cx="8855967" cy="4671318"/>
          </a:xfrm>
        </p:grpSpPr>
        <p:sp>
          <p:nvSpPr>
            <p:cNvPr id="15" name="Rectangle 14"/>
            <p:cNvSpPr/>
            <p:nvPr/>
          </p:nvSpPr>
          <p:spPr>
            <a:xfrm>
              <a:off x="179512" y="1432363"/>
              <a:ext cx="8855967" cy="4660933"/>
            </a:xfrm>
            <a:prstGeom prst="rect">
              <a:avLst/>
            </a:prstGeom>
            <a:gradFill flip="none" rotWithShape="1">
              <a:gsLst>
                <a:gs pos="0">
                  <a:schemeClr val="bg1"/>
                </a:gs>
                <a:gs pos="74000">
                  <a:schemeClr val="accent1">
                    <a:lumMod val="45000"/>
                    <a:lumOff val="55000"/>
                    <a:alpha val="67000"/>
                  </a:schemeClr>
                </a:gs>
                <a:gs pos="83000">
                  <a:schemeClr val="accent1">
                    <a:lumMod val="45000"/>
                    <a:lumOff val="55000"/>
                    <a:alpha val="67000"/>
                  </a:schemeClr>
                </a:gs>
                <a:gs pos="100000">
                  <a:schemeClr val="accent1">
                    <a:lumMod val="30000"/>
                    <a:lumOff val="70000"/>
                    <a:alpha val="54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bwMode="auto">
            <a:xfrm>
              <a:off x="323528" y="1582796"/>
              <a:ext cx="2270496" cy="4520885"/>
            </a:xfrm>
            <a:prstGeom prst="rect">
              <a:avLst/>
            </a:prstGeom>
            <a:gradFill flip="none" rotWithShape="1">
              <a:gsLst>
                <a:gs pos="39000">
                  <a:schemeClr val="bg1"/>
                </a:gs>
                <a:gs pos="39000">
                  <a:schemeClr val="bg1"/>
                </a:gs>
                <a:gs pos="93000">
                  <a:srgbClr val="C4D6EB"/>
                </a:gs>
              </a:gsLst>
              <a:lin ang="2700000" scaled="0"/>
              <a:tileRect/>
            </a:gradFill>
            <a:ln w="12700">
              <a:solidFill>
                <a:schemeClr val="accent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lt1"/>
                  </a:solidFill>
                  <a:latin typeface="+mn-lt"/>
                  <a:ea typeface="+mn-ea"/>
                  <a:cs typeface="+mn-cs"/>
                </a:defRPr>
              </a:lvl1pPr>
              <a:lvl2pPr marL="457200" algn="l" rtl="0" eaLnBrk="0" fontAlgn="base" hangingPunct="0">
                <a:spcBef>
                  <a:spcPct val="0"/>
                </a:spcBef>
                <a:spcAft>
                  <a:spcPct val="0"/>
                </a:spcAft>
                <a:defRPr sz="2400" kern="1200">
                  <a:solidFill>
                    <a:schemeClr val="lt1"/>
                  </a:solidFill>
                  <a:latin typeface="+mn-lt"/>
                  <a:ea typeface="+mn-ea"/>
                  <a:cs typeface="+mn-cs"/>
                </a:defRPr>
              </a:lvl2pPr>
              <a:lvl3pPr marL="914400" algn="l" rtl="0" eaLnBrk="0" fontAlgn="base" hangingPunct="0">
                <a:spcBef>
                  <a:spcPct val="0"/>
                </a:spcBef>
                <a:spcAft>
                  <a:spcPct val="0"/>
                </a:spcAft>
                <a:defRPr sz="2400" kern="1200">
                  <a:solidFill>
                    <a:schemeClr val="lt1"/>
                  </a:solidFill>
                  <a:latin typeface="+mn-lt"/>
                  <a:ea typeface="+mn-ea"/>
                  <a:cs typeface="+mn-cs"/>
                </a:defRPr>
              </a:lvl3pPr>
              <a:lvl4pPr marL="1371600" algn="l" rtl="0" eaLnBrk="0" fontAlgn="base" hangingPunct="0">
                <a:spcBef>
                  <a:spcPct val="0"/>
                </a:spcBef>
                <a:spcAft>
                  <a:spcPct val="0"/>
                </a:spcAft>
                <a:defRPr sz="2400" kern="1200">
                  <a:solidFill>
                    <a:schemeClr val="lt1"/>
                  </a:solidFill>
                  <a:latin typeface="+mn-lt"/>
                  <a:ea typeface="+mn-ea"/>
                  <a:cs typeface="+mn-cs"/>
                </a:defRPr>
              </a:lvl4pPr>
              <a:lvl5pPr marL="1828800" algn="l" rtl="0" eaLnBrk="0" fontAlgn="base" hangingPunct="0">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ＭＳ Ｐゴシック" pitchFamily="-96" charset="-128"/>
              </a:endParaRPr>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5454" y="4086709"/>
              <a:ext cx="1926645" cy="591735"/>
            </a:xfrm>
            <a:prstGeom prst="rect">
              <a:avLst/>
            </a:prstGeom>
            <a:noFill/>
            <a:ln>
              <a:noFill/>
            </a:ln>
          </p:spPr>
        </p:pic>
        <p:grpSp>
          <p:nvGrpSpPr>
            <p:cNvPr id="8" name="Group 7"/>
            <p:cNvGrpSpPr/>
            <p:nvPr/>
          </p:nvGrpSpPr>
          <p:grpSpPr>
            <a:xfrm>
              <a:off x="485188" y="2943033"/>
              <a:ext cx="1947176" cy="1127594"/>
              <a:chOff x="1761139" y="2954817"/>
              <a:chExt cx="1947176" cy="1127594"/>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1139" y="2954817"/>
                <a:ext cx="1947176" cy="1127594"/>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11510" y="3557110"/>
                <a:ext cx="1447800" cy="381907"/>
              </a:xfrm>
              <a:prstGeom prst="rect">
                <a:avLst/>
              </a:prstGeom>
            </p:spPr>
          </p:pic>
        </p:gr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4606" y="1687510"/>
              <a:ext cx="1688340" cy="1239441"/>
            </a:xfrm>
            <a:prstGeom prst="rect">
              <a:avLst/>
            </a:prstGeom>
          </p:spPr>
        </p:pic>
        <p:pic>
          <p:nvPicPr>
            <p:cNvPr id="12" name="Picture 2" descr="image00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9897" y="5303581"/>
              <a:ext cx="1917759" cy="591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8" descr="image00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8810" y="4694527"/>
              <a:ext cx="1467058" cy="592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8620" y="1588930"/>
              <a:ext cx="6193790" cy="3962175"/>
            </a:xfrm>
            <a:prstGeom prst="rect">
              <a:avLst/>
            </a:prstGeom>
          </p:spPr>
        </p:pic>
        <p:grpSp>
          <p:nvGrpSpPr>
            <p:cNvPr id="22" name="Group 21"/>
            <p:cNvGrpSpPr/>
            <p:nvPr/>
          </p:nvGrpSpPr>
          <p:grpSpPr>
            <a:xfrm>
              <a:off x="2279574" y="2207097"/>
              <a:ext cx="3429817" cy="2026945"/>
              <a:chOff x="2648957" y="2848352"/>
              <a:chExt cx="2817807" cy="1665261"/>
            </a:xfrm>
          </p:grpSpPr>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651277" y="2848352"/>
                <a:ext cx="707748" cy="706295"/>
              </a:xfrm>
              <a:prstGeom prst="rect">
                <a:avLst/>
              </a:prstGeom>
              <a:ln>
                <a:noFill/>
              </a:ln>
              <a:effectLst>
                <a:outerShdw blurRad="292100" dist="139700" dir="2700000" algn="tl" rotWithShape="0">
                  <a:srgbClr val="333333">
                    <a:alpha val="65000"/>
                  </a:srgbClr>
                </a:outerShdw>
              </a:effectLst>
            </p:spPr>
          </p:pic>
          <p:pic>
            <p:nvPicPr>
              <p:cNvPr id="24" name="Picture 2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62717" y="3623852"/>
                <a:ext cx="751208" cy="682347"/>
              </a:xfrm>
              <a:prstGeom prst="rect">
                <a:avLst/>
              </a:prstGeom>
              <a:ln>
                <a:noFill/>
              </a:ln>
              <a:effectLst>
                <a:outerShdw blurRad="292100" dist="139700" dir="2700000" algn="tl" rotWithShape="0">
                  <a:srgbClr val="333333">
                    <a:alpha val="65000"/>
                  </a:srgbClr>
                </a:outerShdw>
              </a:effectLst>
            </p:spPr>
          </p:pic>
          <p:pic>
            <p:nvPicPr>
              <p:cNvPr id="25" name="Picture 2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405245" y="2922186"/>
                <a:ext cx="1061519" cy="776335"/>
              </a:xfrm>
              <a:prstGeom prst="rect">
                <a:avLst/>
              </a:prstGeom>
              <a:ln>
                <a:noFill/>
              </a:ln>
              <a:effectLst>
                <a:outerShdw blurRad="292100" dist="139700" dir="2700000" algn="tl" rotWithShape="0">
                  <a:srgbClr val="333333">
                    <a:alpha val="65000"/>
                  </a:srgbClr>
                </a:outerShdw>
              </a:effectLst>
            </p:spPr>
          </p:pic>
          <p:pic>
            <p:nvPicPr>
              <p:cNvPr id="26" name="Picture 2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48957" y="3274434"/>
                <a:ext cx="990866" cy="1239179"/>
              </a:xfrm>
              <a:prstGeom prst="rect">
                <a:avLst/>
              </a:prstGeom>
              <a:ln>
                <a:noFill/>
              </a:ln>
              <a:effectLst>
                <a:outerShdw blurRad="292100" dist="139700" dir="2700000" algn="tl" rotWithShape="0">
                  <a:srgbClr val="333333">
                    <a:alpha val="65000"/>
                  </a:srgbClr>
                </a:outerShdw>
              </a:effectLst>
            </p:spPr>
          </p:pic>
        </p:grpSp>
        <p:pic>
          <p:nvPicPr>
            <p:cNvPr id="27" name="Picture 26"/>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2635166" y="4234042"/>
              <a:ext cx="1289527" cy="832125"/>
            </a:xfrm>
            <a:prstGeom prst="rect">
              <a:avLst/>
            </a:prstGeom>
          </p:spPr>
        </p:pic>
        <p:sp>
          <p:nvSpPr>
            <p:cNvPr id="29" name="TextBox 28"/>
            <p:cNvSpPr txBox="1"/>
            <p:nvPr/>
          </p:nvSpPr>
          <p:spPr>
            <a:xfrm>
              <a:off x="4738783" y="4713323"/>
              <a:ext cx="4060677" cy="1362482"/>
            </a:xfrm>
            <a:prstGeom prst="rect">
              <a:avLst/>
            </a:prstGeom>
            <a:noFill/>
          </p:spPr>
          <p:txBody>
            <a:bodyPr wrap="square" rtlCol="0">
              <a:spAutoFit/>
            </a:bodyPr>
            <a:lstStyle/>
            <a:p>
              <a:pPr algn="just"/>
              <a:r>
                <a:rPr lang="en-US" sz="1400" dirty="0" smtClean="0">
                  <a:solidFill>
                    <a:schemeClr val="tx2"/>
                  </a:solidFill>
                  <a:ea typeface="Roboto Thin" pitchFamily="2" charset="0"/>
                </a:rPr>
                <a:t>Unleashing the power of embedded software with algorithms and complete demonstrators for the Internet of Things.</a:t>
              </a:r>
            </a:p>
            <a:p>
              <a:pPr algn="just"/>
              <a:endParaRPr lang="en-US" sz="1400" dirty="0" smtClean="0">
                <a:solidFill>
                  <a:schemeClr val="tx2"/>
                </a:solidFill>
                <a:ea typeface="Roboto Thin" pitchFamily="2" charset="0"/>
              </a:endParaRPr>
            </a:p>
            <a:p>
              <a:pPr algn="just"/>
              <a:r>
                <a:rPr lang="en-US" sz="1400" dirty="0">
                  <a:solidFill>
                    <a:schemeClr val="tx2"/>
                  </a:solidFill>
                  <a:ea typeface="Roboto Thin" pitchFamily="2" charset="0"/>
                </a:rPr>
                <a:t>B</a:t>
              </a:r>
              <a:r>
                <a:rPr lang="en-US" sz="1400" dirty="0" smtClean="0">
                  <a:solidFill>
                    <a:schemeClr val="tx2"/>
                  </a:solidFill>
                  <a:ea typeface="Roboto Thin" pitchFamily="2" charset="0"/>
                </a:rPr>
                <a:t>ring your ideas to                            now!</a:t>
              </a:r>
              <a:endParaRPr lang="en-US" sz="1400" dirty="0">
                <a:solidFill>
                  <a:schemeClr val="tx2"/>
                </a:solidFill>
                <a:ea typeface="Roboto Thin" pitchFamily="2" charset="0"/>
              </a:endParaRPr>
            </a:p>
          </p:txBody>
        </p:sp>
        <p:pic>
          <p:nvPicPr>
            <p:cNvPr id="30" name="Picture 2"/>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a:stretch/>
          </p:blipFill>
          <p:spPr bwMode="auto">
            <a:xfrm>
              <a:off x="6578029" y="5765579"/>
              <a:ext cx="1494630" cy="225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177367612"/>
      </p:ext>
    </p:extLst>
  </p:cSld>
  <p:clrMapOvr>
    <a:masterClrMapping/>
  </p:clrMapOvr>
  <p:transition spd="slow">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B31B9E4-8E4D-4C86-BFD7-412B282B373B}" type="slidenum">
              <a:rPr lang="fr-FR" smtClean="0">
                <a:latin typeface="+mj-lt"/>
              </a:rPr>
              <a:t>46</a:t>
            </a:fld>
            <a:endParaRPr lang="fr-FR">
              <a:latin typeface="+mj-lt"/>
            </a:endParaRPr>
          </a:p>
        </p:txBody>
      </p:sp>
      <p:grpSp>
        <p:nvGrpSpPr>
          <p:cNvPr id="6" name="Group 5"/>
          <p:cNvGrpSpPr/>
          <p:nvPr/>
        </p:nvGrpSpPr>
        <p:grpSpPr>
          <a:xfrm>
            <a:off x="1978819" y="3994130"/>
            <a:ext cx="2014728" cy="640079"/>
            <a:chOff x="903430" y="4521075"/>
            <a:chExt cx="2014728" cy="640079"/>
          </a:xfrm>
        </p:grpSpPr>
        <p:sp>
          <p:nvSpPr>
            <p:cNvPr id="35" name="Round Same Side Corner Rectangle 34"/>
            <p:cNvSpPr/>
            <p:nvPr/>
          </p:nvSpPr>
          <p:spPr>
            <a:xfrm>
              <a:off x="903430" y="4612514"/>
              <a:ext cx="2014728" cy="548640"/>
            </a:xfrm>
            <a:prstGeom prst="round2SameRect">
              <a:avLst/>
            </a:prstGeom>
            <a:solidFill>
              <a:srgbClr val="5C0915"/>
            </a:solidFill>
            <a:ln>
              <a:noFill/>
            </a:ln>
          </p:spPr>
          <p:style>
            <a:lnRef idx="2">
              <a:schemeClr val="accent1">
                <a:shade val="50000"/>
              </a:schemeClr>
            </a:lnRef>
            <a:fillRef idx="1">
              <a:schemeClr val="accent1"/>
            </a:fillRef>
            <a:effectRef idx="0">
              <a:schemeClr val="accent1"/>
            </a:effectRef>
            <a:fontRef idx="minor">
              <a:schemeClr val="lt1"/>
            </a:fontRef>
          </p:style>
          <p:txBody>
            <a:bodyPr lIns="731520" rtlCol="0" anchor="ctr"/>
            <a:lstStyle/>
            <a:p>
              <a:r>
                <a:rPr lang="en-US" sz="1200" b="1" dirty="0" smtClean="0">
                  <a:solidFill>
                    <a:schemeClr val="bg1"/>
                  </a:solidFill>
                </a:rPr>
                <a:t>Move / actuate</a:t>
              </a:r>
              <a:endParaRPr lang="en-US" sz="1200" b="1" dirty="0">
                <a:solidFill>
                  <a:schemeClr val="bg1"/>
                </a:solidFill>
              </a:endParaRPr>
            </a:p>
          </p:txBody>
        </p:sp>
        <p:sp>
          <p:nvSpPr>
            <p:cNvPr id="81" name="Round Same Side Corner Rectangle 80"/>
            <p:cNvSpPr/>
            <p:nvPr/>
          </p:nvSpPr>
          <p:spPr>
            <a:xfrm>
              <a:off x="1151538" y="4521075"/>
              <a:ext cx="212141" cy="91440"/>
            </a:xfrm>
            <a:prstGeom prst="round2SameRect">
              <a:avLst/>
            </a:prstGeom>
            <a:solidFill>
              <a:srgbClr val="5C09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ound Same Side Corner Rectangle 90"/>
            <p:cNvSpPr/>
            <p:nvPr/>
          </p:nvSpPr>
          <p:spPr>
            <a:xfrm>
              <a:off x="2442670" y="4521075"/>
              <a:ext cx="212141" cy="91440"/>
            </a:xfrm>
            <a:prstGeom prst="round2SameRect">
              <a:avLst/>
            </a:prstGeom>
            <a:solidFill>
              <a:srgbClr val="5C09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2" descr="C:\_Data_\_ST\#Content Creation\Brand and media contents\#Pictos\PNG\PICTO_motor_control_HQ_White.pn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058075" y="4700554"/>
              <a:ext cx="395552" cy="395552"/>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1978819" y="2557449"/>
            <a:ext cx="2014728" cy="640080"/>
            <a:chOff x="903430" y="2771489"/>
            <a:chExt cx="2014728" cy="640080"/>
          </a:xfrm>
        </p:grpSpPr>
        <p:sp>
          <p:nvSpPr>
            <p:cNvPr id="74" name="Round Same Side Corner Rectangle 73"/>
            <p:cNvSpPr/>
            <p:nvPr/>
          </p:nvSpPr>
          <p:spPr>
            <a:xfrm>
              <a:off x="903430" y="2862929"/>
              <a:ext cx="2014728" cy="548640"/>
            </a:xfrm>
            <a:prstGeom prst="round2Same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731520" rtlCol="0" anchor="ctr"/>
            <a:lstStyle/>
            <a:p>
              <a:r>
                <a:rPr lang="en-US" sz="1200" b="1" dirty="0" smtClean="0">
                  <a:solidFill>
                    <a:schemeClr val="bg1"/>
                  </a:solidFill>
                </a:rPr>
                <a:t>Connect</a:t>
              </a:r>
              <a:endParaRPr lang="en-US" sz="1200" b="1" dirty="0">
                <a:solidFill>
                  <a:schemeClr val="bg1"/>
                </a:solidFill>
              </a:endParaRPr>
            </a:p>
          </p:txBody>
        </p:sp>
        <p:sp>
          <p:nvSpPr>
            <p:cNvPr id="10" name="Round Same Side Corner Rectangle 9"/>
            <p:cNvSpPr/>
            <p:nvPr/>
          </p:nvSpPr>
          <p:spPr>
            <a:xfrm>
              <a:off x="1152148" y="2771489"/>
              <a:ext cx="212141" cy="91440"/>
            </a:xfrm>
            <a:prstGeom prst="round2Same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ound Same Side Corner Rectangle 88"/>
            <p:cNvSpPr/>
            <p:nvPr/>
          </p:nvSpPr>
          <p:spPr>
            <a:xfrm>
              <a:off x="2443280" y="2771489"/>
              <a:ext cx="212141" cy="91440"/>
            </a:xfrm>
            <a:prstGeom prst="round2Same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Picture 5" descr="C:\_Data_\_ST\#Content Creation\Brand and media contents\#Pictos\PNG\PICTO_Communicaiton_White_HQ.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1129212" y="2995979"/>
              <a:ext cx="282537" cy="28253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1978819" y="4712470"/>
            <a:ext cx="2014728" cy="640079"/>
            <a:chOff x="903430" y="5212538"/>
            <a:chExt cx="2014728" cy="640079"/>
          </a:xfrm>
        </p:grpSpPr>
        <p:sp>
          <p:nvSpPr>
            <p:cNvPr id="42" name="Round Same Side Corner Rectangle 41"/>
            <p:cNvSpPr/>
            <p:nvPr/>
          </p:nvSpPr>
          <p:spPr>
            <a:xfrm>
              <a:off x="903430" y="5303977"/>
              <a:ext cx="2014728" cy="548640"/>
            </a:xfrm>
            <a:prstGeom prst="round2Same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31520" rtlCol="0" anchor="ctr"/>
            <a:lstStyle/>
            <a:p>
              <a:r>
                <a:rPr lang="en-US" sz="1200" b="1" dirty="0" smtClean="0">
                  <a:solidFill>
                    <a:schemeClr val="bg1"/>
                  </a:solidFill>
                </a:rPr>
                <a:t>Power</a:t>
              </a:r>
              <a:endParaRPr lang="en-US" sz="1200" b="1" dirty="0">
                <a:solidFill>
                  <a:schemeClr val="bg1"/>
                </a:solidFill>
              </a:endParaRPr>
            </a:p>
          </p:txBody>
        </p:sp>
        <p:sp>
          <p:nvSpPr>
            <p:cNvPr id="83" name="Round Same Side Corner Rectangle 82"/>
            <p:cNvSpPr/>
            <p:nvPr/>
          </p:nvSpPr>
          <p:spPr>
            <a:xfrm>
              <a:off x="1151538" y="5212538"/>
              <a:ext cx="212141" cy="91440"/>
            </a:xfrm>
            <a:prstGeom prst="round2Same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ound Same Side Corner Rectangle 91"/>
            <p:cNvSpPr/>
            <p:nvPr/>
          </p:nvSpPr>
          <p:spPr>
            <a:xfrm>
              <a:off x="2442670" y="5212538"/>
              <a:ext cx="212141" cy="91440"/>
            </a:xfrm>
            <a:prstGeom prst="round2Same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3" descr="C:\_Data_\_ST\#Content Creation\Brand and media contents\#Pictos\PNG\PICTO_Power Efficency_White_HQ.pn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086329" y="5412010"/>
              <a:ext cx="339044" cy="339044"/>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1978819" y="1839108"/>
            <a:ext cx="2014728" cy="640080"/>
            <a:chOff x="903430" y="1012668"/>
            <a:chExt cx="2014728" cy="640080"/>
          </a:xfrm>
        </p:grpSpPr>
        <p:sp>
          <p:nvSpPr>
            <p:cNvPr id="60" name="Round Same Side Corner Rectangle 59"/>
            <p:cNvSpPr/>
            <p:nvPr/>
          </p:nvSpPr>
          <p:spPr>
            <a:xfrm>
              <a:off x="903430" y="1104108"/>
              <a:ext cx="2014728" cy="548640"/>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31520" rtlCol="0" anchor="ctr"/>
            <a:lstStyle/>
            <a:p>
              <a:r>
                <a:rPr lang="en-US" sz="1200" b="1" dirty="0" smtClean="0">
                  <a:solidFill>
                    <a:schemeClr val="bg1"/>
                  </a:solidFill>
                </a:rPr>
                <a:t>Sense</a:t>
              </a:r>
              <a:endParaRPr lang="en-US" sz="1200" b="1" dirty="0">
                <a:solidFill>
                  <a:schemeClr val="bg1"/>
                </a:solidFill>
              </a:endParaRPr>
            </a:p>
          </p:txBody>
        </p:sp>
        <p:sp>
          <p:nvSpPr>
            <p:cNvPr id="87" name="Round Same Side Corner Rectangle 86"/>
            <p:cNvSpPr/>
            <p:nvPr/>
          </p:nvSpPr>
          <p:spPr>
            <a:xfrm>
              <a:off x="1152148" y="1012668"/>
              <a:ext cx="212141" cy="91440"/>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ound Same Side Corner Rectangle 93"/>
            <p:cNvSpPr/>
            <p:nvPr/>
          </p:nvSpPr>
          <p:spPr>
            <a:xfrm>
              <a:off x="2443280" y="1012668"/>
              <a:ext cx="212141" cy="91440"/>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6" descr="C:\_Data_\_ST\#Content Creation\Brand and media contents\#Pictos\PNG\PICTO_Gyro_White_HQ.pn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1088195" y="1208907"/>
              <a:ext cx="339044" cy="339044"/>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1978819" y="5430811"/>
            <a:ext cx="2014728" cy="632764"/>
            <a:chOff x="903430" y="5904003"/>
            <a:chExt cx="2014728" cy="632764"/>
          </a:xfrm>
        </p:grpSpPr>
        <p:sp>
          <p:nvSpPr>
            <p:cNvPr id="44" name="Round Same Side Corner Rectangle 43"/>
            <p:cNvSpPr/>
            <p:nvPr/>
          </p:nvSpPr>
          <p:spPr>
            <a:xfrm>
              <a:off x="903430" y="5988127"/>
              <a:ext cx="2014728" cy="548640"/>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31520" rtlCol="0" anchor="ctr"/>
            <a:lstStyle/>
            <a:p>
              <a:r>
                <a:rPr lang="en-US" sz="1200" b="1" dirty="0" smtClean="0">
                  <a:solidFill>
                    <a:schemeClr val="bg1"/>
                  </a:solidFill>
                </a:rPr>
                <a:t>Process</a:t>
              </a:r>
              <a:endParaRPr lang="en-US" sz="1200" b="1" dirty="0">
                <a:solidFill>
                  <a:schemeClr val="bg1"/>
                </a:solidFill>
              </a:endParaRPr>
            </a:p>
          </p:txBody>
        </p:sp>
        <p:sp>
          <p:nvSpPr>
            <p:cNvPr id="85" name="Round Same Side Corner Rectangle 84"/>
            <p:cNvSpPr/>
            <p:nvPr/>
          </p:nvSpPr>
          <p:spPr>
            <a:xfrm>
              <a:off x="1151538" y="5904003"/>
              <a:ext cx="212141" cy="91440"/>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 Same Side Corner Rectangle 92"/>
            <p:cNvSpPr/>
            <p:nvPr/>
          </p:nvSpPr>
          <p:spPr>
            <a:xfrm>
              <a:off x="2442670" y="5904003"/>
              <a:ext cx="212141" cy="91440"/>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4" descr="C:\_Data_\_ST\#Content Creation\Brand and media contents\#Pictos\PNG\PICTO_MCU_White_HQ.png"/>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rot="5400000">
              <a:off x="1081026" y="6095807"/>
              <a:ext cx="354383" cy="354381"/>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37" name="Rectangle 36"/>
          <p:cNvSpPr/>
          <p:nvPr/>
        </p:nvSpPr>
        <p:spPr>
          <a:xfrm>
            <a:off x="10739" y="2022642"/>
            <a:ext cx="1951312"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r"/>
            <a:r>
              <a:rPr lang="en-US" sz="800" b="1" dirty="0" smtClean="0">
                <a:solidFill>
                  <a:schemeClr val="accent1"/>
                </a:solidFill>
              </a:rPr>
              <a:t>Inertial modules, magnetometer</a:t>
            </a:r>
            <a:endParaRPr lang="en-US" sz="800" b="1" dirty="0">
              <a:solidFill>
                <a:schemeClr val="accent1"/>
              </a:solidFill>
            </a:endParaRPr>
          </a:p>
        </p:txBody>
      </p:sp>
      <p:sp>
        <p:nvSpPr>
          <p:cNvPr id="41" name="Rectangle 40"/>
          <p:cNvSpPr/>
          <p:nvPr/>
        </p:nvSpPr>
        <p:spPr>
          <a:xfrm>
            <a:off x="10739" y="2393370"/>
            <a:ext cx="1951312"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r"/>
            <a:r>
              <a:rPr lang="en-US" sz="800" b="1" dirty="0" smtClean="0">
                <a:solidFill>
                  <a:schemeClr val="accent1"/>
                </a:solidFill>
              </a:rPr>
              <a:t>Proximity, microphone</a:t>
            </a:r>
            <a:endParaRPr lang="en-US" sz="800" b="1" dirty="0">
              <a:solidFill>
                <a:schemeClr val="accent1"/>
              </a:solidFill>
            </a:endParaRPr>
          </a:p>
        </p:txBody>
      </p:sp>
      <p:sp>
        <p:nvSpPr>
          <p:cNvPr id="45" name="Rectangle 44"/>
          <p:cNvSpPr/>
          <p:nvPr/>
        </p:nvSpPr>
        <p:spPr>
          <a:xfrm>
            <a:off x="10739" y="2208006"/>
            <a:ext cx="1951312"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r"/>
            <a:r>
              <a:rPr lang="en-US" sz="800" b="1" dirty="0" smtClean="0">
                <a:solidFill>
                  <a:schemeClr val="accent1"/>
                </a:solidFill>
              </a:rPr>
              <a:t>Pressure, temperature, humidity, UV</a:t>
            </a:r>
            <a:endParaRPr lang="en-US" sz="800" b="1" dirty="0">
              <a:solidFill>
                <a:schemeClr val="accent1"/>
              </a:solidFill>
            </a:endParaRPr>
          </a:p>
        </p:txBody>
      </p:sp>
      <p:sp>
        <p:nvSpPr>
          <p:cNvPr id="49" name="Rectangle 48"/>
          <p:cNvSpPr/>
          <p:nvPr/>
        </p:nvSpPr>
        <p:spPr>
          <a:xfrm>
            <a:off x="10739" y="2746467"/>
            <a:ext cx="1951312"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r"/>
            <a:r>
              <a:rPr lang="en-US" sz="800" b="1" dirty="0" smtClean="0">
                <a:solidFill>
                  <a:schemeClr val="accent4"/>
                </a:solidFill>
              </a:rPr>
              <a:t>Bluetooth LE, Sub-GHz radio</a:t>
            </a:r>
            <a:endParaRPr lang="en-US" sz="800" b="1" dirty="0">
              <a:solidFill>
                <a:schemeClr val="accent4"/>
              </a:solidFill>
            </a:endParaRPr>
          </a:p>
        </p:txBody>
      </p:sp>
      <p:sp>
        <p:nvSpPr>
          <p:cNvPr id="51" name="Rectangle 50"/>
          <p:cNvSpPr/>
          <p:nvPr/>
        </p:nvSpPr>
        <p:spPr>
          <a:xfrm>
            <a:off x="10739" y="2931831"/>
            <a:ext cx="1951312"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r"/>
            <a:r>
              <a:rPr lang="en-US" sz="800" b="1" dirty="0" smtClean="0">
                <a:solidFill>
                  <a:schemeClr val="accent4"/>
                </a:solidFill>
              </a:rPr>
              <a:t>NFC, Wi-Fi, GNSS</a:t>
            </a:r>
            <a:endParaRPr lang="en-US" sz="800" b="1" dirty="0">
              <a:solidFill>
                <a:schemeClr val="accent4"/>
              </a:solidFill>
            </a:endParaRPr>
          </a:p>
        </p:txBody>
      </p:sp>
      <p:sp>
        <p:nvSpPr>
          <p:cNvPr id="53" name="Rectangle 52"/>
          <p:cNvSpPr/>
          <p:nvPr/>
        </p:nvSpPr>
        <p:spPr>
          <a:xfrm>
            <a:off x="10739" y="5009561"/>
            <a:ext cx="1951312"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r"/>
            <a:r>
              <a:rPr lang="en-US" sz="800" b="1" dirty="0" smtClean="0">
                <a:solidFill>
                  <a:schemeClr val="accent5">
                    <a:lumMod val="75000"/>
                  </a:schemeClr>
                </a:solidFill>
              </a:rPr>
              <a:t>Energy management &amp; battery</a:t>
            </a:r>
            <a:endParaRPr lang="en-US" sz="800" b="1" dirty="0">
              <a:solidFill>
                <a:schemeClr val="accent5">
                  <a:lumMod val="75000"/>
                </a:schemeClr>
              </a:solidFill>
            </a:endParaRPr>
          </a:p>
        </p:txBody>
      </p:sp>
      <p:sp>
        <p:nvSpPr>
          <p:cNvPr id="55" name="Rectangle 54"/>
          <p:cNvSpPr/>
          <p:nvPr/>
        </p:nvSpPr>
        <p:spPr>
          <a:xfrm>
            <a:off x="10739" y="5616925"/>
            <a:ext cx="1951312"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r"/>
            <a:r>
              <a:rPr lang="en-US" sz="800" b="1" dirty="0">
                <a:solidFill>
                  <a:schemeClr val="accent2"/>
                </a:solidFill>
              </a:rPr>
              <a:t>G</a:t>
            </a:r>
            <a:r>
              <a:rPr lang="en-US" sz="800" b="1" dirty="0" smtClean="0">
                <a:solidFill>
                  <a:schemeClr val="accent2"/>
                </a:solidFill>
              </a:rPr>
              <a:t>eneral purpose microcontrollers</a:t>
            </a:r>
            <a:endParaRPr lang="en-US" sz="800" b="1" dirty="0">
              <a:solidFill>
                <a:schemeClr val="accent2"/>
              </a:solidFill>
            </a:endParaRPr>
          </a:p>
        </p:txBody>
      </p:sp>
      <p:sp>
        <p:nvSpPr>
          <p:cNvPr id="56" name="Rectangle 55"/>
          <p:cNvSpPr/>
          <p:nvPr/>
        </p:nvSpPr>
        <p:spPr>
          <a:xfrm>
            <a:off x="10739" y="4182709"/>
            <a:ext cx="1951312"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r"/>
            <a:r>
              <a:rPr lang="en-US" sz="800" b="1" dirty="0" smtClean="0">
                <a:solidFill>
                  <a:srgbClr val="5C0915"/>
                </a:solidFill>
              </a:rPr>
              <a:t>Stepper motor driver</a:t>
            </a:r>
            <a:endParaRPr lang="en-US" sz="800" b="1" dirty="0">
              <a:solidFill>
                <a:srgbClr val="5C0915"/>
              </a:solidFill>
            </a:endParaRPr>
          </a:p>
        </p:txBody>
      </p:sp>
      <p:sp>
        <p:nvSpPr>
          <p:cNvPr id="57" name="Rectangle 56"/>
          <p:cNvSpPr/>
          <p:nvPr/>
        </p:nvSpPr>
        <p:spPr>
          <a:xfrm>
            <a:off x="10739" y="4368073"/>
            <a:ext cx="1951312"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91440" rtlCol="0" anchor="ctr"/>
          <a:lstStyle/>
          <a:p>
            <a:pPr algn="r"/>
            <a:r>
              <a:rPr lang="en-US" sz="800" b="1" dirty="0" smtClean="0">
                <a:solidFill>
                  <a:srgbClr val="5C0915"/>
                </a:solidFill>
              </a:rPr>
              <a:t>DC &amp; BLDC motor driver</a:t>
            </a:r>
            <a:endParaRPr lang="en-US" sz="800" b="1" dirty="0">
              <a:solidFill>
                <a:srgbClr val="5C0915"/>
              </a:solidFill>
            </a:endParaRPr>
          </a:p>
        </p:txBody>
      </p:sp>
      <p:sp>
        <p:nvSpPr>
          <p:cNvPr id="58" name="Rectangle 57"/>
          <p:cNvSpPr/>
          <p:nvPr/>
        </p:nvSpPr>
        <p:spPr>
          <a:xfrm>
            <a:off x="10739" y="3336338"/>
            <a:ext cx="1951312"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r"/>
            <a:r>
              <a:rPr lang="en-US" sz="800" b="1" dirty="0" smtClean="0">
                <a:solidFill>
                  <a:schemeClr val="tx1">
                    <a:lumMod val="50000"/>
                    <a:lumOff val="50000"/>
                  </a:schemeClr>
                </a:solidFill>
              </a:rPr>
              <a:t>Audio amplifier</a:t>
            </a:r>
            <a:endParaRPr lang="en-US" sz="800" b="1" dirty="0">
              <a:solidFill>
                <a:schemeClr val="tx1">
                  <a:lumMod val="50000"/>
                  <a:lumOff val="50000"/>
                </a:schemeClr>
              </a:solidFill>
            </a:endParaRPr>
          </a:p>
        </p:txBody>
      </p:sp>
      <p:cxnSp>
        <p:nvCxnSpPr>
          <p:cNvPr id="12" name="Straight Connector 11"/>
          <p:cNvCxnSpPr>
            <a:stCxn id="60" idx="0"/>
          </p:cNvCxnSpPr>
          <p:nvPr/>
        </p:nvCxnSpPr>
        <p:spPr>
          <a:xfrm>
            <a:off x="3993547" y="2204868"/>
            <a:ext cx="128016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3993547" y="2923207"/>
            <a:ext cx="128016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993547" y="3647233"/>
            <a:ext cx="1280160"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3993547" y="4356489"/>
            <a:ext cx="1280160" cy="0"/>
          </a:xfrm>
          <a:prstGeom prst="line">
            <a:avLst/>
          </a:prstGeom>
          <a:ln w="19050">
            <a:solidFill>
              <a:srgbClr val="5C0915"/>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3993547" y="5071742"/>
            <a:ext cx="1280160" cy="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3993547" y="5819898"/>
            <a:ext cx="128016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3993547" y="2035347"/>
            <a:ext cx="1435298"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r>
              <a:rPr lang="en-US" sz="1000" b="1" dirty="0" smtClean="0">
                <a:solidFill>
                  <a:schemeClr val="accent1"/>
                </a:solidFill>
              </a:rPr>
              <a:t>DATA COLLECT</a:t>
            </a:r>
            <a:endParaRPr lang="en-US" sz="1000" b="1" dirty="0">
              <a:solidFill>
                <a:schemeClr val="accent1"/>
              </a:solidFill>
            </a:endParaRPr>
          </a:p>
        </p:txBody>
      </p:sp>
      <p:sp>
        <p:nvSpPr>
          <p:cNvPr id="72" name="Rectangle 71"/>
          <p:cNvSpPr/>
          <p:nvPr/>
        </p:nvSpPr>
        <p:spPr>
          <a:xfrm>
            <a:off x="3993547" y="2740329"/>
            <a:ext cx="1435298"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r>
              <a:rPr lang="en-US" sz="1000" b="1" dirty="0" smtClean="0">
                <a:solidFill>
                  <a:schemeClr val="accent4"/>
                </a:solidFill>
              </a:rPr>
              <a:t>DATA TRANSMIT</a:t>
            </a:r>
            <a:endParaRPr lang="en-US" sz="1000" b="1" dirty="0">
              <a:solidFill>
                <a:schemeClr val="accent4"/>
              </a:solidFill>
            </a:endParaRPr>
          </a:p>
        </p:txBody>
      </p:sp>
      <p:sp>
        <p:nvSpPr>
          <p:cNvPr id="75" name="Rectangle 74"/>
          <p:cNvSpPr/>
          <p:nvPr/>
        </p:nvSpPr>
        <p:spPr>
          <a:xfrm>
            <a:off x="3993547" y="3464353"/>
            <a:ext cx="1435298"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r>
              <a:rPr lang="en-US" sz="1000" b="1" dirty="0" smtClean="0">
                <a:solidFill>
                  <a:schemeClr val="bg1">
                    <a:lumMod val="50000"/>
                  </a:schemeClr>
                </a:solidFill>
              </a:rPr>
              <a:t>DATA ACCESS</a:t>
            </a:r>
            <a:endParaRPr lang="en-US" sz="1000" b="1" dirty="0">
              <a:solidFill>
                <a:schemeClr val="bg1">
                  <a:lumMod val="50000"/>
                </a:schemeClr>
              </a:solidFill>
            </a:endParaRPr>
          </a:p>
        </p:txBody>
      </p:sp>
      <p:sp>
        <p:nvSpPr>
          <p:cNvPr id="76" name="Rectangle 75"/>
          <p:cNvSpPr/>
          <p:nvPr/>
        </p:nvSpPr>
        <p:spPr>
          <a:xfrm>
            <a:off x="3993547" y="4173609"/>
            <a:ext cx="1435298"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r>
              <a:rPr lang="en-US" sz="1000" b="1" dirty="0" smtClean="0">
                <a:solidFill>
                  <a:srgbClr val="5C0915"/>
                </a:solidFill>
              </a:rPr>
              <a:t>DATA CREATE</a:t>
            </a:r>
            <a:endParaRPr lang="en-US" sz="1000" b="1" dirty="0">
              <a:solidFill>
                <a:srgbClr val="5C0915"/>
              </a:solidFill>
            </a:endParaRPr>
          </a:p>
        </p:txBody>
      </p:sp>
      <p:sp>
        <p:nvSpPr>
          <p:cNvPr id="78" name="Rectangle 77"/>
          <p:cNvSpPr/>
          <p:nvPr/>
        </p:nvSpPr>
        <p:spPr>
          <a:xfrm>
            <a:off x="3993547" y="4888862"/>
            <a:ext cx="1435298"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r>
              <a:rPr lang="en-US" sz="1000" b="1" dirty="0" smtClean="0">
                <a:solidFill>
                  <a:schemeClr val="accent5">
                    <a:lumMod val="75000"/>
                  </a:schemeClr>
                </a:solidFill>
              </a:rPr>
              <a:t>DATA POWER</a:t>
            </a:r>
            <a:endParaRPr lang="en-US" sz="1000" b="1" dirty="0">
              <a:solidFill>
                <a:schemeClr val="accent5">
                  <a:lumMod val="75000"/>
                </a:schemeClr>
              </a:solidFill>
            </a:endParaRPr>
          </a:p>
        </p:txBody>
      </p:sp>
      <p:sp>
        <p:nvSpPr>
          <p:cNvPr id="80" name="Rectangle 79"/>
          <p:cNvSpPr/>
          <p:nvPr/>
        </p:nvSpPr>
        <p:spPr>
          <a:xfrm>
            <a:off x="3993547" y="5648376"/>
            <a:ext cx="1435298"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r>
              <a:rPr lang="en-US" sz="1000" b="1" dirty="0" smtClean="0">
                <a:solidFill>
                  <a:schemeClr val="accent2"/>
                </a:solidFill>
              </a:rPr>
              <a:t>DATA PROCESS</a:t>
            </a:r>
            <a:endParaRPr lang="en-US" sz="1000" b="1" dirty="0">
              <a:solidFill>
                <a:schemeClr val="accent2"/>
              </a:solidFill>
            </a:endParaRPr>
          </a:p>
        </p:txBody>
      </p:sp>
      <p:grpSp>
        <p:nvGrpSpPr>
          <p:cNvPr id="82" name="Group 81"/>
          <p:cNvGrpSpPr/>
          <p:nvPr/>
        </p:nvGrpSpPr>
        <p:grpSpPr>
          <a:xfrm>
            <a:off x="1978819" y="6063575"/>
            <a:ext cx="2014728" cy="449884"/>
            <a:chOff x="903430" y="5904003"/>
            <a:chExt cx="2014728" cy="449884"/>
          </a:xfrm>
        </p:grpSpPr>
        <p:sp>
          <p:nvSpPr>
            <p:cNvPr id="84" name="Round Same Side Corner Rectangle 83"/>
            <p:cNvSpPr/>
            <p:nvPr/>
          </p:nvSpPr>
          <p:spPr>
            <a:xfrm>
              <a:off x="903430" y="5988127"/>
              <a:ext cx="2014728" cy="365760"/>
            </a:xfrm>
            <a:prstGeom prst="round2Same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31520" rtlCol="0" anchor="ctr"/>
            <a:lstStyle/>
            <a:p>
              <a:r>
                <a:rPr lang="en-US" sz="1200" b="1" dirty="0" smtClean="0">
                  <a:solidFill>
                    <a:schemeClr val="bg1"/>
                  </a:solidFill>
                </a:rPr>
                <a:t>Software</a:t>
              </a:r>
              <a:endParaRPr lang="en-US" sz="1200" b="1" dirty="0">
                <a:solidFill>
                  <a:schemeClr val="bg1"/>
                </a:solidFill>
              </a:endParaRPr>
            </a:p>
          </p:txBody>
        </p:sp>
        <p:sp>
          <p:nvSpPr>
            <p:cNvPr id="86" name="Round Same Side Corner Rectangle 85"/>
            <p:cNvSpPr/>
            <p:nvPr/>
          </p:nvSpPr>
          <p:spPr>
            <a:xfrm>
              <a:off x="1151538" y="5904003"/>
              <a:ext cx="212141" cy="91440"/>
            </a:xfrm>
            <a:prstGeom prst="round2Same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ound Same Side Corner Rectangle 87"/>
            <p:cNvSpPr/>
            <p:nvPr/>
          </p:nvSpPr>
          <p:spPr>
            <a:xfrm>
              <a:off x="2442670" y="5904003"/>
              <a:ext cx="212141" cy="91440"/>
            </a:xfrm>
            <a:prstGeom prst="round2Same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50" name="Picture 2" descr="C:\_Data_\_ST\#Content Creation\Brand and media contents\#Pictos\PNG\PICTO_Multimedi Convergence_HQ_White.png"/>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2189971" y="6185656"/>
            <a:ext cx="282536" cy="282536"/>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p:cNvSpPr/>
          <p:nvPr/>
        </p:nvSpPr>
        <p:spPr>
          <a:xfrm>
            <a:off x="10739" y="5802292"/>
            <a:ext cx="1951312"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r"/>
            <a:r>
              <a:rPr lang="en-US" sz="800" b="1" dirty="0" smtClean="0">
                <a:solidFill>
                  <a:schemeClr val="accent2"/>
                </a:solidFill>
              </a:rPr>
              <a:t>Secure microcontrollers</a:t>
            </a:r>
            <a:endParaRPr lang="en-US" sz="800" b="1" dirty="0">
              <a:solidFill>
                <a:schemeClr val="accent2"/>
              </a:solidFill>
            </a:endParaRPr>
          </a:p>
        </p:txBody>
      </p:sp>
      <p:sp>
        <p:nvSpPr>
          <p:cNvPr id="95" name="Rectangle 94"/>
          <p:cNvSpPr/>
          <p:nvPr/>
        </p:nvSpPr>
        <p:spPr>
          <a:xfrm>
            <a:off x="10739" y="3521702"/>
            <a:ext cx="1951312"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r"/>
            <a:r>
              <a:rPr lang="en-US" sz="800" b="1" dirty="0" smtClean="0">
                <a:solidFill>
                  <a:schemeClr val="tx1">
                    <a:lumMod val="50000"/>
                    <a:lumOff val="50000"/>
                  </a:schemeClr>
                </a:solidFill>
              </a:rPr>
              <a:t>Touch controller</a:t>
            </a:r>
            <a:endParaRPr lang="en-US" sz="800" b="1" dirty="0">
              <a:solidFill>
                <a:schemeClr val="tx1">
                  <a:lumMod val="50000"/>
                  <a:lumOff val="50000"/>
                </a:schemeClr>
              </a:solidFill>
            </a:endParaRPr>
          </a:p>
        </p:txBody>
      </p:sp>
      <p:sp>
        <p:nvSpPr>
          <p:cNvPr id="98" name="Rectangle 97"/>
          <p:cNvSpPr/>
          <p:nvPr/>
        </p:nvSpPr>
        <p:spPr>
          <a:xfrm>
            <a:off x="10739" y="3707066"/>
            <a:ext cx="1951312"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r"/>
            <a:r>
              <a:rPr lang="en-US" sz="800" b="1" dirty="0" smtClean="0">
                <a:solidFill>
                  <a:schemeClr val="tx1">
                    <a:lumMod val="50000"/>
                    <a:lumOff val="50000"/>
                  </a:schemeClr>
                </a:solidFill>
              </a:rPr>
              <a:t>Operation Amplifier</a:t>
            </a:r>
            <a:endParaRPr lang="en-US" sz="800" b="1" dirty="0">
              <a:solidFill>
                <a:schemeClr val="tx1">
                  <a:lumMod val="50000"/>
                  <a:lumOff val="50000"/>
                </a:schemeClr>
              </a:solidFill>
            </a:endParaRPr>
          </a:p>
        </p:txBody>
      </p:sp>
      <p:sp>
        <p:nvSpPr>
          <p:cNvPr id="99" name="Rectangle 98"/>
          <p:cNvSpPr/>
          <p:nvPr/>
        </p:nvSpPr>
        <p:spPr>
          <a:xfrm>
            <a:off x="10739" y="1837278"/>
            <a:ext cx="1951312"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r"/>
            <a:r>
              <a:rPr lang="en-US" sz="800" b="1" dirty="0" smtClean="0">
                <a:solidFill>
                  <a:schemeClr val="accent1"/>
                </a:solidFill>
              </a:rPr>
              <a:t>Accelerometer, gyroscope</a:t>
            </a:r>
            <a:endParaRPr lang="en-US" sz="800" b="1" dirty="0">
              <a:solidFill>
                <a:schemeClr val="accent1"/>
              </a:solidFill>
            </a:endParaRPr>
          </a:p>
        </p:txBody>
      </p:sp>
      <p:cxnSp>
        <p:nvCxnSpPr>
          <p:cNvPr id="107" name="Straight Connector 106"/>
          <p:cNvCxnSpPr/>
          <p:nvPr/>
        </p:nvCxnSpPr>
        <p:spPr>
          <a:xfrm>
            <a:off x="5880868" y="3695554"/>
            <a:ext cx="4572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5880868" y="3814695"/>
            <a:ext cx="45720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5880868" y="3933836"/>
            <a:ext cx="457200"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5880868" y="4052977"/>
            <a:ext cx="457200" cy="0"/>
          </a:xfrm>
          <a:prstGeom prst="line">
            <a:avLst/>
          </a:prstGeom>
          <a:ln w="19050">
            <a:solidFill>
              <a:srgbClr val="5C0915"/>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5880868" y="4172118"/>
            <a:ext cx="457200" cy="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5880868" y="4291258"/>
            <a:ext cx="4572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5273707" y="2204868"/>
            <a:ext cx="607161" cy="149068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5273707" y="2934946"/>
            <a:ext cx="607161" cy="879749"/>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5273707" y="3651664"/>
            <a:ext cx="607161" cy="282172"/>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V="1">
            <a:off x="5273707" y="4052977"/>
            <a:ext cx="607161" cy="303514"/>
          </a:xfrm>
          <a:prstGeom prst="line">
            <a:avLst/>
          </a:prstGeom>
          <a:ln w="19050">
            <a:solidFill>
              <a:srgbClr val="5C0915"/>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5273707" y="4291258"/>
            <a:ext cx="607161" cy="152864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5273707" y="4172118"/>
            <a:ext cx="607161" cy="883461"/>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1978819" y="3275790"/>
            <a:ext cx="2014728" cy="640079"/>
            <a:chOff x="1978819" y="3028037"/>
            <a:chExt cx="2014728" cy="640079"/>
          </a:xfrm>
        </p:grpSpPr>
        <p:sp>
          <p:nvSpPr>
            <p:cNvPr id="34" name="Round Same Side Corner Rectangle 33"/>
            <p:cNvSpPr/>
            <p:nvPr/>
          </p:nvSpPr>
          <p:spPr>
            <a:xfrm>
              <a:off x="1978819" y="3119476"/>
              <a:ext cx="2014728" cy="548640"/>
            </a:xfrm>
            <a:prstGeom prst="round2Same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31520" rtlCol="0" anchor="ctr"/>
            <a:lstStyle/>
            <a:p>
              <a:r>
                <a:rPr lang="en-US" sz="1200" b="1" dirty="0" smtClean="0">
                  <a:solidFill>
                    <a:schemeClr val="bg1"/>
                  </a:solidFill>
                </a:rPr>
                <a:t>Translate</a:t>
              </a:r>
              <a:endParaRPr lang="en-US" sz="1200" b="1" dirty="0">
                <a:solidFill>
                  <a:schemeClr val="bg1"/>
                </a:solidFill>
              </a:endParaRPr>
            </a:p>
          </p:txBody>
        </p:sp>
        <p:sp>
          <p:nvSpPr>
            <p:cNvPr id="79" name="Round Same Side Corner Rectangle 78"/>
            <p:cNvSpPr/>
            <p:nvPr/>
          </p:nvSpPr>
          <p:spPr>
            <a:xfrm>
              <a:off x="2226927" y="3028037"/>
              <a:ext cx="212141" cy="91440"/>
            </a:xfrm>
            <a:prstGeom prst="round2Same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ound Same Side Corner Rectangle 89"/>
            <p:cNvSpPr/>
            <p:nvPr/>
          </p:nvSpPr>
          <p:spPr>
            <a:xfrm>
              <a:off x="3518059" y="3028037"/>
              <a:ext cx="212141" cy="91440"/>
            </a:xfrm>
            <a:prstGeom prst="round2Same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C:\_Data_\_ST\#Content Creation\Brand and media contents\#Pictos\PNG\PICTO_speakers_HQ_White.png"/>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2119927" y="3221031"/>
              <a:ext cx="365760" cy="365760"/>
            </a:xfrm>
            <a:prstGeom prst="rect">
              <a:avLst/>
            </a:prstGeom>
            <a:noFill/>
            <a:extLst>
              <a:ext uri="{909E8E84-426E-40DD-AFC4-6F175D3DCCD1}">
                <a14:hiddenFill xmlns:a14="http://schemas.microsoft.com/office/drawing/2010/main">
                  <a:solidFill>
                    <a:srgbClr val="FFFFFF"/>
                  </a:solidFill>
                </a14:hiddenFill>
              </a:ext>
            </a:extLst>
          </p:spPr>
        </p:pic>
      </p:grpSp>
      <p:pic>
        <p:nvPicPr>
          <p:cNvPr id="148" name="Picture 3"/>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7109064" y="3664233"/>
            <a:ext cx="1720344" cy="1737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9" name="Picture 11" descr="C:\_Data_\_ST\#Content Creation\#Events related activities\2014\31- Electronica - Munich W446\#Content\_ST booth\Augmented things\STM32ODE brochure\Visuals\X-Nucleo pictures\011.png"/>
          <p:cNvPicPr>
            <a:picLocks noChangeAspect="1" noChangeArrowheads="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6404698" y="3318322"/>
            <a:ext cx="1457997" cy="1291785"/>
          </a:xfrm>
          <a:prstGeom prst="rect">
            <a:avLst/>
          </a:prstGeom>
          <a:noFill/>
          <a:extLst>
            <a:ext uri="{909E8E84-426E-40DD-AFC4-6F175D3DCCD1}">
              <a14:hiddenFill xmlns:a14="http://schemas.microsoft.com/office/drawing/2010/main">
                <a:solidFill>
                  <a:srgbClr val="FFFFFF"/>
                </a:solidFill>
              </a14:hiddenFill>
            </a:ext>
          </a:extLst>
        </p:spPr>
      </p:pic>
      <p:sp>
        <p:nvSpPr>
          <p:cNvPr id="151" name="TextBox 150"/>
          <p:cNvSpPr txBox="1"/>
          <p:nvPr/>
        </p:nvSpPr>
        <p:spPr>
          <a:xfrm>
            <a:off x="6681664" y="5622614"/>
            <a:ext cx="2246128" cy="523220"/>
          </a:xfrm>
          <a:prstGeom prst="rect">
            <a:avLst/>
          </a:prstGeom>
          <a:noFill/>
        </p:spPr>
        <p:txBody>
          <a:bodyPr wrap="none" rtlCol="0">
            <a:spAutoFit/>
          </a:bodyPr>
          <a:lstStyle/>
          <a:p>
            <a:pPr algn="ctr"/>
            <a:r>
              <a:rPr lang="en-US" sz="1400" dirty="0" smtClean="0">
                <a:solidFill>
                  <a:schemeClr val="accent4"/>
                </a:solidFill>
                <a:hlinkClick r:id="rId11"/>
              </a:rPr>
              <a:t>STM32 </a:t>
            </a:r>
            <a:r>
              <a:rPr lang="en-US" sz="1400" dirty="0" err="1" smtClean="0">
                <a:solidFill>
                  <a:schemeClr val="accent4"/>
                </a:solidFill>
                <a:hlinkClick r:id="rId11"/>
              </a:rPr>
              <a:t>Nucleo</a:t>
            </a:r>
            <a:endParaRPr lang="en-US" sz="1400" dirty="0" smtClean="0">
              <a:solidFill>
                <a:schemeClr val="accent4"/>
              </a:solidFill>
            </a:endParaRPr>
          </a:p>
          <a:p>
            <a:pPr algn="ctr"/>
            <a:r>
              <a:rPr lang="en-US" sz="1400" dirty="0" err="1" smtClean="0">
                <a:solidFill>
                  <a:schemeClr val="accent4"/>
                </a:solidFill>
                <a:hlinkClick r:id="rId12"/>
              </a:rPr>
              <a:t>Nucleo</a:t>
            </a:r>
            <a:r>
              <a:rPr lang="en-US" sz="1400" dirty="0" smtClean="0">
                <a:solidFill>
                  <a:schemeClr val="accent4"/>
                </a:solidFill>
                <a:hlinkClick r:id="rId12"/>
              </a:rPr>
              <a:t> Expansion Boards</a:t>
            </a:r>
            <a:endParaRPr lang="en-US" sz="1400" dirty="0">
              <a:solidFill>
                <a:schemeClr val="accent4"/>
              </a:solidFill>
            </a:endParaRPr>
          </a:p>
        </p:txBody>
      </p:sp>
      <p:grpSp>
        <p:nvGrpSpPr>
          <p:cNvPr id="152" name="Group 151"/>
          <p:cNvGrpSpPr/>
          <p:nvPr/>
        </p:nvGrpSpPr>
        <p:grpSpPr>
          <a:xfrm>
            <a:off x="5443180" y="2464558"/>
            <a:ext cx="889070" cy="3352067"/>
            <a:chOff x="5443180" y="2479188"/>
            <a:chExt cx="889070" cy="3352067"/>
          </a:xfrm>
        </p:grpSpPr>
        <p:sp>
          <p:nvSpPr>
            <p:cNvPr id="153" name="Rounded Rectangle 152"/>
            <p:cNvSpPr/>
            <p:nvPr/>
          </p:nvSpPr>
          <p:spPr>
            <a:xfrm>
              <a:off x="5544922" y="2479188"/>
              <a:ext cx="735268" cy="3352067"/>
            </a:xfrm>
            <a:prstGeom prst="roundRect">
              <a:avLst/>
            </a:prstGeom>
            <a:solidFill>
              <a:schemeClr val="bg1">
                <a:alpha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4" name="Picture 3" descr="C:\_Data_\_ST\#Content Creation\#Product marketing\Mass Market\STM32 ODE\STM32ODE brochure\Visuals\X-Nucleo pictures\007_new_logo_LQ.png"/>
            <p:cNvPicPr>
              <a:picLocks noChangeAspect="1" noChangeArrowheads="1"/>
            </p:cNvPicPr>
            <p:nvPr/>
          </p:nvPicPr>
          <p:blipFill>
            <a:blip r:embed="rId13" cstate="screen">
              <a:extLst>
                <a:ext uri="{28A0092B-C50C-407E-A947-70E740481C1C}">
                  <a14:useLocalDpi xmlns:a14="http://schemas.microsoft.com/office/drawing/2010/main" val="0"/>
                </a:ext>
              </a:extLst>
            </a:blip>
            <a:srcRect/>
            <a:stretch>
              <a:fillRect/>
            </a:stretch>
          </p:blipFill>
          <p:spPr bwMode="auto">
            <a:xfrm>
              <a:off x="5642833" y="3248015"/>
              <a:ext cx="566534" cy="564960"/>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4" descr="C:\_Data_\_ST\#Content Creation\#Product marketing\Mass Market\STM32 ODE\STM32ODE brochure\Visuals\X-Nucleo pictures\008b_LQ.png"/>
            <p:cNvPicPr>
              <a:picLocks noChangeAspect="1" noChangeArrowheads="1"/>
            </p:cNvPicPr>
            <p:nvPr/>
          </p:nvPicPr>
          <p:blipFill>
            <a:blip r:embed="rId14" cstate="screen">
              <a:extLst>
                <a:ext uri="{28A0092B-C50C-407E-A947-70E740481C1C}">
                  <a14:useLocalDpi xmlns:a14="http://schemas.microsoft.com/office/drawing/2010/main" val="0"/>
                </a:ext>
              </a:extLst>
            </a:blip>
            <a:srcRect/>
            <a:stretch>
              <a:fillRect/>
            </a:stretch>
          </p:blipFill>
          <p:spPr bwMode="auto">
            <a:xfrm>
              <a:off x="5609953" y="2634736"/>
              <a:ext cx="599414" cy="619365"/>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5" descr="C:\_Data_\_ST\#Content Creation\#Product marketing\Mass Market\STM32 ODE\STM32ODE brochure\Visuals\X-Nucleo pictures\005_LQ.png"/>
            <p:cNvPicPr>
              <a:picLocks noChangeAspect="1" noChangeArrowheads="1"/>
            </p:cNvPicPr>
            <p:nvPr/>
          </p:nvPicPr>
          <p:blipFill>
            <a:blip r:embed="rId15" cstate="screen">
              <a:extLst>
                <a:ext uri="{28A0092B-C50C-407E-A947-70E740481C1C}">
                  <a14:useLocalDpi xmlns:a14="http://schemas.microsoft.com/office/drawing/2010/main" val="0"/>
                </a:ext>
              </a:extLst>
            </a:blip>
            <a:srcRect/>
            <a:stretch>
              <a:fillRect/>
            </a:stretch>
          </p:blipFill>
          <p:spPr bwMode="auto">
            <a:xfrm>
              <a:off x="5620888" y="3812975"/>
              <a:ext cx="594271" cy="579414"/>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6" descr="C:\_Data_\_ST\#Content Creation\#Events related activities\2014\31- Electronica - Munich W446\#Content\STM32 NOW Brochure\CubeLogo.png"/>
            <p:cNvPicPr>
              <a:picLocks noChangeAspect="1" noChangeArrowheads="1"/>
            </p:cNvPicPr>
            <p:nvPr/>
          </p:nvPicPr>
          <p:blipFill>
            <a:blip r:embed="rId16" cstate="screen">
              <a:extLst>
                <a:ext uri="{28A0092B-C50C-407E-A947-70E740481C1C}">
                  <a14:useLocalDpi xmlns:a14="http://schemas.microsoft.com/office/drawing/2010/main" val="0"/>
                </a:ext>
              </a:extLst>
            </a:blip>
            <a:srcRect/>
            <a:stretch>
              <a:fillRect/>
            </a:stretch>
          </p:blipFill>
          <p:spPr bwMode="auto">
            <a:xfrm>
              <a:off x="5643571" y="5176989"/>
              <a:ext cx="548904" cy="532890"/>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3" descr="C:\_Data_\_ST\#Content Creation\#Product marketing\Mass Market\STM32 ODE\STM32ODE brochure\Visuals\Nucleo pictures\Nucleo-avec_-0007_LQ.png"/>
            <p:cNvPicPr>
              <a:picLocks noChangeAspect="1" noChangeArrowheads="1"/>
            </p:cNvPicPr>
            <p:nvPr/>
          </p:nvPicPr>
          <p:blipFill>
            <a:blip r:embed="rId17" cstate="screen">
              <a:extLst>
                <a:ext uri="{28A0092B-C50C-407E-A947-70E740481C1C}">
                  <a14:useLocalDpi xmlns:a14="http://schemas.microsoft.com/office/drawing/2010/main" val="0"/>
                </a:ext>
              </a:extLst>
            </a:blip>
            <a:srcRect/>
            <a:stretch>
              <a:fillRect/>
            </a:stretch>
          </p:blipFill>
          <p:spPr bwMode="auto">
            <a:xfrm>
              <a:off x="5443180" y="4474459"/>
              <a:ext cx="889070" cy="666802"/>
            </a:xfrm>
            <a:prstGeom prst="rect">
              <a:avLst/>
            </a:prstGeom>
            <a:noFill/>
            <a:extLst>
              <a:ext uri="{909E8E84-426E-40DD-AFC4-6F175D3DCCD1}">
                <a14:hiddenFill xmlns:a14="http://schemas.microsoft.com/office/drawing/2010/main">
                  <a:solidFill>
                    <a:srgbClr val="FFFFFF"/>
                  </a:solidFill>
                </a14:hiddenFill>
              </a:ext>
            </a:extLst>
          </p:spPr>
        </p:pic>
      </p:grpSp>
      <p:sp>
        <p:nvSpPr>
          <p:cNvPr id="162" name="Chevron 161"/>
          <p:cNvSpPr/>
          <p:nvPr/>
        </p:nvSpPr>
        <p:spPr>
          <a:xfrm>
            <a:off x="10739" y="1255342"/>
            <a:ext cx="3507319" cy="365760"/>
          </a:xfrm>
          <a:prstGeom prst="chevron">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r>
              <a:rPr lang="en-US" dirty="0" smtClean="0">
                <a:solidFill>
                  <a:schemeClr val="bg1"/>
                </a:solidFill>
              </a:rPr>
              <a:t>The building  blocks</a:t>
            </a:r>
            <a:endParaRPr lang="en-US" dirty="0">
              <a:solidFill>
                <a:schemeClr val="bg1"/>
              </a:solidFill>
            </a:endParaRPr>
          </a:p>
        </p:txBody>
      </p:sp>
      <p:sp>
        <p:nvSpPr>
          <p:cNvPr id="163" name="Chevron 162"/>
          <p:cNvSpPr/>
          <p:nvPr/>
        </p:nvSpPr>
        <p:spPr>
          <a:xfrm>
            <a:off x="3518669" y="1255342"/>
            <a:ext cx="2362199" cy="365760"/>
          </a:xfrm>
          <a:prstGeom prst="chevron">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r>
              <a:rPr lang="en-US" dirty="0" smtClean="0">
                <a:solidFill>
                  <a:schemeClr val="bg1"/>
                </a:solidFill>
              </a:rPr>
              <a:t>Your need</a:t>
            </a:r>
            <a:endParaRPr lang="en-US" dirty="0">
              <a:solidFill>
                <a:schemeClr val="bg1"/>
              </a:solidFill>
            </a:endParaRPr>
          </a:p>
        </p:txBody>
      </p:sp>
      <p:sp>
        <p:nvSpPr>
          <p:cNvPr id="164" name="Chevron 163"/>
          <p:cNvSpPr/>
          <p:nvPr/>
        </p:nvSpPr>
        <p:spPr>
          <a:xfrm>
            <a:off x="5880868" y="1255342"/>
            <a:ext cx="3263132" cy="365760"/>
          </a:xfrm>
          <a:prstGeom prst="chevron">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r>
              <a:rPr lang="en-US" dirty="0" smtClean="0">
                <a:solidFill>
                  <a:schemeClr val="bg1"/>
                </a:solidFill>
              </a:rPr>
              <a:t>Our answer</a:t>
            </a:r>
            <a:endParaRPr lang="en-US" dirty="0">
              <a:solidFill>
                <a:schemeClr val="bg1"/>
              </a:solidFill>
            </a:endParaRPr>
          </a:p>
        </p:txBody>
      </p:sp>
      <p:sp>
        <p:nvSpPr>
          <p:cNvPr id="2" name="Title 1"/>
          <p:cNvSpPr>
            <a:spLocks noGrp="1"/>
          </p:cNvSpPr>
          <p:nvPr>
            <p:ph type="title"/>
          </p:nvPr>
        </p:nvSpPr>
        <p:spPr/>
        <p:txBody>
          <a:bodyPr>
            <a:normAutofit fontScale="90000"/>
          </a:bodyPr>
          <a:lstStyle/>
          <a:p>
            <a:r>
              <a:rPr lang="en-US" dirty="0" smtClean="0"/>
              <a:t>STM32 ODE</a:t>
            </a:r>
            <a:br>
              <a:rPr lang="en-US" dirty="0" smtClean="0"/>
            </a:br>
            <a:r>
              <a:rPr lang="en-US" dirty="0" err="1" smtClean="0"/>
              <a:t>Nucleo</a:t>
            </a:r>
            <a:r>
              <a:rPr lang="en-US" dirty="0" smtClean="0"/>
              <a:t> and X-</a:t>
            </a:r>
            <a:r>
              <a:rPr lang="en-US" dirty="0" err="1" smtClean="0"/>
              <a:t>Nucleo</a:t>
            </a:r>
            <a:endParaRPr lang="en-US" dirty="0"/>
          </a:p>
        </p:txBody>
      </p:sp>
    </p:spTree>
    <p:extLst>
      <p:ext uri="{BB962C8B-B14F-4D97-AF65-F5344CB8AC3E}">
        <p14:creationId xmlns:p14="http://schemas.microsoft.com/office/powerpoint/2010/main" val="1906657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STM32 M0 Overview</a:t>
            </a:r>
            <a:endParaRPr lang="pt-BR" dirty="0"/>
          </a:p>
        </p:txBody>
      </p:sp>
      <p:sp>
        <p:nvSpPr>
          <p:cNvPr id="3" name="Content Placeholder 2"/>
          <p:cNvSpPr>
            <a:spLocks noGrp="1"/>
          </p:cNvSpPr>
          <p:nvPr>
            <p:ph idx="1"/>
          </p:nvPr>
        </p:nvSpPr>
        <p:spPr>
          <a:xfrm>
            <a:off x="457200" y="1277496"/>
            <a:ext cx="8229600" cy="2246769"/>
          </a:xfrm>
        </p:spPr>
        <p:txBody>
          <a:bodyPr/>
          <a:lstStyle/>
          <a:p>
            <a:r>
              <a:rPr lang="pt-BR" dirty="0" smtClean="0"/>
              <a:t>Cortex Architecture Overview</a:t>
            </a:r>
          </a:p>
          <a:p>
            <a:r>
              <a:rPr lang="en-US" dirty="0"/>
              <a:t>ARM Cortex Interrupt </a:t>
            </a:r>
            <a:r>
              <a:rPr lang="en-US" dirty="0" smtClean="0"/>
              <a:t>Overview</a:t>
            </a:r>
          </a:p>
          <a:p>
            <a:r>
              <a:rPr lang="en-US" dirty="0"/>
              <a:t>Debug System Overview</a:t>
            </a:r>
            <a:endParaRPr lang="pt-BR" dirty="0" smtClean="0"/>
          </a:p>
          <a:p>
            <a:endParaRPr lang="pt-BR" dirty="0" smtClean="0"/>
          </a:p>
          <a:p>
            <a:endParaRPr lang="pt-BR" dirty="0"/>
          </a:p>
        </p:txBody>
      </p:sp>
      <p:sp>
        <p:nvSpPr>
          <p:cNvPr id="4" name="Slide Number Placeholder 3"/>
          <p:cNvSpPr>
            <a:spLocks noGrp="1"/>
          </p:cNvSpPr>
          <p:nvPr>
            <p:ph type="sldNum" sz="quarter" idx="10"/>
          </p:nvPr>
        </p:nvSpPr>
        <p:spPr/>
        <p:txBody>
          <a:bodyPr/>
          <a:lstStyle/>
          <a:p>
            <a:pPr>
              <a:defRPr/>
            </a:pPr>
            <a:fld id="{A1299FCA-C490-4C43-AA02-A6096FBC69E9}" type="slidenum">
              <a:rPr lang="fr-FR" smtClean="0"/>
              <a:pPr>
                <a:defRPr/>
              </a:pPr>
              <a:t>47</a:t>
            </a:fld>
            <a:endParaRPr lang="fr-FR" dirty="0"/>
          </a:p>
        </p:txBody>
      </p:sp>
      <p:sp>
        <p:nvSpPr>
          <p:cNvPr id="5" name="Date Placeholder 4"/>
          <p:cNvSpPr>
            <a:spLocks noGrp="1"/>
          </p:cNvSpPr>
          <p:nvPr>
            <p:ph type="dt" sz="half" idx="11"/>
          </p:nvPr>
        </p:nvSpPr>
        <p:spPr/>
        <p:txBody>
          <a:bodyPr/>
          <a:lstStyle/>
          <a:p>
            <a:pPr>
              <a:defRPr/>
            </a:pPr>
            <a:fld id="{72568207-DF40-45BA-9340-2AA41162000B}" type="datetime1">
              <a:rPr lang="fr-FR" smtClean="0"/>
              <a:t>29/04/2016</a:t>
            </a:fld>
            <a:endParaRPr lang="fr-FR"/>
          </a:p>
        </p:txBody>
      </p:sp>
      <p:sp>
        <p:nvSpPr>
          <p:cNvPr id="6" name="Footer Placeholder 5"/>
          <p:cNvSpPr>
            <a:spLocks noGrp="1"/>
          </p:cNvSpPr>
          <p:nvPr>
            <p:ph type="ftr" sz="quarter" idx="12"/>
          </p:nvPr>
        </p:nvSpPr>
        <p:spPr/>
        <p:txBody>
          <a:bodyPr/>
          <a:lstStyle/>
          <a:p>
            <a:pPr>
              <a:defRPr/>
            </a:pPr>
            <a:r>
              <a:rPr lang="en-US" smtClean="0"/>
              <a:t>STM32F42xx Technical Training              </a:t>
            </a:r>
            <a:endParaRPr lang="en-US"/>
          </a:p>
        </p:txBody>
      </p:sp>
    </p:spTree>
    <p:extLst>
      <p:ext uri="{BB962C8B-B14F-4D97-AF65-F5344CB8AC3E}">
        <p14:creationId xmlns:p14="http://schemas.microsoft.com/office/powerpoint/2010/main" val="81263526"/>
      </p:ext>
    </p:extLst>
  </p:cSld>
  <p:clrMapOvr>
    <a:masterClrMapping/>
  </p:clrMapOvr>
  <p:transition spd="slow">
    <p:wipe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640290" y="4313013"/>
            <a:ext cx="7665510" cy="822513"/>
          </a:xfrm>
        </p:spPr>
        <p:txBody>
          <a:bodyPr>
            <a:normAutofit/>
          </a:bodyPr>
          <a:lstStyle/>
          <a:p>
            <a:r>
              <a:rPr lang="en-US" sz="3600" dirty="0" smtClean="0"/>
              <a:t>Architecture &amp; Peripherals</a:t>
            </a:r>
            <a:endParaRPr lang="en-US" sz="2700" dirty="0" smtClean="0"/>
          </a:p>
        </p:txBody>
      </p:sp>
    </p:spTree>
    <p:extLst>
      <p:ext uri="{BB962C8B-B14F-4D97-AF65-F5344CB8AC3E}">
        <p14:creationId xmlns:p14="http://schemas.microsoft.com/office/powerpoint/2010/main" val="1297106619"/>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defTabSz="776288"/>
            <a:r>
              <a:rPr lang="en-US" smtClean="0"/>
              <a:t>System Architecture</a:t>
            </a:r>
          </a:p>
        </p:txBody>
      </p:sp>
      <p:sp>
        <p:nvSpPr>
          <p:cNvPr id="21506" name="Rectangle 3"/>
          <p:cNvSpPr>
            <a:spLocks noChangeArrowheads="1"/>
          </p:cNvSpPr>
          <p:nvPr/>
        </p:nvSpPr>
        <p:spPr bwMode="auto">
          <a:xfrm>
            <a:off x="152400" y="838200"/>
            <a:ext cx="8636000" cy="2352675"/>
          </a:xfrm>
          <a:prstGeom prst="rect">
            <a:avLst/>
          </a:prstGeom>
          <a:noFill/>
          <a:ln w="9525">
            <a:noFill/>
            <a:miter lim="800000"/>
            <a:headEnd/>
            <a:tailEnd/>
          </a:ln>
        </p:spPr>
        <p:txBody>
          <a:bodyPr lIns="87252" tIns="43625" rIns="87252" bIns="43625"/>
          <a:lstStyle/>
          <a:p>
            <a:pPr marL="304800" indent="-304800" defTabSz="812800">
              <a:lnSpc>
                <a:spcPct val="130000"/>
              </a:lnSpc>
              <a:spcBef>
                <a:spcPct val="20000"/>
              </a:spcBef>
              <a:buFont typeface="Wingdings" pitchFamily="2" charset="2"/>
              <a:buChar char="§"/>
            </a:pPr>
            <a:r>
              <a:rPr lang="en-US" sz="1400" b="1" dirty="0">
                <a:solidFill>
                  <a:schemeClr val="accent2"/>
                </a:solidFill>
              </a:rPr>
              <a:t> </a:t>
            </a:r>
            <a:r>
              <a:rPr lang="en-US" sz="1200" b="1" dirty="0"/>
              <a:t>Multiply possibilities of bus accesses to SRAM, Flash, Peripherals, DMA</a:t>
            </a:r>
          </a:p>
          <a:p>
            <a:pPr marL="660400" lvl="1" indent="-254000" defTabSz="812800">
              <a:lnSpc>
                <a:spcPct val="130000"/>
              </a:lnSpc>
              <a:spcBef>
                <a:spcPct val="20000"/>
              </a:spcBef>
              <a:buFont typeface="Wingdings" pitchFamily="2" charset="2"/>
              <a:buChar char="§"/>
            </a:pPr>
            <a:r>
              <a:rPr lang="en-US" sz="1400" dirty="0">
                <a:solidFill>
                  <a:schemeClr val="accent2"/>
                </a:solidFill>
              </a:rPr>
              <a:t> </a:t>
            </a:r>
            <a:r>
              <a:rPr lang="en-US" sz="1200" dirty="0" err="1"/>
              <a:t>BusMatrix</a:t>
            </a:r>
            <a:r>
              <a:rPr lang="en-US" sz="1200" dirty="0"/>
              <a:t> added to allow parallel access</a:t>
            </a:r>
            <a:r>
              <a:rPr lang="en-US" sz="1000" dirty="0"/>
              <a:t> </a:t>
            </a:r>
          </a:p>
          <a:p>
            <a:pPr marL="304800" indent="-304800" defTabSz="812800">
              <a:lnSpc>
                <a:spcPct val="130000"/>
              </a:lnSpc>
              <a:spcBef>
                <a:spcPct val="20000"/>
              </a:spcBef>
              <a:buFont typeface="Wingdings" pitchFamily="2" charset="2"/>
              <a:buChar char="§"/>
            </a:pPr>
            <a:r>
              <a:rPr lang="en-US" sz="1400" b="1" dirty="0">
                <a:solidFill>
                  <a:schemeClr val="accent2"/>
                </a:solidFill>
              </a:rPr>
              <a:t> </a:t>
            </a:r>
            <a:r>
              <a:rPr lang="en-US" sz="1200" b="1" dirty="0"/>
              <a:t>Efficient DMA and Rapid data flow</a:t>
            </a:r>
          </a:p>
          <a:p>
            <a:pPr marL="660400" lvl="1" indent="-254000" defTabSz="812800">
              <a:lnSpc>
                <a:spcPct val="130000"/>
              </a:lnSpc>
              <a:spcBef>
                <a:spcPct val="20000"/>
              </a:spcBef>
              <a:buFont typeface="Wingdings" pitchFamily="2" charset="2"/>
              <a:buChar char="§"/>
            </a:pPr>
            <a:r>
              <a:rPr lang="en-US" sz="1400" b="1" dirty="0">
                <a:solidFill>
                  <a:schemeClr val="accent2"/>
                </a:solidFill>
              </a:rPr>
              <a:t> </a:t>
            </a:r>
            <a:r>
              <a:rPr lang="en-US" sz="1000" dirty="0"/>
              <a:t>Direct path to SRAM through arbiter, guarantees alternating access</a:t>
            </a:r>
          </a:p>
          <a:p>
            <a:pPr marL="660400" lvl="1" indent="-254000" defTabSz="812800">
              <a:lnSpc>
                <a:spcPct val="130000"/>
              </a:lnSpc>
              <a:spcBef>
                <a:spcPct val="20000"/>
              </a:spcBef>
              <a:buFont typeface="Wingdings" pitchFamily="2" charset="2"/>
              <a:buChar char="§"/>
            </a:pPr>
            <a:r>
              <a:rPr lang="en-US" sz="1400" b="1" dirty="0">
                <a:solidFill>
                  <a:schemeClr val="accent2"/>
                </a:solidFill>
              </a:rPr>
              <a:t> </a:t>
            </a:r>
            <a:r>
              <a:rPr lang="en-US" sz="1000" dirty="0"/>
              <a:t>Von Neumann + </a:t>
            </a:r>
            <a:r>
              <a:rPr lang="en-US" sz="1000" dirty="0" err="1"/>
              <a:t>BusMatrix</a:t>
            </a:r>
            <a:r>
              <a:rPr lang="en-US" sz="1000" dirty="0"/>
              <a:t> allows Flash execution in parallel with DMA transfer</a:t>
            </a:r>
          </a:p>
          <a:p>
            <a:pPr marL="304800" indent="-304800" defTabSz="812800">
              <a:lnSpc>
                <a:spcPct val="130000"/>
              </a:lnSpc>
              <a:spcBef>
                <a:spcPct val="20000"/>
              </a:spcBef>
              <a:buFont typeface="Wingdings" pitchFamily="2" charset="2"/>
              <a:buChar char="§"/>
            </a:pPr>
            <a:r>
              <a:rPr lang="en-US" sz="1400" b="1" dirty="0">
                <a:solidFill>
                  <a:schemeClr val="accent2"/>
                </a:solidFill>
              </a:rPr>
              <a:t> </a:t>
            </a:r>
            <a:r>
              <a:rPr lang="en-US" sz="1200" b="1" dirty="0"/>
              <a:t>Increase Peripherals Speed for better performance</a:t>
            </a:r>
          </a:p>
          <a:p>
            <a:pPr marL="660400" lvl="1" indent="-254000" defTabSz="812800">
              <a:spcBef>
                <a:spcPct val="20000"/>
              </a:spcBef>
              <a:buFont typeface="Wingdings" pitchFamily="2" charset="2"/>
              <a:buChar char="§"/>
            </a:pPr>
            <a:r>
              <a:rPr lang="en-US" sz="1400" b="1" dirty="0">
                <a:solidFill>
                  <a:schemeClr val="accent2"/>
                </a:solidFill>
              </a:rPr>
              <a:t> </a:t>
            </a:r>
            <a:r>
              <a:rPr lang="en-US" sz="1000" dirty="0"/>
              <a:t>Advanced Peripheral bus (APB) architecture up to 48MHz </a:t>
            </a:r>
          </a:p>
          <a:p>
            <a:pPr marL="660400" lvl="1" indent="-254000" defTabSz="812800">
              <a:spcBef>
                <a:spcPct val="20000"/>
              </a:spcBef>
            </a:pPr>
            <a:r>
              <a:rPr lang="en-US" sz="1400" dirty="0">
                <a:solidFill>
                  <a:schemeClr val="accent2"/>
                </a:solidFill>
                <a:sym typeface="Wingdings" pitchFamily="2" charset="2"/>
              </a:rPr>
              <a:t></a:t>
            </a:r>
            <a:r>
              <a:rPr lang="en-US" sz="1100" dirty="0">
                <a:solidFill>
                  <a:schemeClr val="accent2"/>
                </a:solidFill>
              </a:rPr>
              <a:t> </a:t>
            </a:r>
            <a:r>
              <a:rPr lang="en-US" sz="1100" dirty="0"/>
              <a:t>Allows to optimize use of peripherals (18MBits/s SPI, 6Mbps USART, 48MHz GP-Timer, 12MHz toggling I/</a:t>
            </a:r>
            <a:r>
              <a:rPr lang="en-US" sz="1100" dirty="0" err="1"/>
              <a:t>Os</a:t>
            </a:r>
            <a:r>
              <a:rPr lang="en-US" sz="1100" dirty="0"/>
              <a:t>)</a:t>
            </a:r>
          </a:p>
        </p:txBody>
      </p:sp>
      <p:sp>
        <p:nvSpPr>
          <p:cNvPr id="21507" name="Slide Number Placeholder 3"/>
          <p:cNvSpPr>
            <a:spLocks noGrp="1"/>
          </p:cNvSpPr>
          <p:nvPr>
            <p:ph type="sldNum" sz="quarter" idx="4294967295"/>
          </p:nvPr>
        </p:nvSpPr>
        <p:spPr>
          <a:xfrm>
            <a:off x="8616950" y="6553200"/>
            <a:ext cx="457200" cy="274638"/>
          </a:xfrm>
          <a:prstGeom prst="rect">
            <a:avLst/>
          </a:prstGeom>
          <a:noFill/>
        </p:spPr>
        <p:txBody>
          <a:bodyPr/>
          <a:lstStyle/>
          <a:p>
            <a:fld id="{3B3DA264-16C4-4F84-B897-3BE92972BF53}" type="slidenum">
              <a:rPr lang="en-US" smtClean="0">
                <a:ea typeface="ＭＳ Ｐゴシック"/>
                <a:cs typeface="ＭＳ Ｐゴシック"/>
              </a:rPr>
              <a:pPr/>
              <a:t>49</a:t>
            </a:fld>
            <a:endParaRPr lang="en-US" sz="1400" smtClean="0">
              <a:ea typeface="ＭＳ Ｐゴシック"/>
              <a:cs typeface="ＭＳ Ｐゴシック"/>
            </a:endParaRPr>
          </a:p>
        </p:txBody>
      </p:sp>
      <p:grpSp>
        <p:nvGrpSpPr>
          <p:cNvPr id="21508" name="Group 62"/>
          <p:cNvGrpSpPr>
            <a:grpSpLocks/>
          </p:cNvGrpSpPr>
          <p:nvPr/>
        </p:nvGrpSpPr>
        <p:grpSpPr bwMode="auto">
          <a:xfrm>
            <a:off x="952500" y="3429000"/>
            <a:ext cx="7829550" cy="3181350"/>
            <a:chOff x="684" y="2016"/>
            <a:chExt cx="4932" cy="2004"/>
          </a:xfrm>
        </p:grpSpPr>
        <p:grpSp>
          <p:nvGrpSpPr>
            <p:cNvPr id="21509" name="Group 41"/>
            <p:cNvGrpSpPr>
              <a:grpSpLocks/>
            </p:cNvGrpSpPr>
            <p:nvPr/>
          </p:nvGrpSpPr>
          <p:grpSpPr bwMode="auto">
            <a:xfrm>
              <a:off x="684" y="2016"/>
              <a:ext cx="4439" cy="2004"/>
              <a:chOff x="1694970" y="3200798"/>
              <a:chExt cx="7046691" cy="3181520"/>
            </a:xfrm>
          </p:grpSpPr>
          <p:sp>
            <p:nvSpPr>
              <p:cNvPr id="1498117" name="AutoShape 5"/>
              <p:cNvSpPr>
                <a:spLocks noChangeArrowheads="1"/>
              </p:cNvSpPr>
              <p:nvPr/>
            </p:nvSpPr>
            <p:spPr bwMode="auto">
              <a:xfrm rot="16200000">
                <a:off x="2342609" y="4439399"/>
                <a:ext cx="2590801" cy="265201"/>
              </a:xfrm>
              <a:custGeom>
                <a:avLst/>
                <a:gdLst>
                  <a:gd name="G0" fmla="+- 2920 0 0"/>
                  <a:gd name="G1" fmla="+- 21600 0 2920"/>
                  <a:gd name="G2" fmla="*/ 2920 1 2"/>
                  <a:gd name="G3" fmla="+- 21600 0 G2"/>
                  <a:gd name="G4" fmla="+/ 2920 21600 2"/>
                  <a:gd name="G5" fmla="+/ G1 0 2"/>
                  <a:gd name="G6" fmla="*/ 21600 21600 2920"/>
                  <a:gd name="G7" fmla="*/ G6 1 2"/>
                  <a:gd name="G8" fmla="+- 21600 0 G7"/>
                  <a:gd name="G9" fmla="*/ 21600 1 2"/>
                  <a:gd name="G10" fmla="+- 2920 0 G9"/>
                  <a:gd name="G11" fmla="?: G10 G8 0"/>
                  <a:gd name="G12" fmla="?: G10 G7 21600"/>
                  <a:gd name="T0" fmla="*/ 20140 w 21600"/>
                  <a:gd name="T1" fmla="*/ 10800 h 21600"/>
                  <a:gd name="T2" fmla="*/ 10800 w 21600"/>
                  <a:gd name="T3" fmla="*/ 21600 h 21600"/>
                  <a:gd name="T4" fmla="*/ 1460 w 21600"/>
                  <a:gd name="T5" fmla="*/ 10800 h 21600"/>
                  <a:gd name="T6" fmla="*/ 10800 w 21600"/>
                  <a:gd name="T7" fmla="*/ 0 h 21600"/>
                  <a:gd name="T8" fmla="*/ 3260 w 21600"/>
                  <a:gd name="T9" fmla="*/ 3260 h 21600"/>
                  <a:gd name="T10" fmla="*/ 18340 w 21600"/>
                  <a:gd name="T11" fmla="*/ 18340 h 21600"/>
                </a:gdLst>
                <a:ahLst/>
                <a:cxnLst>
                  <a:cxn ang="0">
                    <a:pos x="T0" y="T1"/>
                  </a:cxn>
                  <a:cxn ang="0">
                    <a:pos x="T2" y="T3"/>
                  </a:cxn>
                  <a:cxn ang="0">
                    <a:pos x="T4" y="T5"/>
                  </a:cxn>
                  <a:cxn ang="0">
                    <a:pos x="T6" y="T7"/>
                  </a:cxn>
                </a:cxnLst>
                <a:rect l="T8" t="T9" r="T10" b="T11"/>
                <a:pathLst>
                  <a:path w="21600" h="21600">
                    <a:moveTo>
                      <a:pt x="0" y="0"/>
                    </a:moveTo>
                    <a:lnTo>
                      <a:pt x="2920" y="21600"/>
                    </a:lnTo>
                    <a:lnTo>
                      <a:pt x="18680" y="21600"/>
                    </a:lnTo>
                    <a:lnTo>
                      <a:pt x="21600" y="0"/>
                    </a:lnTo>
                    <a:close/>
                  </a:path>
                </a:pathLst>
              </a:custGeom>
              <a:ln>
                <a:headEnd/>
                <a:tailEnd/>
              </a:ln>
            </p:spPr>
            <p:style>
              <a:lnRef idx="0">
                <a:schemeClr val="accent6"/>
              </a:lnRef>
              <a:fillRef idx="3">
                <a:schemeClr val="accent6"/>
              </a:fillRef>
              <a:effectRef idx="3">
                <a:schemeClr val="accent6"/>
              </a:effectRef>
              <a:fontRef idx="minor">
                <a:schemeClr val="lt1"/>
              </a:fontRef>
            </p:style>
            <p:txBody>
              <a:bodyPr rot="10800000" wrap="none" lIns="81308" tIns="40652" rIns="81308" bIns="40652" anchor="ctr"/>
              <a:lstStyle/>
              <a:p>
                <a:pPr algn="ctr" defTabSz="812800" eaLnBrk="0" hangingPunct="0">
                  <a:defRPr/>
                </a:pPr>
                <a:r>
                  <a:rPr lang="fr-FR" sz="1000" b="1" dirty="0" err="1"/>
                  <a:t>BusMatrix</a:t>
                </a:r>
                <a:endParaRPr lang="en-US" sz="1000" b="1" dirty="0"/>
              </a:p>
            </p:txBody>
          </p:sp>
          <p:sp>
            <p:nvSpPr>
              <p:cNvPr id="21528" name="Text Box 6"/>
              <p:cNvSpPr txBox="1">
                <a:spLocks noChangeArrowheads="1"/>
              </p:cNvSpPr>
              <p:nvPr/>
            </p:nvSpPr>
            <p:spPr bwMode="auto">
              <a:xfrm>
                <a:off x="2821224" y="3429355"/>
                <a:ext cx="681010" cy="260302"/>
              </a:xfrm>
              <a:prstGeom prst="rect">
                <a:avLst/>
              </a:prstGeom>
              <a:noFill/>
              <a:ln w="9525">
                <a:noFill/>
                <a:miter lim="800000"/>
                <a:headEnd/>
                <a:tailEnd/>
              </a:ln>
            </p:spPr>
            <p:txBody>
              <a:bodyPr wrap="none" lIns="91436" rIns="91436">
                <a:spAutoFit/>
              </a:bodyPr>
              <a:lstStyle/>
              <a:p>
                <a:pPr algn="ctr"/>
                <a:r>
                  <a:rPr lang="fr-FR" sz="1100" b="1">
                    <a:latin typeface="Arial" charset="0"/>
                    <a:cs typeface="Arial" charset="0"/>
                  </a:rPr>
                  <a:t>System</a:t>
                </a:r>
                <a:endParaRPr lang="en-US" sz="1100" b="1">
                  <a:latin typeface="Arial" charset="0"/>
                  <a:cs typeface="Arial" charset="0"/>
                </a:endParaRPr>
              </a:p>
            </p:txBody>
          </p:sp>
          <p:sp>
            <p:nvSpPr>
              <p:cNvPr id="1498121" name="AutoShape 9"/>
              <p:cNvSpPr>
                <a:spLocks noChangeArrowheads="1"/>
              </p:cNvSpPr>
              <p:nvPr/>
            </p:nvSpPr>
            <p:spPr bwMode="auto">
              <a:xfrm>
                <a:off x="1752880" y="3352800"/>
                <a:ext cx="1066520" cy="1145533"/>
              </a:xfrm>
              <a:prstGeom prst="flowChartAlternateProcess">
                <a:avLst/>
              </a:prstGeom>
              <a:ln>
                <a:headEnd/>
                <a:tailEnd/>
              </a:ln>
            </p:spPr>
            <p:style>
              <a:lnRef idx="0">
                <a:schemeClr val="accent6"/>
              </a:lnRef>
              <a:fillRef idx="3">
                <a:schemeClr val="accent6"/>
              </a:fillRef>
              <a:effectRef idx="3">
                <a:schemeClr val="accent6"/>
              </a:effectRef>
              <a:fontRef idx="minor">
                <a:schemeClr val="lt1"/>
              </a:fontRef>
            </p:style>
            <p:txBody>
              <a:bodyPr wrap="none" lIns="81308" tIns="40652" rIns="81308" bIns="40652" anchor="ctr"/>
              <a:lstStyle/>
              <a:p>
                <a:pPr defTabSz="812800" eaLnBrk="0" hangingPunct="0">
                  <a:defRPr/>
                </a:pPr>
                <a:endParaRPr lang="fr-FR" sz="1000" b="1" dirty="0">
                  <a:solidFill>
                    <a:srgbClr val="FFFFFF"/>
                  </a:solidFill>
                  <a:cs typeface="ＭＳ Ｐゴシック"/>
                </a:endParaRPr>
              </a:p>
              <a:p>
                <a:pPr defTabSz="812800" eaLnBrk="0" hangingPunct="0">
                  <a:defRPr/>
                </a:pPr>
                <a:r>
                  <a:rPr lang="fr-FR" sz="1000" b="1" dirty="0" smtClean="0">
                    <a:solidFill>
                      <a:srgbClr val="FFFFFF"/>
                    </a:solidFill>
                    <a:cs typeface="ＭＳ Ｐゴシック"/>
                  </a:rPr>
                  <a:t>CORTEX-M0</a:t>
                </a:r>
                <a:endParaRPr lang="fr-FR" sz="1000" b="1" dirty="0">
                  <a:solidFill>
                    <a:srgbClr val="FFFFFF"/>
                  </a:solidFill>
                  <a:cs typeface="ＭＳ Ｐゴシック"/>
                </a:endParaRPr>
              </a:p>
              <a:p>
                <a:pPr defTabSz="812800" eaLnBrk="0" hangingPunct="0">
                  <a:defRPr/>
                </a:pPr>
                <a:r>
                  <a:rPr lang="fr-FR" sz="1000" dirty="0">
                    <a:solidFill>
                      <a:srgbClr val="FFFFFF"/>
                    </a:solidFill>
                    <a:cs typeface="ＭＳ Ｐゴシック"/>
                  </a:rPr>
                  <a:t>Master 1</a:t>
                </a:r>
                <a:endParaRPr lang="en-US" sz="1000" dirty="0">
                  <a:solidFill>
                    <a:srgbClr val="FFFFFF"/>
                  </a:solidFill>
                  <a:cs typeface="ＭＳ Ｐゴシック"/>
                </a:endParaRPr>
              </a:p>
              <a:p>
                <a:pPr defTabSz="812800" eaLnBrk="0" hangingPunct="0">
                  <a:defRPr/>
                </a:pPr>
                <a:endParaRPr lang="en-US" sz="1000" b="1" dirty="0">
                  <a:solidFill>
                    <a:srgbClr val="FFFFFF"/>
                  </a:solidFill>
                  <a:cs typeface="ＭＳ Ｐゴシック"/>
                </a:endParaRPr>
              </a:p>
            </p:txBody>
          </p:sp>
          <p:sp>
            <p:nvSpPr>
              <p:cNvPr id="1498122" name="AutoShape 10"/>
              <p:cNvSpPr>
                <a:spLocks noChangeArrowheads="1"/>
              </p:cNvSpPr>
              <p:nvPr/>
            </p:nvSpPr>
            <p:spPr bwMode="auto">
              <a:xfrm>
                <a:off x="1752880" y="4705350"/>
                <a:ext cx="1066520" cy="733928"/>
              </a:xfrm>
              <a:prstGeom prst="flowChartAlternateProcess">
                <a:avLst/>
              </a:prstGeom>
              <a:ln>
                <a:headEnd/>
                <a:tailEnd/>
              </a:ln>
            </p:spPr>
            <p:style>
              <a:lnRef idx="0">
                <a:schemeClr val="accent6"/>
              </a:lnRef>
              <a:fillRef idx="3">
                <a:schemeClr val="accent6"/>
              </a:fillRef>
              <a:effectRef idx="3">
                <a:schemeClr val="accent6"/>
              </a:effectRef>
              <a:fontRef idx="minor">
                <a:schemeClr val="lt1"/>
              </a:fontRef>
            </p:style>
            <p:txBody>
              <a:bodyPr wrap="none" lIns="81308" tIns="40652" rIns="81308" bIns="40652" anchor="ctr"/>
              <a:lstStyle/>
              <a:p>
                <a:pPr defTabSz="812800" eaLnBrk="0" hangingPunct="0">
                  <a:defRPr/>
                </a:pPr>
                <a:endParaRPr lang="fr-FR" sz="1000" b="1">
                  <a:solidFill>
                    <a:srgbClr val="FFFFFF"/>
                  </a:solidFill>
                  <a:cs typeface="ＭＳ Ｐゴシック"/>
                </a:endParaRPr>
              </a:p>
              <a:p>
                <a:pPr defTabSz="812800">
                  <a:defRPr/>
                </a:pPr>
                <a:r>
                  <a:rPr lang="fr-FR" sz="1000" b="1">
                    <a:solidFill>
                      <a:srgbClr val="FFFFFF"/>
                    </a:solidFill>
                    <a:cs typeface="Arial" charset="0"/>
                  </a:rPr>
                  <a:t>GP-DMA</a:t>
                </a:r>
              </a:p>
              <a:p>
                <a:pPr defTabSz="812800">
                  <a:defRPr/>
                </a:pPr>
                <a:r>
                  <a:rPr lang="fr-FR" sz="1000">
                    <a:solidFill>
                      <a:srgbClr val="FFFFFF"/>
                    </a:solidFill>
                    <a:cs typeface="Arial" charset="0"/>
                  </a:rPr>
                  <a:t>Master 2</a:t>
                </a:r>
                <a:endParaRPr lang="en-US" sz="1000">
                  <a:solidFill>
                    <a:srgbClr val="FFFFFF"/>
                  </a:solidFill>
                  <a:cs typeface="ＭＳ Ｐゴシック"/>
                </a:endParaRPr>
              </a:p>
              <a:p>
                <a:pPr defTabSz="812800" eaLnBrk="0" hangingPunct="0">
                  <a:defRPr/>
                </a:pPr>
                <a:endParaRPr lang="en-US" sz="1000" b="1">
                  <a:solidFill>
                    <a:srgbClr val="FFFFFF"/>
                  </a:solidFill>
                  <a:cs typeface="ＭＳ Ｐゴシック"/>
                </a:endParaRPr>
              </a:p>
            </p:txBody>
          </p:sp>
          <p:sp>
            <p:nvSpPr>
              <p:cNvPr id="21535" name="Line 11"/>
              <p:cNvSpPr>
                <a:spLocks noChangeShapeType="1"/>
              </p:cNvSpPr>
              <p:nvPr/>
            </p:nvSpPr>
            <p:spPr bwMode="auto">
              <a:xfrm>
                <a:off x="2780092" y="3780611"/>
                <a:ext cx="725318" cy="0"/>
              </a:xfrm>
              <a:prstGeom prst="line">
                <a:avLst/>
              </a:prstGeom>
              <a:noFill/>
              <a:ln w="57150">
                <a:solidFill>
                  <a:srgbClr val="00B050"/>
                </a:solidFill>
                <a:round/>
                <a:headEnd type="triangle" w="med" len="med"/>
                <a:tailEnd type="triangle" w="med" len="med"/>
              </a:ln>
              <a:effectLst>
                <a:prstShdw prst="shdw17" dist="17961" dir="2700000">
                  <a:srgbClr val="000099"/>
                </a:prstShdw>
              </a:effectLst>
            </p:spPr>
            <p:txBody>
              <a:bodyPr/>
              <a:lstStyle/>
              <a:p>
                <a:endParaRPr lang="en-US"/>
              </a:p>
            </p:txBody>
          </p:sp>
          <p:sp>
            <p:nvSpPr>
              <p:cNvPr id="21536" name="Line 12"/>
              <p:cNvSpPr>
                <a:spLocks noChangeShapeType="1"/>
              </p:cNvSpPr>
              <p:nvPr/>
            </p:nvSpPr>
            <p:spPr bwMode="auto">
              <a:xfrm>
                <a:off x="2818630" y="5077372"/>
                <a:ext cx="726830" cy="0"/>
              </a:xfrm>
              <a:prstGeom prst="line">
                <a:avLst/>
              </a:prstGeom>
              <a:noFill/>
              <a:ln w="57150">
                <a:solidFill>
                  <a:srgbClr val="00B050"/>
                </a:solidFill>
                <a:round/>
                <a:headEnd type="triangle" w="med" len="med"/>
                <a:tailEnd type="triangle" w="med" len="med"/>
              </a:ln>
              <a:effectLst>
                <a:prstShdw prst="shdw17" dist="17961" dir="2700000">
                  <a:srgbClr val="000099"/>
                </a:prstShdw>
              </a:effectLst>
            </p:spPr>
            <p:txBody>
              <a:bodyPr/>
              <a:lstStyle/>
              <a:p>
                <a:endParaRPr lang="en-US"/>
              </a:p>
            </p:txBody>
          </p:sp>
          <p:sp>
            <p:nvSpPr>
              <p:cNvPr id="21537" name="Line 15"/>
              <p:cNvSpPr>
                <a:spLocks noChangeShapeType="1"/>
              </p:cNvSpPr>
              <p:nvPr/>
            </p:nvSpPr>
            <p:spPr bwMode="auto">
              <a:xfrm>
                <a:off x="3787232" y="4199443"/>
                <a:ext cx="726830" cy="0"/>
              </a:xfrm>
              <a:prstGeom prst="line">
                <a:avLst/>
              </a:prstGeom>
              <a:noFill/>
              <a:ln w="57150">
                <a:solidFill>
                  <a:srgbClr val="00B050"/>
                </a:solidFill>
                <a:round/>
                <a:headEnd type="triangle" w="med" len="med"/>
                <a:tailEnd type="triangle" w="med" len="med"/>
              </a:ln>
              <a:effectLst>
                <a:prstShdw prst="shdw17" dist="17961" dir="2700000">
                  <a:srgbClr val="000099"/>
                </a:prstShdw>
              </a:effectLst>
            </p:spPr>
            <p:txBody>
              <a:bodyPr/>
              <a:lstStyle/>
              <a:p>
                <a:endParaRPr lang="en-US"/>
              </a:p>
            </p:txBody>
          </p:sp>
          <p:sp>
            <p:nvSpPr>
              <p:cNvPr id="1498128" name="AutoShape 16"/>
              <p:cNvSpPr>
                <a:spLocks noChangeArrowheads="1"/>
              </p:cNvSpPr>
              <p:nvPr/>
            </p:nvSpPr>
            <p:spPr bwMode="auto">
              <a:xfrm>
                <a:off x="4515573" y="3886199"/>
                <a:ext cx="666027" cy="624974"/>
              </a:xfrm>
              <a:prstGeom prst="flowChartAlternateProcess">
                <a:avLst/>
              </a:prstGeom>
              <a:ln w="9525">
                <a:noFill/>
                <a:miter lim="800000"/>
                <a:headEnd/>
                <a:tailEnd/>
              </a:ln>
              <a:effectLst>
                <a:outerShdw dist="35921" dir="2700000" algn="ctr" rotWithShape="0">
                  <a:srgbClr val="808080"/>
                </a:outerShdw>
              </a:effectLst>
            </p:spPr>
            <p:style>
              <a:lnRef idx="0">
                <a:scrgbClr r="0" g="0" b="0"/>
              </a:lnRef>
              <a:fillRef idx="1003">
                <a:schemeClr val="dk2"/>
              </a:fillRef>
              <a:effectRef idx="0">
                <a:scrgbClr r="0" g="0" b="0"/>
              </a:effectRef>
              <a:fontRef idx="major"/>
            </p:style>
            <p:txBody>
              <a:bodyPr wrap="none" lIns="81308" tIns="40652" rIns="81308" bIns="40652" anchor="ctr"/>
              <a:lstStyle/>
              <a:p>
                <a:pPr defTabSz="812800" eaLnBrk="0" hangingPunct="0">
                  <a:defRPr/>
                </a:pPr>
                <a:endParaRPr lang="fr-FR" sz="1000" b="1" dirty="0">
                  <a:solidFill>
                    <a:schemeClr val="bg1"/>
                  </a:solidFill>
                  <a:cs typeface="Arial" charset="0"/>
                </a:endParaRPr>
              </a:p>
              <a:p>
                <a:pPr defTabSz="812800" eaLnBrk="0" hangingPunct="0">
                  <a:defRPr/>
                </a:pPr>
                <a:r>
                  <a:rPr lang="fr-FR" sz="1000" b="1" dirty="0">
                    <a:solidFill>
                      <a:schemeClr val="bg1"/>
                    </a:solidFill>
                    <a:cs typeface="Arial" charset="0"/>
                  </a:rPr>
                  <a:t>SRAM</a:t>
                </a:r>
              </a:p>
              <a:p>
                <a:pPr defTabSz="812800">
                  <a:defRPr/>
                </a:pPr>
                <a:r>
                  <a:rPr lang="fr-FR" sz="1000" dirty="0">
                    <a:solidFill>
                      <a:schemeClr val="bg1"/>
                    </a:solidFill>
                    <a:cs typeface="Arial" charset="0"/>
                  </a:rPr>
                  <a:t>Slave 1</a:t>
                </a:r>
                <a:endParaRPr lang="en-US" sz="1000" dirty="0">
                  <a:solidFill>
                    <a:schemeClr val="bg1"/>
                  </a:solidFill>
                  <a:cs typeface="ＭＳ Ｐゴシック"/>
                </a:endParaRPr>
              </a:p>
              <a:p>
                <a:pPr defTabSz="812800" eaLnBrk="0" hangingPunct="0">
                  <a:defRPr/>
                </a:pPr>
                <a:endParaRPr lang="en-US" sz="1000" b="1" dirty="0">
                  <a:solidFill>
                    <a:schemeClr val="bg1"/>
                  </a:solidFill>
                  <a:cs typeface="ＭＳ Ｐゴシック"/>
                </a:endParaRPr>
              </a:p>
            </p:txBody>
          </p:sp>
          <p:grpSp>
            <p:nvGrpSpPr>
              <p:cNvPr id="21541" name="Group 17"/>
              <p:cNvGrpSpPr>
                <a:grpSpLocks/>
              </p:cNvGrpSpPr>
              <p:nvPr/>
            </p:nvGrpSpPr>
            <p:grpSpPr bwMode="auto">
              <a:xfrm>
                <a:off x="4515575" y="3200798"/>
                <a:ext cx="1694662" cy="640106"/>
                <a:chOff x="3281" y="1087"/>
                <a:chExt cx="1306" cy="517"/>
              </a:xfrm>
            </p:grpSpPr>
            <p:sp>
              <p:nvSpPr>
                <p:cNvPr id="1498130" name="AutoShape 18"/>
                <p:cNvSpPr>
                  <a:spLocks noChangeArrowheads="1"/>
                </p:cNvSpPr>
                <p:nvPr/>
              </p:nvSpPr>
              <p:spPr bwMode="auto">
                <a:xfrm>
                  <a:off x="3618" y="1087"/>
                  <a:ext cx="969" cy="517"/>
                </a:xfrm>
                <a:prstGeom prst="flowChartAlternateProcess">
                  <a:avLst/>
                </a:prstGeom>
                <a:ln w="9525">
                  <a:noFill/>
                  <a:miter lim="800000"/>
                  <a:headEnd/>
                  <a:tailEnd/>
                </a:ln>
                <a:effectLst>
                  <a:outerShdw dist="35921" dir="2700000" algn="ctr" rotWithShape="0">
                    <a:srgbClr val="808080"/>
                  </a:outerShdw>
                </a:effectLst>
              </p:spPr>
              <p:style>
                <a:lnRef idx="0">
                  <a:scrgbClr r="0" g="0" b="0"/>
                </a:lnRef>
                <a:fillRef idx="1003">
                  <a:schemeClr val="dk2"/>
                </a:fillRef>
                <a:effectRef idx="0">
                  <a:scrgbClr r="0" g="0" b="0"/>
                </a:effectRef>
                <a:fontRef idx="major"/>
              </p:style>
              <p:txBody>
                <a:bodyPr wrap="none" lIns="81308" tIns="40652" rIns="81308" bIns="40652" anchor="ctr"/>
                <a:lstStyle/>
                <a:p>
                  <a:pPr algn="ctr" defTabSz="812800" eaLnBrk="0" hangingPunct="0">
                    <a:defRPr/>
                  </a:pPr>
                  <a:r>
                    <a:rPr lang="fr-FR" sz="1000" b="1" dirty="0">
                      <a:solidFill>
                        <a:schemeClr val="bg1"/>
                      </a:solidFill>
                    </a:rPr>
                    <a:t>FLASH</a:t>
                  </a:r>
                </a:p>
              </p:txBody>
            </p:sp>
            <p:sp>
              <p:nvSpPr>
                <p:cNvPr id="1498131" name="AutoShape 19"/>
                <p:cNvSpPr>
                  <a:spLocks noChangeArrowheads="1"/>
                </p:cNvSpPr>
                <p:nvPr/>
              </p:nvSpPr>
              <p:spPr bwMode="auto">
                <a:xfrm rot="10800000">
                  <a:off x="3281" y="1089"/>
                  <a:ext cx="337" cy="514"/>
                </a:xfrm>
                <a:prstGeom prst="flowChartAlternateProcess">
                  <a:avLst/>
                </a:prstGeom>
                <a:ln w="9525">
                  <a:noFill/>
                  <a:miter lim="800000"/>
                  <a:headEnd/>
                  <a:tailEnd/>
                </a:ln>
                <a:effectLst>
                  <a:outerShdw dist="35921" dir="2700000" algn="ctr" rotWithShape="0">
                    <a:srgbClr val="808080"/>
                  </a:outerShdw>
                </a:effectLst>
              </p:spPr>
              <p:style>
                <a:lnRef idx="0">
                  <a:scrgbClr r="0" g="0" b="0"/>
                </a:lnRef>
                <a:fillRef idx="1003">
                  <a:schemeClr val="dk2"/>
                </a:fillRef>
                <a:effectRef idx="0">
                  <a:scrgbClr r="0" g="0" b="0"/>
                </a:effectRef>
                <a:fontRef idx="major"/>
              </p:style>
              <p:txBody>
                <a:bodyPr vert="eaVert" wrap="none" lIns="81308" tIns="40652" rIns="81308" bIns="40652" anchor="ctr"/>
                <a:lstStyle/>
                <a:p>
                  <a:pPr algn="ctr" defTabSz="812800" eaLnBrk="0" hangingPunct="0">
                    <a:defRPr/>
                  </a:pPr>
                  <a:r>
                    <a:rPr lang="fr-FR" sz="800" b="1" dirty="0">
                      <a:solidFill>
                        <a:schemeClr val="bg1"/>
                      </a:solidFill>
                    </a:rPr>
                    <a:t>Flash I/F</a:t>
                  </a:r>
                </a:p>
                <a:p>
                  <a:pPr algn="ctr" defTabSz="812800" eaLnBrk="0" hangingPunct="0">
                    <a:defRPr/>
                  </a:pPr>
                  <a:r>
                    <a:rPr lang="fr-FR" sz="800" dirty="0">
                      <a:solidFill>
                        <a:schemeClr val="bg1"/>
                      </a:solidFill>
                    </a:rPr>
                    <a:t>Slave 3</a:t>
                  </a:r>
                  <a:endParaRPr lang="en-US" sz="800" dirty="0">
                    <a:solidFill>
                      <a:schemeClr val="bg1"/>
                    </a:solidFill>
                  </a:endParaRPr>
                </a:p>
              </p:txBody>
            </p:sp>
          </p:grpSp>
          <p:sp>
            <p:nvSpPr>
              <p:cNvPr id="1498134" name="AutoShape 22"/>
              <p:cNvSpPr>
                <a:spLocks noChangeArrowheads="1"/>
              </p:cNvSpPr>
              <p:nvPr/>
            </p:nvSpPr>
            <p:spPr bwMode="auto">
              <a:xfrm>
                <a:off x="4593284" y="5741997"/>
                <a:ext cx="1162021" cy="305677"/>
              </a:xfrm>
              <a:prstGeom prst="flowChartAlternateProcess">
                <a:avLst/>
              </a:prstGeom>
              <a:ln>
                <a:headEnd/>
                <a:tailEnd/>
              </a:ln>
            </p:spPr>
            <p:style>
              <a:lnRef idx="0">
                <a:schemeClr val="accent6"/>
              </a:lnRef>
              <a:fillRef idx="3">
                <a:schemeClr val="accent6"/>
              </a:fillRef>
              <a:effectRef idx="3">
                <a:schemeClr val="accent6"/>
              </a:effectRef>
              <a:fontRef idx="minor">
                <a:schemeClr val="lt1"/>
              </a:fontRef>
            </p:style>
            <p:txBody>
              <a:bodyPr wrap="none" lIns="81308" tIns="40652" rIns="81308" bIns="40652" anchor="ctr"/>
              <a:lstStyle/>
              <a:p>
                <a:pPr algn="ctr" defTabSz="812800" eaLnBrk="0" hangingPunct="0">
                  <a:defRPr/>
                </a:pPr>
                <a:r>
                  <a:rPr lang="fr-FR" sz="1000" b="1" dirty="0">
                    <a:cs typeface="Arial" pitchFamily="34" charset="0"/>
                  </a:rPr>
                  <a:t>AHB2APB</a:t>
                </a:r>
                <a:endParaRPr lang="en-US" sz="1000" b="1" dirty="0"/>
              </a:p>
            </p:txBody>
          </p:sp>
          <p:sp>
            <p:nvSpPr>
              <p:cNvPr id="21545" name="Line 23"/>
              <p:cNvSpPr>
                <a:spLocks noChangeShapeType="1"/>
              </p:cNvSpPr>
              <p:nvPr/>
            </p:nvSpPr>
            <p:spPr bwMode="auto">
              <a:xfrm flipV="1">
                <a:off x="3788742" y="5439279"/>
                <a:ext cx="817102" cy="5945"/>
              </a:xfrm>
              <a:prstGeom prst="line">
                <a:avLst/>
              </a:prstGeom>
              <a:noFill/>
              <a:ln w="57150">
                <a:solidFill>
                  <a:srgbClr val="00B050"/>
                </a:solidFill>
                <a:round/>
                <a:headEnd type="triangle" w="med" len="med"/>
                <a:tailEnd type="triangle" w="med" len="med"/>
              </a:ln>
              <a:effectLst>
                <a:prstShdw prst="shdw17" dist="17961" dir="2700000">
                  <a:srgbClr val="000099"/>
                </a:prstShdw>
              </a:effectLst>
            </p:spPr>
            <p:txBody>
              <a:bodyPr/>
              <a:lstStyle/>
              <a:p>
                <a:endParaRPr lang="en-US"/>
              </a:p>
            </p:txBody>
          </p:sp>
          <p:sp>
            <p:nvSpPr>
              <p:cNvPr id="21546" name="Text Box 24"/>
              <p:cNvSpPr txBox="1">
                <a:spLocks noChangeArrowheads="1"/>
              </p:cNvSpPr>
              <p:nvPr/>
            </p:nvSpPr>
            <p:spPr bwMode="auto">
              <a:xfrm>
                <a:off x="3927338" y="5181600"/>
                <a:ext cx="492434" cy="261610"/>
              </a:xfrm>
              <a:prstGeom prst="rect">
                <a:avLst/>
              </a:prstGeom>
              <a:noFill/>
              <a:ln w="9525">
                <a:noFill/>
                <a:miter lim="800000"/>
                <a:headEnd/>
                <a:tailEnd/>
              </a:ln>
            </p:spPr>
            <p:txBody>
              <a:bodyPr wrap="none" lIns="91436" rIns="91436">
                <a:spAutoFit/>
              </a:bodyPr>
              <a:lstStyle/>
              <a:p>
                <a:pPr algn="ctr"/>
                <a:r>
                  <a:rPr lang="fr-FR" sz="1100" b="1">
                    <a:latin typeface="Arial" charset="0"/>
                    <a:cs typeface="Arial" charset="0"/>
                  </a:rPr>
                  <a:t>AHB</a:t>
                </a:r>
                <a:endParaRPr lang="en-US" sz="1100" b="1">
                  <a:latin typeface="Arial" charset="0"/>
                  <a:cs typeface="Arial" charset="0"/>
                </a:endParaRPr>
              </a:p>
            </p:txBody>
          </p:sp>
          <p:sp>
            <p:nvSpPr>
              <p:cNvPr id="21547" name="Text Box 26"/>
              <p:cNvSpPr txBox="1">
                <a:spLocks noChangeArrowheads="1"/>
              </p:cNvSpPr>
              <p:nvPr/>
            </p:nvSpPr>
            <p:spPr bwMode="auto">
              <a:xfrm>
                <a:off x="4648363" y="6062807"/>
                <a:ext cx="1066757" cy="261610"/>
              </a:xfrm>
              <a:prstGeom prst="rect">
                <a:avLst/>
              </a:prstGeom>
              <a:noFill/>
              <a:ln w="9525">
                <a:noFill/>
                <a:miter lim="800000"/>
                <a:headEnd/>
                <a:tailEnd/>
              </a:ln>
            </p:spPr>
            <p:txBody>
              <a:bodyPr lIns="8131" rIns="8131">
                <a:spAutoFit/>
              </a:bodyPr>
              <a:lstStyle/>
              <a:p>
                <a:r>
                  <a:rPr lang="fr-FR" sz="1100">
                    <a:latin typeface="Arial" charset="0"/>
                    <a:cs typeface="Arial" charset="0"/>
                  </a:rPr>
                  <a:t>Slave 2 Bridges</a:t>
                </a:r>
                <a:endParaRPr lang="en-US" sz="400">
                  <a:latin typeface="Arial" charset="0"/>
                  <a:cs typeface="Arial" charset="0"/>
                </a:endParaRPr>
              </a:p>
            </p:txBody>
          </p:sp>
          <p:sp>
            <p:nvSpPr>
              <p:cNvPr id="21548" name="Text Box 27"/>
              <p:cNvSpPr txBox="1">
                <a:spLocks noChangeArrowheads="1"/>
              </p:cNvSpPr>
              <p:nvPr/>
            </p:nvSpPr>
            <p:spPr bwMode="auto">
              <a:xfrm>
                <a:off x="5920341" y="5638800"/>
                <a:ext cx="484400" cy="261610"/>
              </a:xfrm>
              <a:prstGeom prst="rect">
                <a:avLst/>
              </a:prstGeom>
              <a:noFill/>
              <a:ln w="9525">
                <a:noFill/>
                <a:miter lim="800000"/>
                <a:headEnd/>
                <a:tailEnd/>
              </a:ln>
            </p:spPr>
            <p:txBody>
              <a:bodyPr wrap="none" lIns="91436" rIns="91436">
                <a:spAutoFit/>
              </a:bodyPr>
              <a:lstStyle/>
              <a:p>
                <a:pPr algn="ctr"/>
                <a:r>
                  <a:rPr lang="fr-FR" sz="1100" b="1">
                    <a:latin typeface="Arial" charset="0"/>
                    <a:cs typeface="Arial" charset="0"/>
                  </a:rPr>
                  <a:t>APB</a:t>
                </a:r>
                <a:endParaRPr lang="en-US" sz="400" b="1">
                  <a:latin typeface="Arial" charset="0"/>
                  <a:cs typeface="Arial" charset="0"/>
                </a:endParaRPr>
              </a:p>
            </p:txBody>
          </p:sp>
          <p:sp>
            <p:nvSpPr>
              <p:cNvPr id="1498141" name="Line 29"/>
              <p:cNvSpPr>
                <a:spLocks noChangeShapeType="1"/>
              </p:cNvSpPr>
              <p:nvPr/>
            </p:nvSpPr>
            <p:spPr bwMode="auto">
              <a:xfrm flipV="1">
                <a:off x="3676108" y="5710770"/>
                <a:ext cx="0" cy="233374"/>
              </a:xfrm>
              <a:prstGeom prst="line">
                <a:avLst/>
              </a:prstGeom>
              <a:noFill/>
              <a:ln w="28575">
                <a:solidFill>
                  <a:schemeClr val="tx1"/>
                </a:solidFill>
                <a:round/>
                <a:headEnd/>
                <a:tailEnd type="triangle" w="med" len="med"/>
              </a:ln>
              <a:effectLst>
                <a:outerShdw dist="35921" dir="2700000" algn="ctr" rotWithShape="0">
                  <a:schemeClr val="bg2">
                    <a:alpha val="50000"/>
                  </a:schemeClr>
                </a:outerShdw>
              </a:effectLst>
            </p:spPr>
            <p:txBody>
              <a:bodyPr wrap="none" anchor="ctr"/>
              <a:lstStyle/>
              <a:p>
                <a:pPr eaLnBrk="0" hangingPunct="0">
                  <a:defRPr/>
                </a:pPr>
                <a:endParaRPr lang="en-US" sz="1000">
                  <a:ea typeface="ＭＳ Ｐゴシック" charset="-128"/>
                  <a:cs typeface="+mn-cs"/>
                </a:endParaRPr>
              </a:p>
            </p:txBody>
          </p:sp>
          <p:sp>
            <p:nvSpPr>
              <p:cNvPr id="21550" name="Text Box 30"/>
              <p:cNvSpPr txBox="1">
                <a:spLocks noChangeArrowheads="1"/>
              </p:cNvSpPr>
              <p:nvPr/>
            </p:nvSpPr>
            <p:spPr bwMode="auto">
              <a:xfrm>
                <a:off x="3394351" y="5910407"/>
                <a:ext cx="563633" cy="261793"/>
              </a:xfrm>
              <a:prstGeom prst="rect">
                <a:avLst/>
              </a:prstGeom>
              <a:noFill/>
              <a:ln w="9525">
                <a:noFill/>
                <a:miter lim="800000"/>
                <a:headEnd/>
                <a:tailEnd/>
              </a:ln>
            </p:spPr>
            <p:txBody>
              <a:bodyPr lIns="8131" rIns="8131">
                <a:spAutoFit/>
              </a:bodyPr>
              <a:lstStyle/>
              <a:p>
                <a:pPr algn="ctr"/>
                <a:r>
                  <a:rPr lang="fr-FR" sz="1100" b="1">
                    <a:latin typeface="Arial" charset="0"/>
                    <a:cs typeface="Arial" charset="0"/>
                  </a:rPr>
                  <a:t>Arbiter</a:t>
                </a:r>
                <a:endParaRPr lang="en-US" sz="1100" b="1">
                  <a:latin typeface="Arial" charset="0"/>
                  <a:cs typeface="Arial" charset="0"/>
                </a:endParaRPr>
              </a:p>
            </p:txBody>
          </p:sp>
          <p:sp>
            <p:nvSpPr>
              <p:cNvPr id="21551" name="Line 31"/>
              <p:cNvSpPr>
                <a:spLocks noChangeShapeType="1"/>
              </p:cNvSpPr>
              <p:nvPr/>
            </p:nvSpPr>
            <p:spPr bwMode="auto">
              <a:xfrm>
                <a:off x="5774949" y="5926318"/>
                <a:ext cx="732874" cy="0"/>
              </a:xfrm>
              <a:prstGeom prst="line">
                <a:avLst/>
              </a:prstGeom>
              <a:noFill/>
              <a:ln w="57150">
                <a:solidFill>
                  <a:srgbClr val="00B050"/>
                </a:solidFill>
                <a:round/>
                <a:headEnd type="triangle" w="med" len="med"/>
                <a:tailEnd type="triangle" w="med" len="med"/>
              </a:ln>
              <a:effectLst>
                <a:prstShdw prst="shdw17" dist="17961" dir="2700000">
                  <a:srgbClr val="000099"/>
                </a:prstShdw>
              </a:effectLst>
            </p:spPr>
            <p:txBody>
              <a:bodyPr/>
              <a:lstStyle/>
              <a:p>
                <a:endParaRPr lang="en-US"/>
              </a:p>
            </p:txBody>
          </p:sp>
          <p:sp>
            <p:nvSpPr>
              <p:cNvPr id="1498145" name="AutoShape 33"/>
              <p:cNvSpPr>
                <a:spLocks noChangeArrowheads="1"/>
              </p:cNvSpPr>
              <p:nvPr/>
            </p:nvSpPr>
            <p:spPr bwMode="auto">
              <a:xfrm>
                <a:off x="6510845" y="5696600"/>
                <a:ext cx="2175955" cy="612868"/>
              </a:xfrm>
              <a:prstGeom prst="flowChartAlternateProcess">
                <a:avLst/>
              </a:prstGeom>
              <a:ln>
                <a:headEnd/>
                <a:tailEnd/>
              </a:ln>
            </p:spPr>
            <p:style>
              <a:lnRef idx="0">
                <a:schemeClr val="accent1"/>
              </a:lnRef>
              <a:fillRef idx="3">
                <a:schemeClr val="accent1"/>
              </a:fillRef>
              <a:effectRef idx="3">
                <a:schemeClr val="accent1"/>
              </a:effectRef>
              <a:fontRef idx="minor">
                <a:schemeClr val="lt1"/>
              </a:fontRef>
            </p:style>
            <p:txBody>
              <a:bodyPr wrap="none" lIns="81308" tIns="40652" rIns="81308" bIns="40652" anchor="ctr"/>
              <a:lstStyle/>
              <a:p>
                <a:pPr defTabSz="812800" eaLnBrk="0" hangingPunct="0">
                  <a:defRPr/>
                </a:pPr>
                <a:r>
                  <a:rPr lang="fr-FR" sz="900" b="1" dirty="0">
                    <a:cs typeface="Arial" pitchFamily="34" charset="0"/>
                  </a:rPr>
                  <a:t>SYSCFG, </a:t>
                </a:r>
                <a:r>
                  <a:rPr lang="fr-FR" sz="900" b="1" dirty="0" err="1">
                    <a:cs typeface="Arial" pitchFamily="34" charset="0"/>
                  </a:rPr>
                  <a:t>TIMs</a:t>
                </a:r>
                <a:r>
                  <a:rPr lang="fr-FR" sz="900" b="1" dirty="0">
                    <a:cs typeface="Arial" pitchFamily="34" charset="0"/>
                  </a:rPr>
                  <a:t>, WWD, IWWD, RTC, </a:t>
                </a:r>
              </a:p>
              <a:p>
                <a:pPr defTabSz="812800" eaLnBrk="0" hangingPunct="0">
                  <a:defRPr/>
                </a:pPr>
                <a:r>
                  <a:rPr lang="fr-FR" sz="900" b="1" dirty="0">
                    <a:cs typeface="Arial" pitchFamily="34" charset="0"/>
                  </a:rPr>
                  <a:t>I2Cs, </a:t>
                </a:r>
                <a:r>
                  <a:rPr lang="fr-FR" sz="900" b="1" dirty="0" err="1">
                    <a:cs typeface="Arial" pitchFamily="34" charset="0"/>
                  </a:rPr>
                  <a:t>USARTs</a:t>
                </a:r>
                <a:r>
                  <a:rPr lang="fr-FR" sz="900" b="1" dirty="0">
                    <a:cs typeface="Arial" pitchFamily="34" charset="0"/>
                  </a:rPr>
                  <a:t>, SPI/I2Ss, HDMI-CEC</a:t>
                </a:r>
                <a:r>
                  <a:rPr lang="fr-FR" sz="900" b="1" dirty="0" smtClean="0">
                    <a:cs typeface="Arial" pitchFamily="34" charset="0"/>
                  </a:rPr>
                  <a:t>, </a:t>
                </a:r>
              </a:p>
              <a:p>
                <a:pPr defTabSz="812800" eaLnBrk="0" hangingPunct="0">
                  <a:defRPr/>
                </a:pPr>
                <a:r>
                  <a:rPr lang="fr-FR" sz="900" b="1" dirty="0" err="1" smtClean="0">
                    <a:cs typeface="Arial" pitchFamily="34" charset="0"/>
                  </a:rPr>
                  <a:t>BxCAN</a:t>
                </a:r>
                <a:r>
                  <a:rPr lang="fr-FR" sz="900" b="1" dirty="0" smtClean="0">
                    <a:cs typeface="Arial" pitchFamily="34" charset="0"/>
                  </a:rPr>
                  <a:t>, USB, DBGMCU</a:t>
                </a:r>
                <a:endParaRPr lang="en-US" sz="900" b="1" dirty="0">
                  <a:cs typeface="Arial" pitchFamily="34" charset="0"/>
                </a:endParaRPr>
              </a:p>
            </p:txBody>
          </p:sp>
          <p:sp>
            <p:nvSpPr>
              <p:cNvPr id="37" name="AutoShape 25"/>
              <p:cNvSpPr>
                <a:spLocks noChangeArrowheads="1"/>
              </p:cNvSpPr>
              <p:nvPr/>
            </p:nvSpPr>
            <p:spPr bwMode="auto">
              <a:xfrm>
                <a:off x="4605845" y="5271474"/>
                <a:ext cx="1414063" cy="367326"/>
              </a:xfrm>
              <a:prstGeom prst="flowChartAlternateProcess">
                <a:avLst/>
              </a:prstGeom>
              <a:ln>
                <a:headEnd/>
                <a:tailEnd/>
              </a:ln>
            </p:spPr>
            <p:style>
              <a:lnRef idx="0">
                <a:schemeClr val="accent1"/>
              </a:lnRef>
              <a:fillRef idx="3">
                <a:schemeClr val="accent1"/>
              </a:fillRef>
              <a:effectRef idx="3">
                <a:schemeClr val="accent1"/>
              </a:effectRef>
              <a:fontRef idx="minor">
                <a:schemeClr val="lt1"/>
              </a:fontRef>
            </p:style>
            <p:txBody>
              <a:bodyPr wrap="none" lIns="81308" tIns="65047" rIns="81308" bIns="40652" anchor="ctr"/>
              <a:lstStyle/>
              <a:p>
                <a:pPr defTabSz="812800" eaLnBrk="0" hangingPunct="0">
                  <a:defRPr/>
                </a:pPr>
                <a:r>
                  <a:rPr lang="en-US" sz="800" b="1" dirty="0">
                    <a:cs typeface="Arial" pitchFamily="34" charset="0"/>
                  </a:rPr>
                  <a:t>RCC, CRC, Touch </a:t>
                </a:r>
              </a:p>
              <a:p>
                <a:pPr defTabSz="812800" eaLnBrk="0" hangingPunct="0">
                  <a:defRPr/>
                </a:pPr>
                <a:r>
                  <a:rPr lang="en-US" sz="800" b="1" dirty="0">
                    <a:cs typeface="Arial" pitchFamily="34" charset="0"/>
                  </a:rPr>
                  <a:t>Sensing controller (TSC)</a:t>
                </a:r>
              </a:p>
            </p:txBody>
          </p:sp>
          <p:sp>
            <p:nvSpPr>
              <p:cNvPr id="21558" name="Line 23"/>
              <p:cNvSpPr>
                <a:spLocks noChangeShapeType="1"/>
              </p:cNvSpPr>
              <p:nvPr/>
            </p:nvSpPr>
            <p:spPr bwMode="auto">
              <a:xfrm flipV="1">
                <a:off x="4209673" y="5905499"/>
                <a:ext cx="394713" cy="4908"/>
              </a:xfrm>
              <a:prstGeom prst="line">
                <a:avLst/>
              </a:prstGeom>
              <a:noFill/>
              <a:ln w="57150">
                <a:solidFill>
                  <a:srgbClr val="00B050"/>
                </a:solidFill>
                <a:round/>
                <a:headEnd/>
                <a:tailEnd type="triangle" w="med" len="med"/>
              </a:ln>
              <a:effectLst>
                <a:prstShdw prst="shdw17" dist="17961" dir="2700000">
                  <a:srgbClr val="000099"/>
                </a:prstShdw>
              </a:effectLst>
            </p:spPr>
            <p:txBody>
              <a:bodyPr/>
              <a:lstStyle/>
              <a:p>
                <a:endParaRPr lang="en-US"/>
              </a:p>
            </p:txBody>
          </p:sp>
          <p:sp>
            <p:nvSpPr>
              <p:cNvPr id="21559" name="Line 23"/>
              <p:cNvSpPr>
                <a:spLocks noChangeShapeType="1"/>
              </p:cNvSpPr>
              <p:nvPr/>
            </p:nvSpPr>
            <p:spPr bwMode="auto">
              <a:xfrm flipV="1">
                <a:off x="4209673" y="5486400"/>
                <a:ext cx="0" cy="457200"/>
              </a:xfrm>
              <a:prstGeom prst="line">
                <a:avLst/>
              </a:prstGeom>
              <a:noFill/>
              <a:ln w="57150">
                <a:solidFill>
                  <a:srgbClr val="00B050"/>
                </a:solidFill>
                <a:round/>
                <a:headEnd/>
                <a:tailEnd/>
              </a:ln>
              <a:effectLst>
                <a:prstShdw prst="shdw17" dist="17961" dir="2700000">
                  <a:srgbClr val="000099"/>
                </a:prstShdw>
              </a:effectLst>
            </p:spPr>
            <p:txBody>
              <a:bodyPr/>
              <a:lstStyle/>
              <a:p>
                <a:endParaRPr lang="en-US"/>
              </a:p>
            </p:txBody>
          </p:sp>
        </p:grpSp>
        <p:grpSp>
          <p:nvGrpSpPr>
            <p:cNvPr id="21510" name="Group 61"/>
            <p:cNvGrpSpPr>
              <a:grpSpLocks/>
            </p:cNvGrpSpPr>
            <p:nvPr/>
          </p:nvGrpSpPr>
          <p:grpSpPr bwMode="auto">
            <a:xfrm>
              <a:off x="1449" y="2064"/>
              <a:ext cx="4167" cy="1221"/>
              <a:chOff x="1449" y="2064"/>
              <a:chExt cx="4167" cy="1221"/>
            </a:xfrm>
          </p:grpSpPr>
          <p:sp>
            <p:nvSpPr>
              <p:cNvPr id="21511" name="Text Box 4"/>
              <p:cNvSpPr txBox="1">
                <a:spLocks noChangeArrowheads="1"/>
              </p:cNvSpPr>
              <p:nvPr/>
            </p:nvSpPr>
            <p:spPr bwMode="auto">
              <a:xfrm>
                <a:off x="3744" y="2400"/>
                <a:ext cx="1872" cy="397"/>
              </a:xfrm>
              <a:prstGeom prst="rect">
                <a:avLst/>
              </a:prstGeom>
              <a:noFill/>
              <a:ln w="9525" algn="ctr">
                <a:noFill/>
                <a:miter lim="800000"/>
                <a:headEnd/>
                <a:tailEnd/>
              </a:ln>
            </p:spPr>
            <p:txBody>
              <a:bodyPr lIns="97238" tIns="48621" rIns="97238" bIns="48621">
                <a:spAutoFit/>
              </a:bodyPr>
              <a:lstStyle/>
              <a:p>
                <a:pPr defTabSz="973138">
                  <a:spcBef>
                    <a:spcPct val="50000"/>
                  </a:spcBef>
                </a:pPr>
                <a:r>
                  <a:rPr lang="en-GB" sz="1400" b="1">
                    <a:solidFill>
                      <a:srgbClr val="4E7CC0"/>
                    </a:solidFill>
                  </a:rPr>
                  <a:t>Buses are not overloaded </a:t>
                </a:r>
              </a:p>
              <a:p>
                <a:pPr defTabSz="973138">
                  <a:spcBef>
                    <a:spcPct val="50000"/>
                  </a:spcBef>
                </a:pPr>
                <a:r>
                  <a:rPr lang="en-GB" sz="1400" b="1">
                    <a:solidFill>
                      <a:srgbClr val="4E7CC0"/>
                    </a:solidFill>
                  </a:rPr>
                  <a:t>with data movement tasks</a:t>
                </a:r>
              </a:p>
            </p:txBody>
          </p:sp>
          <p:sp>
            <p:nvSpPr>
              <p:cNvPr id="21512" name="Line 14"/>
              <p:cNvSpPr>
                <a:spLocks noChangeShapeType="1"/>
              </p:cNvSpPr>
              <p:nvPr/>
            </p:nvSpPr>
            <p:spPr bwMode="auto">
              <a:xfrm>
                <a:off x="1998" y="2304"/>
                <a:ext cx="458" cy="0"/>
              </a:xfrm>
              <a:prstGeom prst="line">
                <a:avLst/>
              </a:prstGeom>
              <a:noFill/>
              <a:ln w="57150">
                <a:solidFill>
                  <a:srgbClr val="00B050"/>
                </a:solidFill>
                <a:round/>
                <a:headEnd type="triangle" w="med" len="med"/>
                <a:tailEnd type="triangle" w="med" len="med"/>
              </a:ln>
              <a:effectLst>
                <a:prstShdw prst="shdw17" dist="17961" dir="2700000">
                  <a:srgbClr val="000099"/>
                </a:prstShdw>
              </a:effectLst>
            </p:spPr>
            <p:txBody>
              <a:bodyPr/>
              <a:lstStyle/>
              <a:p>
                <a:endParaRPr lang="en-US"/>
              </a:p>
            </p:txBody>
          </p:sp>
          <p:sp>
            <p:nvSpPr>
              <p:cNvPr id="21513" name="Text Box 6"/>
              <p:cNvSpPr txBox="1">
                <a:spLocks noChangeArrowheads="1"/>
              </p:cNvSpPr>
              <p:nvPr/>
            </p:nvSpPr>
            <p:spPr bwMode="auto">
              <a:xfrm>
                <a:off x="1449" y="2976"/>
                <a:ext cx="319" cy="165"/>
              </a:xfrm>
              <a:prstGeom prst="rect">
                <a:avLst/>
              </a:prstGeom>
              <a:noFill/>
              <a:ln w="9525">
                <a:noFill/>
                <a:miter lim="800000"/>
                <a:headEnd/>
                <a:tailEnd/>
              </a:ln>
            </p:spPr>
            <p:txBody>
              <a:bodyPr wrap="none" lIns="91436" rIns="91436">
                <a:spAutoFit/>
              </a:bodyPr>
              <a:lstStyle/>
              <a:p>
                <a:pPr algn="ctr"/>
                <a:r>
                  <a:rPr lang="fr-FR" sz="1100" b="1">
                    <a:latin typeface="Arial" charset="0"/>
                    <a:cs typeface="Arial" charset="0"/>
                  </a:rPr>
                  <a:t>DMA</a:t>
                </a:r>
                <a:endParaRPr lang="en-US" sz="1100" b="1">
                  <a:latin typeface="Arial" charset="0"/>
                  <a:cs typeface="Arial" charset="0"/>
                </a:endParaRPr>
              </a:p>
            </p:txBody>
          </p:sp>
          <p:sp>
            <p:nvSpPr>
              <p:cNvPr id="21514" name="Line 15"/>
              <p:cNvSpPr>
                <a:spLocks noChangeShapeType="1"/>
              </p:cNvSpPr>
              <p:nvPr/>
            </p:nvSpPr>
            <p:spPr bwMode="auto">
              <a:xfrm>
                <a:off x="1968" y="3024"/>
                <a:ext cx="528" cy="0"/>
              </a:xfrm>
              <a:prstGeom prst="line">
                <a:avLst/>
              </a:prstGeom>
              <a:noFill/>
              <a:ln w="57150">
                <a:solidFill>
                  <a:srgbClr val="00B050"/>
                </a:solidFill>
                <a:round/>
                <a:headEnd type="triangle" w="med" len="med"/>
                <a:tailEnd type="triangle" w="med" len="med"/>
              </a:ln>
              <a:effectLst>
                <a:prstShdw prst="shdw17" dist="17961" dir="2700000">
                  <a:srgbClr val="000099"/>
                </a:prstShdw>
              </a:effectLst>
            </p:spPr>
            <p:txBody>
              <a:bodyPr/>
              <a:lstStyle/>
              <a:p>
                <a:endParaRPr lang="en-US"/>
              </a:p>
            </p:txBody>
          </p:sp>
          <p:sp>
            <p:nvSpPr>
              <p:cNvPr id="44" name="AutoShape 22"/>
              <p:cNvSpPr>
                <a:spLocks noChangeArrowheads="1"/>
              </p:cNvSpPr>
              <p:nvPr/>
            </p:nvSpPr>
            <p:spPr bwMode="auto">
              <a:xfrm>
                <a:off x="2496" y="2928"/>
                <a:ext cx="624" cy="193"/>
              </a:xfrm>
              <a:prstGeom prst="flowChartAlternateProcess">
                <a:avLst/>
              </a:prstGeom>
              <a:ln>
                <a:headEnd/>
                <a:tailEnd/>
              </a:ln>
            </p:spPr>
            <p:style>
              <a:lnRef idx="0">
                <a:schemeClr val="accent6"/>
              </a:lnRef>
              <a:fillRef idx="3">
                <a:schemeClr val="accent6"/>
              </a:fillRef>
              <a:effectRef idx="3">
                <a:schemeClr val="accent6"/>
              </a:effectRef>
              <a:fontRef idx="minor">
                <a:schemeClr val="lt1"/>
              </a:fontRef>
            </p:style>
            <p:txBody>
              <a:bodyPr wrap="none" lIns="81308" tIns="40652" rIns="81308" bIns="40652" anchor="ctr"/>
              <a:lstStyle/>
              <a:p>
                <a:pPr algn="ctr" defTabSz="812800" eaLnBrk="0" hangingPunct="0">
                  <a:defRPr/>
                </a:pPr>
                <a:r>
                  <a:rPr lang="fr-FR" sz="1000" b="1" dirty="0">
                    <a:cs typeface="Arial" pitchFamily="34" charset="0"/>
                  </a:rPr>
                  <a:t>AHB2GPIO</a:t>
                </a:r>
                <a:endParaRPr lang="en-US" sz="1000" b="1" dirty="0"/>
              </a:p>
            </p:txBody>
          </p:sp>
          <p:sp>
            <p:nvSpPr>
              <p:cNvPr id="46" name="AutoShape 25"/>
              <p:cNvSpPr>
                <a:spLocks noChangeArrowheads="1"/>
              </p:cNvSpPr>
              <p:nvPr/>
            </p:nvSpPr>
            <p:spPr bwMode="auto">
              <a:xfrm>
                <a:off x="3120" y="2880"/>
                <a:ext cx="751" cy="288"/>
              </a:xfrm>
              <a:prstGeom prst="flowChartAlternateProcess">
                <a:avLst/>
              </a:prstGeom>
              <a:ln>
                <a:headEnd/>
                <a:tailEnd/>
              </a:ln>
            </p:spPr>
            <p:style>
              <a:lnRef idx="0">
                <a:schemeClr val="accent1"/>
              </a:lnRef>
              <a:fillRef idx="3">
                <a:schemeClr val="accent1"/>
              </a:fillRef>
              <a:effectRef idx="3">
                <a:schemeClr val="accent1"/>
              </a:effectRef>
              <a:fontRef idx="minor">
                <a:schemeClr val="lt1"/>
              </a:fontRef>
            </p:style>
            <p:txBody>
              <a:bodyPr wrap="none" lIns="81308" tIns="65047" rIns="81308" bIns="40652" anchor="ctr"/>
              <a:lstStyle/>
              <a:p>
                <a:pPr defTabSz="812800" eaLnBrk="0" hangingPunct="0">
                  <a:defRPr/>
                </a:pPr>
                <a:r>
                  <a:rPr lang="en-US" sz="800" b="1" dirty="0">
                    <a:cs typeface="Arial" pitchFamily="34" charset="0"/>
                  </a:rPr>
                  <a:t>GPIO A, B ,C, D</a:t>
                </a:r>
                <a:r>
                  <a:rPr lang="en-US" sz="800" b="1" dirty="0" smtClean="0">
                    <a:cs typeface="Arial" pitchFamily="34" charset="0"/>
                  </a:rPr>
                  <a:t>, E, </a:t>
                </a:r>
                <a:r>
                  <a:rPr lang="en-US" sz="800" b="1" dirty="0">
                    <a:cs typeface="Arial" pitchFamily="34" charset="0"/>
                  </a:rPr>
                  <a:t>F</a:t>
                </a:r>
              </a:p>
            </p:txBody>
          </p:sp>
          <p:sp>
            <p:nvSpPr>
              <p:cNvPr id="21521" name="Text Box 24"/>
              <p:cNvSpPr txBox="1">
                <a:spLocks noChangeArrowheads="1"/>
              </p:cNvSpPr>
              <p:nvPr/>
            </p:nvSpPr>
            <p:spPr bwMode="auto">
              <a:xfrm>
                <a:off x="2064" y="2832"/>
                <a:ext cx="310" cy="165"/>
              </a:xfrm>
              <a:prstGeom prst="rect">
                <a:avLst/>
              </a:prstGeom>
              <a:noFill/>
              <a:ln w="9525">
                <a:noFill/>
                <a:miter lim="800000"/>
                <a:headEnd/>
                <a:tailEnd/>
              </a:ln>
            </p:spPr>
            <p:txBody>
              <a:bodyPr wrap="none" lIns="91436" rIns="91436">
                <a:spAutoFit/>
              </a:bodyPr>
              <a:lstStyle/>
              <a:p>
                <a:pPr algn="ctr"/>
                <a:r>
                  <a:rPr lang="fr-FR" sz="1100" b="1">
                    <a:latin typeface="Arial" charset="0"/>
                    <a:cs typeface="Arial" charset="0"/>
                  </a:rPr>
                  <a:t>AHB</a:t>
                </a:r>
                <a:endParaRPr lang="en-US" sz="1100" b="1">
                  <a:latin typeface="Arial" charset="0"/>
                  <a:cs typeface="Arial" charset="0"/>
                </a:endParaRPr>
              </a:p>
            </p:txBody>
          </p:sp>
          <p:sp>
            <p:nvSpPr>
              <p:cNvPr id="21522" name="Text Box 24"/>
              <p:cNvSpPr txBox="1">
                <a:spLocks noChangeArrowheads="1"/>
              </p:cNvSpPr>
              <p:nvPr/>
            </p:nvSpPr>
            <p:spPr bwMode="auto">
              <a:xfrm>
                <a:off x="2064" y="2448"/>
                <a:ext cx="310" cy="165"/>
              </a:xfrm>
              <a:prstGeom prst="rect">
                <a:avLst/>
              </a:prstGeom>
              <a:noFill/>
              <a:ln w="9525">
                <a:noFill/>
                <a:miter lim="800000"/>
                <a:headEnd/>
                <a:tailEnd/>
              </a:ln>
            </p:spPr>
            <p:txBody>
              <a:bodyPr wrap="none" lIns="91436" rIns="91436">
                <a:spAutoFit/>
              </a:bodyPr>
              <a:lstStyle/>
              <a:p>
                <a:pPr algn="ctr"/>
                <a:r>
                  <a:rPr lang="fr-FR" sz="1100" b="1">
                    <a:latin typeface="Arial" charset="0"/>
                    <a:cs typeface="Arial" charset="0"/>
                  </a:rPr>
                  <a:t>AHB</a:t>
                </a:r>
                <a:endParaRPr lang="en-US" sz="1100" b="1">
                  <a:latin typeface="Arial" charset="0"/>
                  <a:cs typeface="Arial" charset="0"/>
                </a:endParaRPr>
              </a:p>
            </p:txBody>
          </p:sp>
          <p:sp>
            <p:nvSpPr>
              <p:cNvPr id="21523" name="Text Box 24"/>
              <p:cNvSpPr txBox="1">
                <a:spLocks noChangeArrowheads="1"/>
              </p:cNvSpPr>
              <p:nvPr/>
            </p:nvSpPr>
            <p:spPr bwMode="auto">
              <a:xfrm>
                <a:off x="2064" y="2064"/>
                <a:ext cx="310" cy="165"/>
              </a:xfrm>
              <a:prstGeom prst="rect">
                <a:avLst/>
              </a:prstGeom>
              <a:noFill/>
              <a:ln w="9525">
                <a:noFill/>
                <a:miter lim="800000"/>
                <a:headEnd/>
                <a:tailEnd/>
              </a:ln>
            </p:spPr>
            <p:txBody>
              <a:bodyPr wrap="none" lIns="91436" rIns="91436">
                <a:spAutoFit/>
              </a:bodyPr>
              <a:lstStyle/>
              <a:p>
                <a:pPr algn="ctr"/>
                <a:r>
                  <a:rPr lang="fr-FR" sz="1100" b="1">
                    <a:latin typeface="Arial" charset="0"/>
                    <a:cs typeface="Arial" charset="0"/>
                  </a:rPr>
                  <a:t>AHB</a:t>
                </a:r>
                <a:endParaRPr lang="en-US" sz="1100" b="1">
                  <a:latin typeface="Arial" charset="0"/>
                  <a:cs typeface="Arial" charset="0"/>
                </a:endParaRPr>
              </a:p>
            </p:txBody>
          </p:sp>
          <p:sp>
            <p:nvSpPr>
              <p:cNvPr id="21524" name="Text Box 26"/>
              <p:cNvSpPr txBox="1">
                <a:spLocks noChangeArrowheads="1"/>
              </p:cNvSpPr>
              <p:nvPr/>
            </p:nvSpPr>
            <p:spPr bwMode="auto">
              <a:xfrm>
                <a:off x="2496" y="3120"/>
                <a:ext cx="672" cy="165"/>
              </a:xfrm>
              <a:prstGeom prst="rect">
                <a:avLst/>
              </a:prstGeom>
              <a:noFill/>
              <a:ln w="9525">
                <a:noFill/>
                <a:miter lim="800000"/>
                <a:headEnd/>
                <a:tailEnd/>
              </a:ln>
            </p:spPr>
            <p:txBody>
              <a:bodyPr lIns="8131" rIns="8131">
                <a:spAutoFit/>
              </a:bodyPr>
              <a:lstStyle/>
              <a:p>
                <a:r>
                  <a:rPr lang="fr-FR" sz="1100">
                    <a:latin typeface="Arial" charset="0"/>
                    <a:cs typeface="Arial" charset="0"/>
                  </a:rPr>
                  <a:t>Slave 4 Bridge</a:t>
                </a:r>
                <a:endParaRPr lang="en-US" sz="400">
                  <a:latin typeface="Arial" charset="0"/>
                  <a:cs typeface="Arial" charset="0"/>
                </a:endParaRPr>
              </a:p>
            </p:txBody>
          </p:sp>
        </p:grpSp>
      </p:grpSp>
      <p:sp>
        <p:nvSpPr>
          <p:cNvPr id="41" name="Espace réservé du numéro de diapositive 10"/>
          <p:cNvSpPr>
            <a:spLocks noGrp="1"/>
          </p:cNvSpPr>
          <p:nvPr>
            <p:ph type="sldNum" sz="quarter" idx="12"/>
          </p:nvPr>
        </p:nvSpPr>
        <p:spPr>
          <a:xfrm>
            <a:off x="8617744" y="638712"/>
            <a:ext cx="544994" cy="198000"/>
          </a:xfrm>
        </p:spPr>
        <p:txBody>
          <a:bodyPr/>
          <a:lstStyle/>
          <a:p>
            <a:fld id="{5B31B9E4-8E4D-4C86-BFD7-412B282B373B}" type="slidenum">
              <a:rPr lang="fr-FR" smtClean="0"/>
              <a:pPr/>
              <a:t>49</a:t>
            </a:fld>
            <a:endParaRPr lang="fr-FR"/>
          </a:p>
        </p:txBody>
      </p:sp>
      <p:pic>
        <p:nvPicPr>
          <p:cNvPr id="42" name="Picture 41" descr="branding_STM32-F0.png"/>
          <p:cNvPicPr>
            <a:picLocks noChangeAspect="1"/>
          </p:cNvPicPr>
          <p:nvPr/>
        </p:nvPicPr>
        <p:blipFill>
          <a:blip r:embed="rId3" cstate="print"/>
          <a:stretch>
            <a:fillRect/>
          </a:stretch>
        </p:blipFill>
        <p:spPr>
          <a:xfrm>
            <a:off x="8235871" y="6118759"/>
            <a:ext cx="512842" cy="397333"/>
          </a:xfrm>
          <a:prstGeom prst="rect">
            <a:avLst/>
          </a:prstGeom>
        </p:spPr>
      </p:pic>
    </p:spTree>
    <p:extLst>
      <p:ext uri="{BB962C8B-B14F-4D97-AF65-F5344CB8AC3E}">
        <p14:creationId xmlns:p14="http://schemas.microsoft.com/office/powerpoint/2010/main" val="3613659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ounded Rectangle 78"/>
          <p:cNvSpPr/>
          <p:nvPr/>
        </p:nvSpPr>
        <p:spPr>
          <a:xfrm>
            <a:off x="934555" y="4716423"/>
            <a:ext cx="4942149" cy="477161"/>
          </a:xfrm>
          <a:prstGeom prst="roundRect">
            <a:avLst/>
          </a:prstGeom>
          <a:solidFill>
            <a:schemeClr val="bg1"/>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r>
              <a:rPr lang="en-US" sz="2000" dirty="0">
                <a:solidFill>
                  <a:schemeClr val="tx2"/>
                </a:solidFill>
                <a:ea typeface="Times New Roman"/>
                <a:cs typeface="Times New Roman"/>
              </a:rPr>
              <a:t>STM32 </a:t>
            </a:r>
            <a:r>
              <a:rPr lang="en-US" sz="2000" dirty="0" err="1">
                <a:solidFill>
                  <a:schemeClr val="tx2"/>
                </a:solidFill>
                <a:ea typeface="Times New Roman"/>
                <a:cs typeface="Times New Roman"/>
              </a:rPr>
              <a:t>Nucleo</a:t>
            </a:r>
            <a:r>
              <a:rPr lang="en-US" sz="2000" dirty="0">
                <a:solidFill>
                  <a:schemeClr val="tx2"/>
                </a:solidFill>
                <a:ea typeface="Times New Roman"/>
                <a:cs typeface="Times New Roman"/>
              </a:rPr>
              <a:t> expansion boards</a:t>
            </a:r>
            <a:endParaRPr lang="fr-FR" sz="2000" dirty="0">
              <a:solidFill>
                <a:schemeClr val="tx2"/>
              </a:solidFill>
              <a:latin typeface="Times New Roman"/>
              <a:ea typeface="Times New Roman"/>
            </a:endParaRPr>
          </a:p>
        </p:txBody>
      </p:sp>
      <p:sp>
        <p:nvSpPr>
          <p:cNvPr id="2" name="Title 1"/>
          <p:cNvSpPr>
            <a:spLocks noGrp="1"/>
          </p:cNvSpPr>
          <p:nvPr>
            <p:ph type="title"/>
          </p:nvPr>
        </p:nvSpPr>
        <p:spPr>
          <a:xfrm>
            <a:off x="457200" y="116632"/>
            <a:ext cx="8075240" cy="1091356"/>
          </a:xfrm>
        </p:spPr>
        <p:txBody>
          <a:bodyPr>
            <a:normAutofit/>
          </a:bodyPr>
          <a:lstStyle/>
          <a:p>
            <a:r>
              <a:rPr lang="en-US" dirty="0" smtClean="0"/>
              <a:t>Broad Range of Development Tools</a:t>
            </a:r>
            <a:endParaRPr lang="en-US" dirty="0"/>
          </a:p>
        </p:txBody>
      </p:sp>
      <p:sp>
        <p:nvSpPr>
          <p:cNvPr id="3" name="Slide Number Placeholder 2"/>
          <p:cNvSpPr>
            <a:spLocks noGrp="1"/>
          </p:cNvSpPr>
          <p:nvPr>
            <p:ph type="sldNum" sz="quarter" idx="12"/>
          </p:nvPr>
        </p:nvSpPr>
        <p:spPr/>
        <p:txBody>
          <a:bodyPr/>
          <a:lstStyle/>
          <a:p>
            <a:fld id="{509C766F-2CD5-4A2A-BBEB-AFA1850CA46D}" type="slidenum">
              <a:rPr lang="en-US" smtClean="0">
                <a:solidFill>
                  <a:prstClr val="white"/>
                </a:solidFill>
              </a:rPr>
              <a:pPr/>
              <a:t>5</a:t>
            </a:fld>
            <a:endParaRPr lang="en-US">
              <a:solidFill>
                <a:prstClr val="white"/>
              </a:solidFill>
            </a:endParaRPr>
          </a:p>
        </p:txBody>
      </p:sp>
      <p:pic>
        <p:nvPicPr>
          <p:cNvPr id="26" name="Picture 25"/>
          <p:cNvPicPr>
            <a:picLocks noChangeAspect="1"/>
          </p:cNvPicPr>
          <p:nvPr/>
        </p:nvPicPr>
        <p:blipFill rotWithShape="1">
          <a:blip r:embed="rId4" cstate="print">
            <a:extLst>
              <a:ext uri="{28A0092B-C50C-407E-A947-70E740481C1C}">
                <a14:useLocalDpi xmlns:a14="http://schemas.microsoft.com/office/drawing/2010/main" val="0"/>
              </a:ext>
            </a:extLst>
          </a:blip>
          <a:srcRect l="4683" t="8270" r="4937" b="8017"/>
          <a:stretch/>
        </p:blipFill>
        <p:spPr>
          <a:xfrm>
            <a:off x="4435879" y="1279113"/>
            <a:ext cx="963153" cy="1338162"/>
          </a:xfrm>
          <a:prstGeom prst="rect">
            <a:avLst/>
          </a:prstGeom>
        </p:spPr>
      </p:pic>
      <p:sp>
        <p:nvSpPr>
          <p:cNvPr id="53" name="Rounded Rectangle 52"/>
          <p:cNvSpPr/>
          <p:nvPr/>
        </p:nvSpPr>
        <p:spPr>
          <a:xfrm>
            <a:off x="6003519" y="3539723"/>
            <a:ext cx="2318005" cy="764463"/>
          </a:xfrm>
          <a:prstGeom prst="round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a:r>
              <a:rPr lang="en-US" sz="1600" dirty="0">
                <a:solidFill>
                  <a:schemeClr val="bg1"/>
                </a:solidFill>
              </a:rPr>
              <a:t>From full evaluation to open hardware</a:t>
            </a:r>
          </a:p>
        </p:txBody>
      </p:sp>
      <p:pic>
        <p:nvPicPr>
          <p:cNvPr id="5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5073" y="1179540"/>
            <a:ext cx="717105" cy="93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2" descr="http://www.robotshop.com/Images/big/en/leaflabs-maple-32-bit-arduino-compatible-microcontroller.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14977" y="1207988"/>
            <a:ext cx="929550" cy="100701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STM32-comStick-Perspektive 90dpi"/>
          <p:cNvPicPr>
            <a:picLocks noChangeAspect="1" noChangeArrowheads="1"/>
          </p:cNvPicPr>
          <p:nvPr>
            <p:custDataLst>
              <p:tags r:id="rId1"/>
            </p:custDataLst>
          </p:nvPr>
        </p:nvPicPr>
        <p:blipFill>
          <a:blip r:embed="rId7" cstate="print">
            <a:clrChange>
              <a:clrFrom>
                <a:srgbClr val="FFFFFF"/>
              </a:clrFrom>
              <a:clrTo>
                <a:srgbClr val="FFFFFF">
                  <a:alpha val="0"/>
                </a:srgbClr>
              </a:clrTo>
            </a:clrChange>
          </a:blip>
          <a:srcRect/>
          <a:stretch>
            <a:fillRect/>
          </a:stretch>
        </p:blipFill>
        <p:spPr bwMode="auto">
          <a:xfrm rot="821084">
            <a:off x="6712321" y="2085295"/>
            <a:ext cx="1226056" cy="741984"/>
          </a:xfrm>
          <a:prstGeom prst="rect">
            <a:avLst/>
          </a:prstGeom>
          <a:noFill/>
          <a:ln w="9525">
            <a:noFill/>
            <a:miter lim="800000"/>
            <a:headEnd/>
            <a:tailEnd/>
          </a:ln>
        </p:spPr>
      </p:pic>
      <p:pic>
        <p:nvPicPr>
          <p:cNvPr id="65" name="Picture 6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1600" y="1597197"/>
            <a:ext cx="1421713" cy="1019125"/>
          </a:xfrm>
          <a:prstGeom prst="rect">
            <a:avLst/>
          </a:prstGeom>
        </p:spPr>
      </p:pic>
      <p:sp>
        <p:nvSpPr>
          <p:cNvPr id="66" name="Rounded Rectangle 65"/>
          <p:cNvSpPr/>
          <p:nvPr/>
        </p:nvSpPr>
        <p:spPr>
          <a:xfrm>
            <a:off x="918425" y="3549465"/>
            <a:ext cx="1600067" cy="732041"/>
          </a:xfrm>
          <a:prstGeom prst="round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r>
              <a:rPr lang="en-US" sz="1600" dirty="0">
                <a:solidFill>
                  <a:srgbClr val="FFFFFF"/>
                </a:solidFill>
                <a:ea typeface="Times New Roman"/>
                <a:cs typeface="Times New Roman"/>
              </a:rPr>
              <a:t>Flexible prototyping</a:t>
            </a:r>
            <a:endParaRPr lang="fr-FR" sz="1600" dirty="0">
              <a:latin typeface="Times New Roman"/>
              <a:ea typeface="Times New Roman"/>
            </a:endParaRPr>
          </a:p>
        </p:txBody>
      </p:sp>
      <p:sp>
        <p:nvSpPr>
          <p:cNvPr id="67" name="Rounded Rectangle 66"/>
          <p:cNvSpPr/>
          <p:nvPr/>
        </p:nvSpPr>
        <p:spPr>
          <a:xfrm>
            <a:off x="2584076" y="3551387"/>
            <a:ext cx="1600067" cy="732041"/>
          </a:xfrm>
          <a:prstGeom prst="round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r>
              <a:rPr lang="en-US" sz="1600" dirty="0">
                <a:solidFill>
                  <a:srgbClr val="FFFFFF"/>
                </a:solidFill>
                <a:ea typeface="Times New Roman"/>
                <a:cs typeface="Times New Roman"/>
              </a:rPr>
              <a:t>Key feature prototyping</a:t>
            </a:r>
            <a:endParaRPr lang="fr-FR" sz="1600" dirty="0">
              <a:latin typeface="Times New Roman"/>
              <a:ea typeface="Times New Roman"/>
            </a:endParaRPr>
          </a:p>
        </p:txBody>
      </p:sp>
      <p:pic>
        <p:nvPicPr>
          <p:cNvPr id="68" name="Picture 67" descr="C:\Users\ldesseig\AppData\Local\Microsoft\Windows\Temporary Internet Files\Content.Outlook\CJ2PWHUK\mbed-enabled-logo.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26710" y="2319215"/>
            <a:ext cx="257058" cy="245689"/>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8" descr="http://www.st.com/st-web-ui/static/active/en/fragment/product_related/rpn_information/board_photo/stm32f072b-disco.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93398" y="1421977"/>
            <a:ext cx="612888" cy="1194344"/>
          </a:xfrm>
          <a:prstGeom prst="rect">
            <a:avLst/>
          </a:prstGeom>
          <a:noFill/>
          <a:extLst>
            <a:ext uri="{909E8E84-426E-40DD-AFC4-6F175D3DCCD1}">
              <a14:hiddenFill xmlns:a14="http://schemas.microsoft.com/office/drawing/2010/main">
                <a:solidFill>
                  <a:srgbClr val="FFFFFF"/>
                </a:solidFill>
              </a14:hiddenFill>
            </a:ext>
          </a:extLst>
        </p:spPr>
      </p:pic>
      <p:sp>
        <p:nvSpPr>
          <p:cNvPr id="63" name="Rounded Rectangle 62"/>
          <p:cNvSpPr/>
          <p:nvPr/>
        </p:nvSpPr>
        <p:spPr>
          <a:xfrm>
            <a:off x="4276634" y="3552786"/>
            <a:ext cx="1600067" cy="729460"/>
          </a:xfrm>
          <a:prstGeom prst="round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r>
              <a:rPr lang="en-US" sz="1600" dirty="0">
                <a:solidFill>
                  <a:srgbClr val="FFFFFF"/>
                </a:solidFill>
                <a:ea typeface="Times New Roman"/>
                <a:cs typeface="Times New Roman"/>
              </a:rPr>
              <a:t>Full feature evaluation</a:t>
            </a:r>
            <a:endParaRPr lang="fr-FR" sz="1600" dirty="0">
              <a:latin typeface="Times New Roman"/>
              <a:ea typeface="Times New Roman"/>
            </a:endParaRPr>
          </a:p>
        </p:txBody>
      </p:sp>
      <p:sp>
        <p:nvSpPr>
          <p:cNvPr id="71" name="Rounded Rectangle 70"/>
          <p:cNvSpPr/>
          <p:nvPr/>
        </p:nvSpPr>
        <p:spPr>
          <a:xfrm>
            <a:off x="918428" y="2743314"/>
            <a:ext cx="1600067" cy="724961"/>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r>
              <a:rPr lang="en-US" sz="2000" dirty="0">
                <a:solidFill>
                  <a:srgbClr val="FFFFFF"/>
                </a:solidFill>
                <a:ea typeface="Times New Roman"/>
                <a:cs typeface="Times New Roman"/>
              </a:rPr>
              <a:t>STM32 </a:t>
            </a:r>
            <a:r>
              <a:rPr lang="en-US" sz="2000" dirty="0" err="1">
                <a:solidFill>
                  <a:srgbClr val="FFFFFF"/>
                </a:solidFill>
                <a:ea typeface="Times New Roman"/>
                <a:cs typeface="Times New Roman"/>
              </a:rPr>
              <a:t>Nucleo</a:t>
            </a:r>
            <a:endParaRPr lang="fr-FR" sz="2000" dirty="0">
              <a:latin typeface="Times New Roman"/>
              <a:ea typeface="Times New Roman"/>
            </a:endParaRPr>
          </a:p>
        </p:txBody>
      </p:sp>
      <p:sp>
        <p:nvSpPr>
          <p:cNvPr id="72" name="Rounded Rectangle 71"/>
          <p:cNvSpPr/>
          <p:nvPr/>
        </p:nvSpPr>
        <p:spPr>
          <a:xfrm>
            <a:off x="2584078" y="2750874"/>
            <a:ext cx="1600067" cy="716022"/>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r>
              <a:rPr lang="en-US" sz="2000" dirty="0">
                <a:solidFill>
                  <a:srgbClr val="FFFFFF"/>
                </a:solidFill>
                <a:ea typeface="Times New Roman"/>
                <a:cs typeface="Times New Roman"/>
              </a:rPr>
              <a:t>Discovery kits</a:t>
            </a:r>
            <a:endParaRPr lang="fr-FR" sz="2000" dirty="0">
              <a:latin typeface="Times New Roman"/>
              <a:ea typeface="Times New Roman"/>
            </a:endParaRPr>
          </a:p>
        </p:txBody>
      </p:sp>
      <p:sp>
        <p:nvSpPr>
          <p:cNvPr id="73" name="Rounded Rectangle 72"/>
          <p:cNvSpPr/>
          <p:nvPr/>
        </p:nvSpPr>
        <p:spPr>
          <a:xfrm>
            <a:off x="4276637" y="2750874"/>
            <a:ext cx="1600067" cy="716022"/>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r>
              <a:rPr lang="fr-FR" sz="2000" dirty="0">
                <a:ea typeface="Times New Roman"/>
              </a:rPr>
              <a:t>Evaluation </a:t>
            </a:r>
            <a:r>
              <a:rPr lang="fr-FR" sz="2000" dirty="0" err="1">
                <a:ea typeface="Times New Roman"/>
              </a:rPr>
              <a:t>boards</a:t>
            </a:r>
            <a:endParaRPr lang="fr-FR" sz="2000" dirty="0">
              <a:ea typeface="Times New Roman"/>
            </a:endParaRPr>
          </a:p>
        </p:txBody>
      </p:sp>
      <p:sp>
        <p:nvSpPr>
          <p:cNvPr id="74" name="Rounded Rectangle 73"/>
          <p:cNvSpPr/>
          <p:nvPr/>
        </p:nvSpPr>
        <p:spPr>
          <a:xfrm>
            <a:off x="6003519" y="2752253"/>
            <a:ext cx="2318004" cy="716022"/>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r>
              <a:rPr lang="fr-FR" sz="2000" dirty="0">
                <a:ea typeface="Times New Roman"/>
              </a:rPr>
              <a:t>3rd parties</a:t>
            </a:r>
          </a:p>
        </p:txBody>
      </p:sp>
      <p:sp>
        <p:nvSpPr>
          <p:cNvPr id="75" name="TextBox 74"/>
          <p:cNvSpPr txBox="1"/>
          <p:nvPr/>
        </p:nvSpPr>
        <p:spPr>
          <a:xfrm>
            <a:off x="988439" y="4303909"/>
            <a:ext cx="1460030" cy="214490"/>
          </a:xfrm>
          <a:prstGeom prst="rect">
            <a:avLst/>
          </a:prstGeom>
          <a:noFill/>
        </p:spPr>
        <p:txBody>
          <a:bodyPr wrap="none" lIns="75255" tIns="37628" rIns="75255" bIns="37628" rtlCol="0">
            <a:spAutoFit/>
          </a:bodyPr>
          <a:lstStyle/>
          <a:p>
            <a:r>
              <a:rPr lang="fr-FR" sz="900" dirty="0">
                <a:solidFill>
                  <a:schemeClr val="accent4"/>
                </a:solidFill>
              </a:rPr>
              <a:t>www.st.com/stm32nucleo</a:t>
            </a:r>
          </a:p>
        </p:txBody>
      </p:sp>
      <p:sp>
        <p:nvSpPr>
          <p:cNvPr id="76" name="TextBox 75"/>
          <p:cNvSpPr txBox="1"/>
          <p:nvPr/>
        </p:nvSpPr>
        <p:spPr>
          <a:xfrm>
            <a:off x="2656708" y="4299158"/>
            <a:ext cx="1607506" cy="214490"/>
          </a:xfrm>
          <a:prstGeom prst="rect">
            <a:avLst/>
          </a:prstGeom>
          <a:noFill/>
        </p:spPr>
        <p:txBody>
          <a:bodyPr wrap="none" lIns="75255" tIns="37628" rIns="75255" bIns="37628" rtlCol="0">
            <a:spAutoFit/>
          </a:bodyPr>
          <a:lstStyle/>
          <a:p>
            <a:r>
              <a:rPr lang="fr-FR" sz="900" dirty="0">
                <a:solidFill>
                  <a:schemeClr val="accent4"/>
                </a:solidFill>
              </a:rPr>
              <a:t>www.st.com/stm32discovery</a:t>
            </a:r>
          </a:p>
        </p:txBody>
      </p:sp>
      <p:sp>
        <p:nvSpPr>
          <p:cNvPr id="78" name="Rounded Rectangle 77"/>
          <p:cNvSpPr/>
          <p:nvPr/>
        </p:nvSpPr>
        <p:spPr>
          <a:xfrm>
            <a:off x="934552" y="5208703"/>
            <a:ext cx="1600067" cy="1023232"/>
          </a:xfrm>
          <a:prstGeom prst="round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r>
              <a:rPr lang="en-US" sz="1600" dirty="0">
                <a:solidFill>
                  <a:srgbClr val="FFFFFF"/>
                </a:solidFill>
                <a:ea typeface="Times New Roman"/>
                <a:cs typeface="Times New Roman"/>
              </a:rPr>
              <a:t>Specialized functionality </a:t>
            </a:r>
            <a:r>
              <a:rPr lang="en-US" sz="1600" dirty="0" smtClean="0">
                <a:solidFill>
                  <a:srgbClr val="FFFFFF"/>
                </a:solidFill>
                <a:ea typeface="Times New Roman"/>
                <a:cs typeface="Times New Roman"/>
              </a:rPr>
              <a:t>add-on</a:t>
            </a:r>
            <a:endParaRPr lang="fr-FR" sz="1600" dirty="0">
              <a:latin typeface="Times New Roman"/>
              <a:ea typeface="Times New Roman"/>
            </a:endParaRPr>
          </a:p>
        </p:txBody>
      </p:sp>
      <p:sp>
        <p:nvSpPr>
          <p:cNvPr id="80" name="TextBox 79"/>
          <p:cNvSpPr txBox="1"/>
          <p:nvPr/>
        </p:nvSpPr>
        <p:spPr>
          <a:xfrm>
            <a:off x="1035294" y="6261898"/>
            <a:ext cx="1242022" cy="214490"/>
          </a:xfrm>
          <a:prstGeom prst="rect">
            <a:avLst/>
          </a:prstGeom>
          <a:noFill/>
        </p:spPr>
        <p:txBody>
          <a:bodyPr wrap="none" lIns="75255" tIns="37628" rIns="75255" bIns="37628" rtlCol="0">
            <a:spAutoFit/>
          </a:bodyPr>
          <a:lstStyle/>
          <a:p>
            <a:r>
              <a:rPr lang="fr-FR" sz="900" dirty="0">
                <a:solidFill>
                  <a:schemeClr val="accent4"/>
                </a:solidFill>
              </a:rPr>
              <a:t>www.st.com/x-nucleo</a:t>
            </a:r>
          </a:p>
        </p:txBody>
      </p:sp>
      <p:pic>
        <p:nvPicPr>
          <p:cNvPr id="81"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989199" y="4746007"/>
            <a:ext cx="2751627" cy="1974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 name="Rounded Rectangle 81"/>
          <p:cNvSpPr/>
          <p:nvPr/>
        </p:nvSpPr>
        <p:spPr>
          <a:xfrm>
            <a:off x="934556" y="5208703"/>
            <a:ext cx="4942148" cy="1034855"/>
          </a:xfrm>
          <a:prstGeom prst="roundRect">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endParaRPr lang="fr-FR" sz="1600" dirty="0">
              <a:latin typeface="Times New Roman"/>
              <a:ea typeface="Times New Roman"/>
            </a:endParaRPr>
          </a:p>
        </p:txBody>
      </p:sp>
      <p:pic>
        <p:nvPicPr>
          <p:cNvPr id="85" name="Picture 2" descr="http://upload.wikimedia.org/wikipedia/commons/thumb/3/32/Wi-Fi_Logo.svg/304px-Wi-Fi_Logo.svg.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085378" y="5595716"/>
            <a:ext cx="475169" cy="285757"/>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descr="http://upload.wikimedia.org/wikipedia/en/thumb/c/c3/NFC-N-Mark-Logo.png/170px-NFC-N-Mark-Logo.png">
            <a:hlinkClick r:id="rId13"/>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850591" y="5280313"/>
            <a:ext cx="423749" cy="331846"/>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5"/>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562253" y="5231071"/>
            <a:ext cx="476908" cy="464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11" descr="http://medialib.st.com/filestore/1/7/6/0_cd9e4a17011f07e/1760thm_38f9011c0575284.jpg?v=2013-12-03+17%3A28%3A37">
            <a:hlinkClick r:id="rId16"/>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160875" y="5271685"/>
            <a:ext cx="365755" cy="342908"/>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9" descr="Aperçu plein-écran"/>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560546" y="5318068"/>
            <a:ext cx="325793" cy="305442"/>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1" descr="http://medialib.st.com/filestore/1/7/8/4_af9573df183fc9a/1784thm_19514f2a256e13b.jpg?v=2013-12-13+13%3A40%3A19">
            <a:hlinkClick r:id="rId19"/>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4886339" y="5606122"/>
            <a:ext cx="282600" cy="26494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upload.wikimedia.org/wikipedia/commons/thumb/d/da/Bluetooth.svg/170px-Bluetooth.svg.png">
            <a:hlinkClick r:id="rId21"/>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299525" y="5542104"/>
            <a:ext cx="247032" cy="352851"/>
          </a:xfrm>
          <a:prstGeom prst="rect">
            <a:avLst/>
          </a:prstGeom>
          <a:noFill/>
          <a:extLst>
            <a:ext uri="{909E8E84-426E-40DD-AFC4-6F175D3DCCD1}">
              <a14:hiddenFill xmlns:a14="http://schemas.microsoft.com/office/drawing/2010/main">
                <a:solidFill>
                  <a:srgbClr val="FFFFFF"/>
                </a:solidFill>
              </a14:hiddenFill>
            </a:ext>
          </a:extLst>
        </p:spPr>
      </p:pic>
      <p:sp>
        <p:nvSpPr>
          <p:cNvPr id="91" name="Rounded Rectangle 90"/>
          <p:cNvSpPr/>
          <p:nvPr/>
        </p:nvSpPr>
        <p:spPr>
          <a:xfrm>
            <a:off x="2584075" y="5900367"/>
            <a:ext cx="2942555" cy="290800"/>
          </a:xfrm>
          <a:prstGeom prst="round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r>
              <a:rPr lang="en-US" sz="1300" dirty="0">
                <a:solidFill>
                  <a:schemeClr val="accent1"/>
                </a:solidFill>
                <a:ea typeface="Times New Roman"/>
                <a:cs typeface="Times New Roman"/>
              </a:rPr>
              <a:t>Connectivity, Sensors…</a:t>
            </a:r>
            <a:endParaRPr lang="fr-FR" sz="1600" dirty="0">
              <a:solidFill>
                <a:schemeClr val="accent1"/>
              </a:solidFill>
              <a:latin typeface="Times New Roman"/>
              <a:ea typeface="Times New Roman"/>
            </a:endParaRPr>
          </a:p>
        </p:txBody>
      </p:sp>
      <p:pic>
        <p:nvPicPr>
          <p:cNvPr id="4" name="Picture 2" descr="Picture">
            <a:hlinkClick r:id="rId23"/>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434783" y="980728"/>
            <a:ext cx="616937" cy="616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3601868"/>
      </p:ext>
    </p:extLst>
  </p:cSld>
  <p:clrMapOvr>
    <a:masterClrMapping/>
  </p:clrMapOvr>
  <p:transition spd="slow">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075"/>
          <p:cNvSpPr>
            <a:spLocks noGrp="1" noChangeArrowheads="1"/>
          </p:cNvSpPr>
          <p:nvPr>
            <p:ph type="title"/>
          </p:nvPr>
        </p:nvSpPr>
        <p:spPr/>
        <p:txBody>
          <a:bodyPr/>
          <a:lstStyle/>
          <a:p>
            <a:r>
              <a:rPr lang="en-US" dirty="0" smtClean="0"/>
              <a:t>Boot Modes</a:t>
            </a:r>
          </a:p>
        </p:txBody>
      </p:sp>
      <p:sp>
        <p:nvSpPr>
          <p:cNvPr id="23619" name="Slide Number Placeholder 3"/>
          <p:cNvSpPr>
            <a:spLocks noGrp="1"/>
          </p:cNvSpPr>
          <p:nvPr>
            <p:ph type="sldNum" sz="quarter" idx="12"/>
          </p:nvPr>
        </p:nvSpPr>
        <p:spPr>
          <a:prstGeom prst="rect">
            <a:avLst/>
          </a:prstGeom>
          <a:noFill/>
        </p:spPr>
        <p:txBody>
          <a:bodyPr/>
          <a:lstStyle/>
          <a:p>
            <a:fld id="{100A5619-B95E-47C2-947A-90697C6FE490}" type="slidenum">
              <a:rPr lang="en-US" smtClean="0">
                <a:ea typeface="ＭＳ Ｐゴシック"/>
                <a:cs typeface="ＭＳ Ｐゴシック"/>
              </a:rPr>
              <a:pPr/>
              <a:t>50</a:t>
            </a:fld>
            <a:endParaRPr lang="en-US" sz="1400" smtClean="0">
              <a:ea typeface="ＭＳ Ｐゴシック"/>
              <a:cs typeface="ＭＳ Ｐゴシック"/>
            </a:endParaRPr>
          </a:p>
        </p:txBody>
      </p:sp>
      <p:graphicFrame>
        <p:nvGraphicFramePr>
          <p:cNvPr id="598232" name="Group 1240"/>
          <p:cNvGraphicFramePr>
            <a:graphicFrameLocks noGrp="1"/>
          </p:cNvGraphicFramePr>
          <p:nvPr>
            <p:extLst/>
          </p:nvPr>
        </p:nvGraphicFramePr>
        <p:xfrm>
          <a:off x="262781" y="1844825"/>
          <a:ext cx="7992888" cy="3054836"/>
        </p:xfrm>
        <a:graphic>
          <a:graphicData uri="http://schemas.openxmlformats.org/drawingml/2006/table">
            <a:tbl>
              <a:tblPr firstRow="1" bandRow="1">
                <a:tableStyleId>{21E4AEA4-8DFA-4A89-87EB-49C32662AFE0}</a:tableStyleId>
              </a:tblPr>
              <a:tblGrid>
                <a:gridCol w="1055367"/>
                <a:gridCol w="1046366"/>
                <a:gridCol w="1046366"/>
                <a:gridCol w="1046366"/>
                <a:gridCol w="1606680"/>
                <a:gridCol w="2191743"/>
              </a:tblGrid>
              <a:tr h="356505">
                <a:tc gridSpan="4">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kern="1200" cap="none" normalizeH="0" baseline="0" dirty="0" smtClean="0">
                          <a:ln>
                            <a:noFill/>
                          </a:ln>
                          <a:solidFill>
                            <a:schemeClr val="bg1"/>
                          </a:solidFill>
                          <a:effectLst/>
                          <a:latin typeface="Verdana" pitchFamily="34" charset="0"/>
                          <a:ea typeface="+mn-ea"/>
                          <a:cs typeface="+mn-cs"/>
                        </a:rPr>
                        <a:t>BOOT Mode Selection</a:t>
                      </a:r>
                    </a:p>
                  </a:txBody>
                  <a:tcPr marL="32011" marR="64022" marT="32011" marB="32011" anchor="ctr" anchorCtr="1" horzOverflow="overflow"/>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kern="1200" cap="none" normalizeH="0" baseline="0" dirty="0" smtClean="0">
                          <a:ln>
                            <a:noFill/>
                          </a:ln>
                          <a:solidFill>
                            <a:schemeClr val="bg1"/>
                          </a:solidFill>
                          <a:effectLst/>
                          <a:latin typeface="Verdana" pitchFamily="34" charset="0"/>
                          <a:ea typeface="+mn-ea"/>
                          <a:cs typeface="+mn-cs"/>
                        </a:rPr>
                        <a:t>Boot Mode</a:t>
                      </a:r>
                    </a:p>
                  </a:txBody>
                  <a:tcPr marL="32011" marR="64022" marT="32011" marB="32011" anchor="ctr" anchorCtr="1" horzOverflow="overflow"/>
                </a:tc>
                <a:tc row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kern="1200" cap="none" normalizeH="0" baseline="0" dirty="0" smtClean="0">
                          <a:ln>
                            <a:noFill/>
                          </a:ln>
                          <a:solidFill>
                            <a:schemeClr val="bg1"/>
                          </a:solidFill>
                          <a:effectLst/>
                          <a:latin typeface="Verdana" pitchFamily="34" charset="0"/>
                          <a:ea typeface="+mn-ea"/>
                          <a:cs typeface="+mn-cs"/>
                        </a:rPr>
                        <a:t>Aliasing</a:t>
                      </a:r>
                    </a:p>
                  </a:txBody>
                  <a:tcPr marL="32011" marR="64022" marT="32011" marB="32011" anchor="ctr" anchorCtr="1" horzOverflow="overflow"/>
                </a:tc>
              </a:tr>
              <a:tr h="21955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kern="1200" cap="none" normalizeH="0" baseline="0" dirty="0" smtClean="0">
                          <a:ln>
                            <a:noFill/>
                          </a:ln>
                          <a:solidFill>
                            <a:schemeClr val="bg1"/>
                          </a:solidFill>
                          <a:effectLst/>
                          <a:latin typeface="Verdana" pitchFamily="34" charset="0"/>
                          <a:ea typeface="+mn-ea"/>
                          <a:cs typeface="+mn-cs"/>
                        </a:rPr>
                        <a:t>nBOOT1</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kern="1200" cap="none" normalizeH="0" baseline="0" dirty="0" smtClean="0">
                          <a:ln>
                            <a:noFill/>
                          </a:ln>
                          <a:solidFill>
                            <a:schemeClr val="bg1"/>
                          </a:solidFill>
                          <a:effectLst/>
                          <a:latin typeface="Verdana" pitchFamily="34" charset="0"/>
                          <a:ea typeface="+mn-ea"/>
                          <a:cs typeface="+mn-cs"/>
                        </a:rPr>
                        <a:t>bit</a:t>
                      </a:r>
                    </a:p>
                  </a:txBody>
                  <a:tcPr marL="32011" marR="64022" marT="32011" marB="32011" anchor="ctr" anchorCtr="1" horzOverflow="overflow">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bg1"/>
                          </a:solidFill>
                          <a:effectLst/>
                          <a:latin typeface="Verdana" pitchFamily="34" charset="0"/>
                        </a:rPr>
                        <a:t>BOOT0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bg1"/>
                          </a:solidFill>
                          <a:effectLst/>
                          <a:latin typeface="Verdana" pitchFamily="34" charset="0"/>
                        </a:rPr>
                        <a:t>pin</a:t>
                      </a:r>
                    </a:p>
                  </a:txBody>
                  <a:tcPr marL="32011" marR="64022" marT="32011" marB="32011" anchor="ctr" anchorCtr="1" horzOverflow="overflow">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tx1"/>
                          </a:solidFill>
                          <a:effectLst/>
                          <a:latin typeface="Verdana" pitchFamily="34" charset="0"/>
                        </a:rPr>
                        <a:t>BOOT_SEL</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tx1"/>
                          </a:solidFill>
                          <a:effectLst/>
                          <a:latin typeface="Verdana" pitchFamily="34" charset="0"/>
                        </a:rPr>
                        <a:t>bit</a:t>
                      </a:r>
                    </a:p>
                  </a:txBody>
                  <a:tcPr marL="32011" marR="64022" marT="32011" marB="32011" anchor="ctr" anchorCtr="1" horzOverflow="overflow">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tx1"/>
                          </a:solidFill>
                          <a:effectLst/>
                          <a:latin typeface="Verdana" pitchFamily="34" charset="0"/>
                        </a:rPr>
                        <a:t>nBOOT0</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tx1"/>
                          </a:solidFill>
                          <a:effectLst/>
                          <a:latin typeface="Verdana" pitchFamily="34" charset="0"/>
                        </a:rPr>
                        <a:t>bit</a:t>
                      </a:r>
                    </a:p>
                  </a:txBody>
                  <a:tcPr marL="32011" marR="64022" marT="32011" marB="32011" anchor="ctr" anchorCtr="1" horzOverflow="overflow">
                    <a:solidFill>
                      <a:schemeClr val="accent1">
                        <a:lumMod val="20000"/>
                        <a:lumOff val="80000"/>
                      </a:schemeClr>
                    </a:solidFill>
                  </a:tcPr>
                </a:tc>
                <a:tc vMerge="1">
                  <a:txBody>
                    <a:bodyPr/>
                    <a:lstStyle/>
                    <a:p>
                      <a:endParaRPr lang="en-US"/>
                    </a:p>
                  </a:txBody>
                  <a:tcPr/>
                </a:tc>
                <a:tc vMerge="1">
                  <a:txBody>
                    <a:bodyPr/>
                    <a:lstStyle/>
                    <a:p>
                      <a:endParaRPr lang="en-US"/>
                    </a:p>
                  </a:txBody>
                  <a:tcPr/>
                </a:tc>
              </a:tr>
              <a:tr h="38706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kern="1200" cap="none" normalizeH="0" baseline="0" dirty="0" smtClean="0">
                          <a:ln>
                            <a:noFill/>
                          </a:ln>
                          <a:solidFill>
                            <a:schemeClr val="tx1"/>
                          </a:solidFill>
                          <a:effectLst/>
                          <a:latin typeface="Verdana" pitchFamily="34" charset="0"/>
                          <a:ea typeface="+mn-ea"/>
                          <a:cs typeface="+mn-cs"/>
                        </a:rPr>
                        <a:t>X</a:t>
                      </a:r>
                    </a:p>
                  </a:txBody>
                  <a:tcPr marL="32011" marR="64022" marT="32011" marB="32011" anchor="ctr" anchorCtr="1"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tx1"/>
                          </a:solidFill>
                          <a:effectLst/>
                          <a:latin typeface="Verdana" pitchFamily="34" charset="0"/>
                        </a:rPr>
                        <a:t>0</a:t>
                      </a:r>
                    </a:p>
                  </a:txBody>
                  <a:tcPr marL="32011" marR="64022" marT="32011" marB="32011" anchor="ctr" anchorCtr="1"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tx1"/>
                          </a:solidFill>
                          <a:effectLst/>
                          <a:latin typeface="Verdana" pitchFamily="34" charset="0"/>
                        </a:rPr>
                        <a:t>1</a:t>
                      </a:r>
                    </a:p>
                  </a:txBody>
                  <a:tcPr marL="32011" marR="64022" marT="32011" marB="32011" anchor="ctr" anchorCtr="1"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tx1"/>
                          </a:solidFill>
                          <a:effectLst/>
                          <a:latin typeface="Verdana" pitchFamily="34" charset="0"/>
                        </a:rPr>
                        <a:t>X</a:t>
                      </a:r>
                    </a:p>
                  </a:txBody>
                  <a:tcPr marL="32011" marR="64022" marT="32011" marB="32011" anchor="ctr" anchorCtr="1" horzOverflow="overflow">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kern="1200" cap="none" normalizeH="0" baseline="0" dirty="0" smtClean="0">
                          <a:ln>
                            <a:noFill/>
                          </a:ln>
                          <a:solidFill>
                            <a:schemeClr val="tx1"/>
                          </a:solidFill>
                          <a:effectLst/>
                          <a:latin typeface="Verdana" pitchFamily="34" charset="0"/>
                          <a:ea typeface="+mn-ea"/>
                          <a:cs typeface="+mn-cs"/>
                        </a:rPr>
                        <a:t>User Flash</a:t>
                      </a:r>
                    </a:p>
                  </a:txBody>
                  <a:tcPr marL="32011" marR="64022" marT="32011" marB="32011" anchor="ctr" anchorCtr="1"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kern="1200" cap="none" normalizeH="0" baseline="0" dirty="0" smtClean="0">
                          <a:ln>
                            <a:noFill/>
                          </a:ln>
                          <a:solidFill>
                            <a:schemeClr val="tx1"/>
                          </a:solidFill>
                          <a:effectLst/>
                          <a:latin typeface="Verdana" pitchFamily="34" charset="0"/>
                          <a:ea typeface="+mn-ea"/>
                          <a:cs typeface="+mn-cs"/>
                        </a:rPr>
                        <a:t>User Flash is selected as boot space</a:t>
                      </a:r>
                    </a:p>
                  </a:txBody>
                  <a:tcPr marL="32011" marR="64022" marT="32011" marB="32011" anchor="ctr" anchorCtr="1" horzOverflow="overflow"/>
                </a:tc>
              </a:tr>
              <a:tr h="38560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kern="1200" cap="none" normalizeH="0" baseline="0" dirty="0" smtClean="0">
                          <a:ln>
                            <a:noFill/>
                          </a:ln>
                          <a:solidFill>
                            <a:schemeClr val="tx1"/>
                          </a:solidFill>
                          <a:effectLst/>
                          <a:latin typeface="Verdana" pitchFamily="34" charset="0"/>
                          <a:ea typeface="+mn-ea"/>
                          <a:cs typeface="+mn-cs"/>
                        </a:rPr>
                        <a:t>1</a:t>
                      </a:r>
                    </a:p>
                  </a:txBody>
                  <a:tcPr marL="32011" marR="64022" marT="32011" marB="32011" anchor="ctr" anchorCtr="1"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tx1"/>
                          </a:solidFill>
                          <a:effectLst/>
                          <a:latin typeface="Verdana" pitchFamily="34" charset="0"/>
                        </a:rPr>
                        <a:t>1</a:t>
                      </a:r>
                    </a:p>
                  </a:txBody>
                  <a:tcPr marL="32011" marR="64022" marT="32011" marB="32011" anchor="ctr" anchorCtr="1"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tx1"/>
                          </a:solidFill>
                          <a:effectLst/>
                          <a:latin typeface="Verdana" pitchFamily="34" charset="0"/>
                        </a:rPr>
                        <a:t>1</a:t>
                      </a:r>
                    </a:p>
                  </a:txBody>
                  <a:tcPr marL="32011" marR="64022" marT="32011" marB="32011" anchor="ctr" anchorCtr="1"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tx1"/>
                          </a:solidFill>
                          <a:effectLst/>
                          <a:latin typeface="Verdana" pitchFamily="34" charset="0"/>
                        </a:rPr>
                        <a:t>X</a:t>
                      </a:r>
                    </a:p>
                  </a:txBody>
                  <a:tcPr marL="32011" marR="64022" marT="32011" marB="32011" anchor="ctr" anchorCtr="1" horzOverflow="overflow">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kern="1200" cap="none" normalizeH="0" baseline="0" dirty="0" smtClean="0">
                          <a:ln>
                            <a:noFill/>
                          </a:ln>
                          <a:solidFill>
                            <a:schemeClr val="tx1"/>
                          </a:solidFill>
                          <a:effectLst/>
                          <a:latin typeface="Verdana" pitchFamily="34" charset="0"/>
                          <a:ea typeface="+mn-ea"/>
                          <a:cs typeface="+mn-cs"/>
                        </a:rPr>
                        <a:t>System memory</a:t>
                      </a:r>
                    </a:p>
                  </a:txBody>
                  <a:tcPr marL="32011" marR="64022" marT="32011" marB="32011" anchor="ctr" anchorCtr="1"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kern="1200" cap="none" normalizeH="0" baseline="0" dirty="0" smtClean="0">
                          <a:ln>
                            <a:noFill/>
                          </a:ln>
                          <a:solidFill>
                            <a:schemeClr val="tx1"/>
                          </a:solidFill>
                          <a:effectLst/>
                          <a:latin typeface="Verdana" pitchFamily="34" charset="0"/>
                          <a:ea typeface="+mn-ea"/>
                          <a:cs typeface="+mn-cs"/>
                        </a:rPr>
                        <a:t>System Memory is selected as boot space </a:t>
                      </a:r>
                    </a:p>
                  </a:txBody>
                  <a:tcPr marL="32011" marR="64022" marT="32011" marB="32011" anchor="ctr" anchorCtr="1" horzOverflow="overflow"/>
                </a:tc>
              </a:tr>
              <a:tr h="38997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kern="1200" cap="none" normalizeH="0" baseline="0" dirty="0" smtClean="0">
                          <a:ln>
                            <a:noFill/>
                          </a:ln>
                          <a:solidFill>
                            <a:schemeClr val="tx1"/>
                          </a:solidFill>
                          <a:effectLst/>
                          <a:latin typeface="Verdana" pitchFamily="34" charset="0"/>
                          <a:ea typeface="+mn-ea"/>
                          <a:cs typeface="+mn-cs"/>
                        </a:rPr>
                        <a:t>0</a:t>
                      </a:r>
                    </a:p>
                  </a:txBody>
                  <a:tcPr marL="32011" marR="64022" marT="32011" marB="32011" anchor="ctr" anchorCtr="1"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tx1"/>
                          </a:solidFill>
                          <a:effectLst/>
                          <a:latin typeface="Verdana" pitchFamily="34" charset="0"/>
                        </a:rPr>
                        <a:t>1</a:t>
                      </a:r>
                    </a:p>
                  </a:txBody>
                  <a:tcPr marL="32011" marR="64022" marT="32011" marB="32011" anchor="ctr" anchorCtr="1"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tx1"/>
                          </a:solidFill>
                          <a:effectLst/>
                          <a:latin typeface="Verdana" pitchFamily="34" charset="0"/>
                        </a:rPr>
                        <a:t>1</a:t>
                      </a:r>
                    </a:p>
                  </a:txBody>
                  <a:tcPr marL="32011" marR="64022" marT="32011" marB="32011" anchor="ctr" anchorCtr="1"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tx1"/>
                          </a:solidFill>
                          <a:effectLst/>
                          <a:latin typeface="Verdana" pitchFamily="34" charset="0"/>
                        </a:rPr>
                        <a:t>X</a:t>
                      </a:r>
                    </a:p>
                  </a:txBody>
                  <a:tcPr marL="32011" marR="64022" marT="32011" marB="32011" anchor="ctr" anchorCtr="1" horzOverflow="overflow">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kern="1200" cap="none" normalizeH="0" baseline="0" dirty="0" smtClean="0">
                          <a:ln>
                            <a:noFill/>
                          </a:ln>
                          <a:solidFill>
                            <a:schemeClr val="tx1"/>
                          </a:solidFill>
                          <a:effectLst/>
                          <a:latin typeface="Verdana" pitchFamily="34" charset="0"/>
                          <a:ea typeface="+mn-ea"/>
                          <a:cs typeface="+mn-cs"/>
                        </a:rPr>
                        <a:t>Embedded SRAM</a:t>
                      </a:r>
                    </a:p>
                  </a:txBody>
                  <a:tcPr marL="32011" marR="64022" marT="32011" marB="32011" anchor="ctr" anchorCtr="1"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900" b="1" i="0" u="none" strike="noStrike" kern="1200" cap="none" normalizeH="0" baseline="0" dirty="0" smtClean="0">
                          <a:ln>
                            <a:noFill/>
                          </a:ln>
                          <a:solidFill>
                            <a:schemeClr val="tx1"/>
                          </a:solidFill>
                          <a:effectLst/>
                          <a:latin typeface="Verdana" pitchFamily="34" charset="0"/>
                          <a:ea typeface="+mn-ea"/>
                          <a:cs typeface="+mn-cs"/>
                        </a:rPr>
                        <a:t>Embedded SRAM is selected as boot space</a:t>
                      </a:r>
                    </a:p>
                  </a:txBody>
                  <a:tcPr marL="32011" marR="64022" marT="32011" marB="32011" anchor="ctr" anchorCtr="1" horzOverflow="overflow"/>
                </a:tc>
              </a:tr>
              <a:tr h="38997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tx1"/>
                          </a:solidFill>
                          <a:effectLst/>
                          <a:latin typeface="Verdana" pitchFamily="34" charset="0"/>
                        </a:rPr>
                        <a:t>X</a:t>
                      </a:r>
                    </a:p>
                  </a:txBody>
                  <a:tcPr marL="32011" marR="64022" marT="32011" marB="32011" anchor="ctr" anchorCtr="1" horzOverflow="overflow">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tx1"/>
                          </a:solidFill>
                          <a:effectLst/>
                          <a:latin typeface="Verdana" pitchFamily="34" charset="0"/>
                        </a:rPr>
                        <a:t>X</a:t>
                      </a:r>
                    </a:p>
                  </a:txBody>
                  <a:tcPr marL="32011" marR="64022" marT="32011" marB="32011" anchor="ctr" anchorCtr="1" horzOverflow="overflow">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tx1"/>
                          </a:solidFill>
                          <a:effectLst/>
                          <a:latin typeface="Verdana" pitchFamily="34" charset="0"/>
                        </a:rPr>
                        <a:t>0</a:t>
                      </a:r>
                    </a:p>
                  </a:txBody>
                  <a:tcPr marL="32011" marR="64022" marT="32011" marB="32011" anchor="ctr" anchorCtr="1" horzOverflow="overflow">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tx1"/>
                          </a:solidFill>
                          <a:effectLst/>
                          <a:latin typeface="Verdana" pitchFamily="34" charset="0"/>
                        </a:rPr>
                        <a:t>1</a:t>
                      </a:r>
                    </a:p>
                  </a:txBody>
                  <a:tcPr marL="32011" marR="64022" marT="32011" marB="32011" anchor="ctr" anchorCtr="1" horzOverflow="overflow">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kern="1200" cap="none" normalizeH="0" baseline="0" dirty="0" smtClean="0">
                          <a:ln>
                            <a:noFill/>
                          </a:ln>
                          <a:solidFill>
                            <a:schemeClr val="tx1"/>
                          </a:solidFill>
                          <a:effectLst/>
                          <a:latin typeface="Verdana" pitchFamily="34" charset="0"/>
                          <a:ea typeface="+mn-ea"/>
                          <a:cs typeface="+mn-cs"/>
                        </a:rPr>
                        <a:t>User Flash</a:t>
                      </a:r>
                    </a:p>
                  </a:txBody>
                  <a:tcPr marL="32011" marR="64022" marT="32011" marB="32011" anchor="ctr" anchorCtr="1"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kern="1200" cap="none" normalizeH="0" baseline="0" dirty="0" smtClean="0">
                          <a:ln>
                            <a:noFill/>
                          </a:ln>
                          <a:solidFill>
                            <a:schemeClr val="tx1"/>
                          </a:solidFill>
                          <a:effectLst/>
                          <a:latin typeface="Verdana" pitchFamily="34" charset="0"/>
                          <a:ea typeface="+mn-ea"/>
                          <a:cs typeface="+mn-cs"/>
                        </a:rPr>
                        <a:t>User Flash is selected as boot space</a:t>
                      </a:r>
                    </a:p>
                  </a:txBody>
                  <a:tcPr marL="32011" marR="64022" marT="32011" marB="32011" anchor="ctr" anchorCtr="1" horzOverflow="overflow"/>
                </a:tc>
              </a:tr>
              <a:tr h="38997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tx1"/>
                          </a:solidFill>
                          <a:effectLst/>
                          <a:latin typeface="Verdana" pitchFamily="34" charset="0"/>
                        </a:rPr>
                        <a:t>1</a:t>
                      </a:r>
                    </a:p>
                  </a:txBody>
                  <a:tcPr marL="32011" marR="64022" marT="32011" marB="32011" anchor="ctr" anchorCtr="1" horzOverflow="overflow">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tx1"/>
                          </a:solidFill>
                          <a:effectLst/>
                          <a:latin typeface="Verdana" pitchFamily="34" charset="0"/>
                        </a:rPr>
                        <a:t>X</a:t>
                      </a:r>
                    </a:p>
                  </a:txBody>
                  <a:tcPr marL="32011" marR="64022" marT="32011" marB="32011" anchor="ctr" anchorCtr="1" horzOverflow="overflow">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tx1"/>
                          </a:solidFill>
                          <a:effectLst/>
                          <a:latin typeface="Verdana" pitchFamily="34" charset="0"/>
                        </a:rPr>
                        <a:t>0</a:t>
                      </a:r>
                    </a:p>
                  </a:txBody>
                  <a:tcPr marL="32011" marR="64022" marT="32011" marB="32011" anchor="ctr" anchorCtr="1" horzOverflow="overflow">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tx1"/>
                          </a:solidFill>
                          <a:effectLst/>
                          <a:latin typeface="Verdana" pitchFamily="34" charset="0"/>
                        </a:rPr>
                        <a:t>0</a:t>
                      </a:r>
                    </a:p>
                  </a:txBody>
                  <a:tcPr marL="32011" marR="64022" marT="32011" marB="32011" anchor="ctr" anchorCtr="1" horzOverflow="overflow">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kern="1200" cap="none" normalizeH="0" baseline="0" dirty="0" smtClean="0">
                          <a:ln>
                            <a:noFill/>
                          </a:ln>
                          <a:solidFill>
                            <a:schemeClr val="tx1"/>
                          </a:solidFill>
                          <a:effectLst/>
                          <a:latin typeface="Verdana" pitchFamily="34" charset="0"/>
                          <a:ea typeface="+mn-ea"/>
                          <a:cs typeface="+mn-cs"/>
                        </a:rPr>
                        <a:t>System memory</a:t>
                      </a:r>
                    </a:p>
                  </a:txBody>
                  <a:tcPr marL="32011" marR="64022" marT="32011" marB="32011" anchor="ctr" anchorCtr="1"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kern="1200" cap="none" normalizeH="0" baseline="0" dirty="0" smtClean="0">
                          <a:ln>
                            <a:noFill/>
                          </a:ln>
                          <a:solidFill>
                            <a:schemeClr val="tx1"/>
                          </a:solidFill>
                          <a:effectLst/>
                          <a:latin typeface="Verdana" pitchFamily="34" charset="0"/>
                          <a:ea typeface="+mn-ea"/>
                          <a:cs typeface="+mn-cs"/>
                        </a:rPr>
                        <a:t>System Memory is selected as boot space </a:t>
                      </a:r>
                    </a:p>
                  </a:txBody>
                  <a:tcPr marL="32011" marR="64022" marT="32011" marB="32011" anchor="ctr" anchorCtr="1" horzOverflow="overflow"/>
                </a:tc>
              </a:tr>
              <a:tr h="38997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tx1"/>
                          </a:solidFill>
                          <a:effectLst/>
                          <a:latin typeface="Verdana" pitchFamily="34" charset="0"/>
                        </a:rPr>
                        <a:t>0</a:t>
                      </a:r>
                    </a:p>
                  </a:txBody>
                  <a:tcPr marL="32011" marR="64022" marT="32011" marB="32011" anchor="ctr" anchorCtr="1" horzOverflow="overflow">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tx1"/>
                          </a:solidFill>
                          <a:effectLst/>
                          <a:latin typeface="Verdana" pitchFamily="34" charset="0"/>
                        </a:rPr>
                        <a:t>X</a:t>
                      </a:r>
                    </a:p>
                  </a:txBody>
                  <a:tcPr marL="32011" marR="64022" marT="32011" marB="32011" anchor="ctr" anchorCtr="1" horzOverflow="overflow">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tx1"/>
                          </a:solidFill>
                          <a:effectLst/>
                          <a:latin typeface="Verdana" pitchFamily="34" charset="0"/>
                        </a:rPr>
                        <a:t>0</a:t>
                      </a:r>
                    </a:p>
                  </a:txBody>
                  <a:tcPr marL="32011" marR="64022" marT="32011" marB="32011" anchor="ctr" anchorCtr="1" horzOverflow="overflow">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tx1"/>
                          </a:solidFill>
                          <a:effectLst/>
                          <a:latin typeface="Verdana" pitchFamily="34" charset="0"/>
                        </a:rPr>
                        <a:t>0</a:t>
                      </a:r>
                    </a:p>
                  </a:txBody>
                  <a:tcPr marL="32011" marR="64022" marT="32011" marB="32011" anchor="ctr" anchorCtr="1" horzOverflow="overflow">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kern="1200" cap="none" normalizeH="0" baseline="0" dirty="0" smtClean="0">
                          <a:ln>
                            <a:noFill/>
                          </a:ln>
                          <a:solidFill>
                            <a:schemeClr val="tx1"/>
                          </a:solidFill>
                          <a:effectLst/>
                          <a:latin typeface="Verdana" pitchFamily="34" charset="0"/>
                          <a:ea typeface="+mn-ea"/>
                          <a:cs typeface="+mn-cs"/>
                        </a:rPr>
                        <a:t>Embedded SRAM</a:t>
                      </a:r>
                    </a:p>
                  </a:txBody>
                  <a:tcPr marL="32011" marR="64022" marT="32011" marB="32011" anchor="ctr" anchorCtr="1"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900" b="1" i="0" u="none" strike="noStrike" kern="1200" cap="none" normalizeH="0" baseline="0" dirty="0" smtClean="0">
                          <a:ln>
                            <a:noFill/>
                          </a:ln>
                          <a:solidFill>
                            <a:schemeClr val="tx1"/>
                          </a:solidFill>
                          <a:effectLst/>
                          <a:latin typeface="Verdana" pitchFamily="34" charset="0"/>
                          <a:ea typeface="+mn-ea"/>
                          <a:cs typeface="+mn-cs"/>
                        </a:rPr>
                        <a:t>Embedded SRAM is selected as boot space</a:t>
                      </a:r>
                    </a:p>
                  </a:txBody>
                  <a:tcPr marL="32011" marR="64022" marT="32011" marB="32011" anchor="ctr" anchorCtr="1" horzOverflow="overflow"/>
                </a:tc>
              </a:tr>
            </a:tbl>
          </a:graphicData>
        </a:graphic>
      </p:graphicFrame>
      <p:sp>
        <p:nvSpPr>
          <p:cNvPr id="45114" name="Rectangle 1213"/>
          <p:cNvSpPr>
            <a:spLocks noChangeArrowheads="1"/>
          </p:cNvSpPr>
          <p:nvPr/>
        </p:nvSpPr>
        <p:spPr bwMode="auto">
          <a:xfrm>
            <a:off x="827584" y="990600"/>
            <a:ext cx="7952740" cy="1387475"/>
          </a:xfrm>
          <a:prstGeom prst="rect">
            <a:avLst/>
          </a:prstGeom>
          <a:noFill/>
          <a:ln w="9525">
            <a:noFill/>
            <a:miter lim="800000"/>
            <a:headEnd/>
            <a:tailEnd/>
          </a:ln>
        </p:spPr>
        <p:txBody>
          <a:bodyPr wrap="none" lIns="91393" tIns="45696" rIns="91393" bIns="45696"/>
          <a:lstStyle/>
          <a:p>
            <a:pPr marL="342900" indent="-342900" eaLnBrk="0" hangingPunct="0">
              <a:buClr>
                <a:schemeClr val="accent2"/>
              </a:buClr>
              <a:buSzPct val="150000"/>
              <a:buFont typeface="Wingdings" pitchFamily="2" charset="2"/>
              <a:buChar char="§"/>
              <a:defRPr/>
            </a:pPr>
            <a:r>
              <a:rPr lang="en-US" sz="1100" b="1" dirty="0"/>
              <a:t>Boot modes</a:t>
            </a:r>
          </a:p>
          <a:p>
            <a:pPr marL="742950" lvl="1" indent="-285750" eaLnBrk="0" hangingPunct="0">
              <a:buClr>
                <a:schemeClr val="accent2"/>
              </a:buClr>
              <a:buSzPct val="150000"/>
              <a:defRPr/>
            </a:pPr>
            <a:r>
              <a:rPr lang="en-US" sz="1100" dirty="0"/>
              <a:t>  Depending on the Boot configuration, Embedded </a:t>
            </a:r>
            <a:r>
              <a:rPr lang="en-US" sz="1100" dirty="0" smtClean="0"/>
              <a:t>Flash memory</a:t>
            </a:r>
            <a:r>
              <a:rPr lang="en-US" sz="1100" dirty="0"/>
              <a:t>, System memory or Embedded SRAM memory</a:t>
            </a:r>
          </a:p>
          <a:p>
            <a:pPr marL="742950" lvl="1" indent="-285750" eaLnBrk="0" hangingPunct="0">
              <a:buClr>
                <a:schemeClr val="accent2"/>
              </a:buClr>
              <a:buSzPct val="150000"/>
              <a:defRPr/>
            </a:pPr>
            <a:r>
              <a:rPr lang="en-US" sz="1100" dirty="0"/>
              <a:t>  is aliased at @0x00. Even when aliased, these </a:t>
            </a:r>
            <a:r>
              <a:rPr lang="en-US" sz="1100" dirty="0" smtClean="0"/>
              <a:t>memories are </a:t>
            </a:r>
            <a:r>
              <a:rPr lang="en-US" sz="1100" dirty="0"/>
              <a:t>still accessible from their original memory space</a:t>
            </a:r>
            <a:r>
              <a:rPr lang="en-US" sz="1100" dirty="0" smtClean="0"/>
              <a:t>.</a:t>
            </a:r>
          </a:p>
          <a:p>
            <a:pPr marL="285750" indent="-285750" eaLnBrk="0" hangingPunct="0">
              <a:buClr>
                <a:schemeClr val="accent2"/>
              </a:buClr>
              <a:buSzPct val="150000"/>
              <a:buFont typeface="Wingdings" pitchFamily="2" charset="2"/>
              <a:buChar char="§"/>
              <a:defRPr/>
            </a:pPr>
            <a:r>
              <a:rPr lang="en-US" sz="1100" dirty="0" smtClean="0"/>
              <a:t>The </a:t>
            </a:r>
            <a:r>
              <a:rPr lang="en-US" sz="1100" dirty="0"/>
              <a:t>boot configuration is defined with </a:t>
            </a:r>
            <a:r>
              <a:rPr lang="en-US" sz="1100" b="1" dirty="0"/>
              <a:t>BOOT0 </a:t>
            </a:r>
            <a:r>
              <a:rPr lang="en-US" sz="1100" b="1" dirty="0" smtClean="0"/>
              <a:t>pin, </a:t>
            </a:r>
            <a:r>
              <a:rPr lang="en-US" sz="1100" b="1" dirty="0">
                <a:solidFill>
                  <a:srgbClr val="FF0000"/>
                </a:solidFill>
              </a:rPr>
              <a:t>nBOOT1 bit, </a:t>
            </a:r>
            <a:r>
              <a:rPr lang="en-US" sz="1100" b="1" dirty="0" smtClean="0">
                <a:solidFill>
                  <a:srgbClr val="FF0000"/>
                </a:solidFill>
              </a:rPr>
              <a:t>nBOOT0 bit and BOOT_SEL bit</a:t>
            </a:r>
            <a:r>
              <a:rPr lang="en-US" sz="1100" b="1" dirty="0" smtClean="0"/>
              <a:t> </a:t>
            </a:r>
            <a:r>
              <a:rPr lang="en-US" sz="1100" dirty="0"/>
              <a:t>from </a:t>
            </a:r>
            <a:r>
              <a:rPr lang="en-US" sz="1100" dirty="0">
                <a:solidFill>
                  <a:srgbClr val="FF0000"/>
                </a:solidFill>
              </a:rPr>
              <a:t>USER option byte</a:t>
            </a:r>
            <a:r>
              <a:rPr lang="en-US" sz="1100" dirty="0" smtClean="0"/>
              <a:t>.</a:t>
            </a:r>
          </a:p>
          <a:p>
            <a:pPr eaLnBrk="0" hangingPunct="0">
              <a:buClr>
                <a:schemeClr val="accent2"/>
              </a:buClr>
              <a:buSzPct val="150000"/>
              <a:defRPr/>
            </a:pPr>
            <a:endParaRPr lang="en-US" sz="1100" dirty="0"/>
          </a:p>
        </p:txBody>
      </p:sp>
      <p:sp>
        <p:nvSpPr>
          <p:cNvPr id="23623" name="TextBox 75"/>
          <p:cNvSpPr txBox="1">
            <a:spLocks noChangeArrowheads="1"/>
          </p:cNvSpPr>
          <p:nvPr/>
        </p:nvSpPr>
        <p:spPr bwMode="auto">
          <a:xfrm>
            <a:off x="827584" y="5248648"/>
            <a:ext cx="7875984" cy="538609"/>
          </a:xfrm>
          <a:prstGeom prst="rect">
            <a:avLst/>
          </a:prstGeom>
          <a:noFill/>
          <a:ln w="9525">
            <a:noFill/>
            <a:miter lim="800000"/>
            <a:headEnd/>
            <a:tailEnd/>
          </a:ln>
        </p:spPr>
        <p:txBody>
          <a:bodyPr wrap="square">
            <a:spAutoFit/>
          </a:bodyPr>
          <a:lstStyle/>
          <a:p>
            <a:pPr eaLnBrk="0" hangingPunct="0">
              <a:buFont typeface="Wingdings" pitchFamily="2" charset="2"/>
              <a:buChar char="§"/>
            </a:pPr>
            <a:r>
              <a:rPr lang="en-US" sz="1800" b="1" dirty="0">
                <a:solidFill>
                  <a:schemeClr val="accent2"/>
                </a:solidFill>
              </a:rPr>
              <a:t> </a:t>
            </a:r>
            <a:r>
              <a:rPr lang="en-US" sz="1100" b="1" dirty="0"/>
              <a:t>System memory</a:t>
            </a:r>
            <a:r>
              <a:rPr lang="en-US" sz="1100" dirty="0"/>
              <a:t> : contains the </a:t>
            </a:r>
            <a:r>
              <a:rPr lang="en-US" sz="1100" dirty="0" err="1"/>
              <a:t>Bootloader</a:t>
            </a:r>
            <a:r>
              <a:rPr lang="en-US" sz="1100" dirty="0"/>
              <a:t> used to re-program the FLASH through USART1 </a:t>
            </a:r>
            <a:r>
              <a:rPr lang="en-US" sz="1100" dirty="0" smtClean="0"/>
              <a:t>(</a:t>
            </a:r>
            <a:r>
              <a:rPr lang="en-US" sz="1100" dirty="0"/>
              <a:t>same pins configuration as for STM32 products).  </a:t>
            </a:r>
          </a:p>
        </p:txBody>
      </p:sp>
      <p:sp>
        <p:nvSpPr>
          <p:cNvPr id="78" name="TextBox 77"/>
          <p:cNvSpPr txBox="1"/>
          <p:nvPr/>
        </p:nvSpPr>
        <p:spPr>
          <a:xfrm>
            <a:off x="827584" y="5799876"/>
            <a:ext cx="7875984" cy="700192"/>
          </a:xfrm>
          <a:prstGeom prst="rect">
            <a:avLst/>
          </a:prstGeom>
          <a:noFill/>
        </p:spPr>
        <p:txBody>
          <a:bodyPr wrap="square">
            <a:spAutoFit/>
          </a:bodyPr>
          <a:lstStyle/>
          <a:p>
            <a:pPr marL="0" lvl="1" eaLnBrk="0" hangingPunct="0">
              <a:buFont typeface="Wingdings" pitchFamily="2" charset="2"/>
              <a:buChar char="§"/>
              <a:defRPr/>
            </a:pPr>
            <a:r>
              <a:rPr lang="fr-FR" sz="1800" b="1" dirty="0">
                <a:solidFill>
                  <a:schemeClr val="accent2"/>
                </a:solidFill>
                <a:ea typeface="ＭＳ Ｐゴシック" charset="-128"/>
                <a:cs typeface="+mn-cs"/>
              </a:rPr>
              <a:t> </a:t>
            </a:r>
            <a:r>
              <a:rPr lang="fr-FR" sz="1100" b="1" dirty="0">
                <a:ea typeface="ＭＳ Ｐゴシック" charset="-128"/>
                <a:cs typeface="+mn-cs"/>
              </a:rPr>
              <a:t>Boot </a:t>
            </a:r>
            <a:r>
              <a:rPr lang="fr-FR" sz="1100" b="1" dirty="0" err="1">
                <a:ea typeface="ＭＳ Ｐゴシック" charset="-128"/>
                <a:cs typeface="+mn-cs"/>
              </a:rPr>
              <a:t>from</a:t>
            </a:r>
            <a:r>
              <a:rPr lang="fr-FR" sz="1100" b="1" dirty="0">
                <a:ea typeface="ＭＳ Ｐゴシック" charset="-128"/>
                <a:cs typeface="+mn-cs"/>
              </a:rPr>
              <a:t> SRAM : </a:t>
            </a:r>
            <a:r>
              <a:rPr lang="en-US" sz="1100" dirty="0" smtClean="0">
                <a:ea typeface="ＭＳ Ｐゴシック" charset="-128"/>
                <a:cs typeface="+mn-cs"/>
              </a:rPr>
              <a:t>The relocation of the vector table is not allowed on the Cortex M0. When Booting from SRAM, System memory or User Flash, the vector table will be aliased at direction 0x00000000</a:t>
            </a:r>
            <a:endParaRPr lang="en-US" sz="1200" dirty="0">
              <a:ea typeface="ＭＳ Ｐゴシック" charset="-128"/>
              <a:cs typeface="+mn-cs"/>
            </a:endParaRPr>
          </a:p>
          <a:p>
            <a:pPr marL="0" lvl="1" eaLnBrk="0" hangingPunct="0">
              <a:defRPr/>
            </a:pPr>
            <a:endParaRPr lang="en-US" sz="1050" dirty="0">
              <a:ea typeface="ＭＳ Ｐゴシック" charset="-128"/>
              <a:cs typeface="+mn-cs"/>
            </a:endParaRPr>
          </a:p>
        </p:txBody>
      </p:sp>
      <p:sp>
        <p:nvSpPr>
          <p:cNvPr id="58" name="Espace réservé du numéro de diapositive 10"/>
          <p:cNvSpPr txBox="1">
            <a:spLocks/>
          </p:cNvSpPr>
          <p:nvPr/>
        </p:nvSpPr>
        <p:spPr>
          <a:xfrm>
            <a:off x="8617744" y="638712"/>
            <a:ext cx="544994" cy="198000"/>
          </a:xfrm>
          <a:prstGeom prst="rect">
            <a:avLst/>
          </a:prstGeom>
          <a:solidFill>
            <a:schemeClr val="accent2"/>
          </a:solidFill>
        </p:spPr>
        <p:txBody>
          <a:bodyPr vert="horz" wrap="none" lIns="91440" tIns="45720" rIns="91440" bIns="45720" rtlCol="0" anchor="ctr"/>
          <a:lstStyle>
            <a:defPPr>
              <a:defRPr lang="fr-FR"/>
            </a:defPPr>
            <a:lvl1pPr marL="0" algn="r" defTabSz="914400" rtl="0" eaLnBrk="1" latinLnBrk="0" hangingPunct="1">
              <a:defRPr sz="1200" b="0" kern="1200">
                <a:solidFill>
                  <a:schemeClr val="bg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31B9E4-8E4D-4C86-BFD7-412B282B373B}" type="slidenum">
              <a:rPr lang="fr-FR" smtClean="0"/>
              <a:pPr/>
              <a:t>50</a:t>
            </a:fld>
            <a:endParaRPr lang="fr-FR"/>
          </a:p>
        </p:txBody>
      </p:sp>
      <p:pic>
        <p:nvPicPr>
          <p:cNvPr id="59" name="Picture 58" descr="branding_STM32-F0.png"/>
          <p:cNvPicPr>
            <a:picLocks noChangeAspect="1"/>
          </p:cNvPicPr>
          <p:nvPr/>
        </p:nvPicPr>
        <p:blipFill>
          <a:blip r:embed="rId3" cstate="print"/>
          <a:stretch>
            <a:fillRect/>
          </a:stretch>
        </p:blipFill>
        <p:spPr>
          <a:xfrm>
            <a:off x="8235871" y="6118759"/>
            <a:ext cx="512842" cy="397333"/>
          </a:xfrm>
          <a:prstGeom prst="rect">
            <a:avLst/>
          </a:prstGeom>
        </p:spPr>
      </p:pic>
      <p:sp>
        <p:nvSpPr>
          <p:cNvPr id="2" name="TextBox 1"/>
          <p:cNvSpPr txBox="1"/>
          <p:nvPr/>
        </p:nvSpPr>
        <p:spPr>
          <a:xfrm>
            <a:off x="251520" y="4941168"/>
            <a:ext cx="8240772" cy="430887"/>
          </a:xfrm>
          <a:prstGeom prst="rect">
            <a:avLst/>
          </a:prstGeom>
          <a:noFill/>
        </p:spPr>
        <p:txBody>
          <a:bodyPr wrap="square" rtlCol="0">
            <a:spAutoFit/>
          </a:bodyPr>
          <a:lstStyle/>
          <a:p>
            <a:r>
              <a:rPr lang="en-US" sz="1100" b="1" dirty="0" smtClean="0"/>
              <a:t>Notes: </a:t>
            </a:r>
            <a:r>
              <a:rPr lang="en-US" sz="1100" b="1" i="1" dirty="0" smtClean="0"/>
              <a:t>Field in blue are </a:t>
            </a:r>
            <a:r>
              <a:rPr lang="en-US" sz="1100" b="1" i="1" dirty="0" err="1" smtClean="0"/>
              <a:t>availables</a:t>
            </a:r>
            <a:r>
              <a:rPr lang="en-US" sz="1100" b="1" i="1" dirty="0" smtClean="0"/>
              <a:t> on STM32F04x only. The boot pin can be disabled through Option bits, offering an additional GPIO for users.</a:t>
            </a:r>
            <a:endParaRPr lang="en-US" sz="1100" b="1" i="1" dirty="0"/>
          </a:p>
        </p:txBody>
      </p:sp>
    </p:spTree>
    <p:extLst>
      <p:ext uri="{BB962C8B-B14F-4D97-AF65-F5344CB8AC3E}">
        <p14:creationId xmlns:p14="http://schemas.microsoft.com/office/powerpoint/2010/main" val="3982171848"/>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7" name="Rectangle 3"/>
          <p:cNvSpPr>
            <a:spLocks noGrp="1" noChangeArrowheads="1"/>
          </p:cNvSpPr>
          <p:nvPr>
            <p:ph type="title"/>
          </p:nvPr>
        </p:nvSpPr>
        <p:spPr/>
        <p:txBody>
          <a:bodyPr/>
          <a:lstStyle/>
          <a:p>
            <a:r>
              <a:rPr lang="en-US" dirty="0" smtClean="0"/>
              <a:t>Flash Read Protection (FLASH)</a:t>
            </a:r>
          </a:p>
        </p:txBody>
      </p:sp>
      <p:sp>
        <p:nvSpPr>
          <p:cNvPr id="6" name="Flowchart: Alternate Process 5"/>
          <p:cNvSpPr/>
          <p:nvPr/>
        </p:nvSpPr>
        <p:spPr bwMode="auto">
          <a:xfrm>
            <a:off x="547811" y="4146574"/>
            <a:ext cx="1524000" cy="685800"/>
          </a:xfrm>
          <a:prstGeom prst="flowChartAlternateProcess">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lstStyle/>
          <a:p>
            <a:pPr algn="ctr" eaLnBrk="0" hangingPunct="0">
              <a:defRPr/>
            </a:pPr>
            <a:r>
              <a:rPr lang="en-US" sz="1800" b="1" dirty="0">
                <a:solidFill>
                  <a:schemeClr val="bg1"/>
                </a:solidFill>
              </a:rPr>
              <a:t>Level 2 RDP=0xCC</a:t>
            </a:r>
          </a:p>
        </p:txBody>
      </p:sp>
      <p:sp>
        <p:nvSpPr>
          <p:cNvPr id="7" name="Flowchart: Alternate Process 6"/>
          <p:cNvSpPr/>
          <p:nvPr/>
        </p:nvSpPr>
        <p:spPr bwMode="auto">
          <a:xfrm>
            <a:off x="7024811" y="4146574"/>
            <a:ext cx="1527048" cy="685800"/>
          </a:xfrm>
          <a:prstGeom prst="flowChartAlternateProcess">
            <a:avLst/>
          </a:prstGeom>
          <a:gradFill>
            <a:gsLst>
              <a:gs pos="0">
                <a:srgbClr val="04865B"/>
              </a:gs>
              <a:gs pos="80000">
                <a:srgbClr val="00B050"/>
              </a:gs>
              <a:gs pos="100000">
                <a:srgbClr val="00B050"/>
              </a:gs>
            </a:gsLst>
          </a:gra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a:lstStyle/>
          <a:p>
            <a:pPr algn="ctr" eaLnBrk="0" hangingPunct="0">
              <a:defRPr/>
            </a:pPr>
            <a:r>
              <a:rPr lang="en-US" sz="1800" b="1" dirty="0">
                <a:solidFill>
                  <a:schemeClr val="bg1"/>
                </a:solidFill>
              </a:rPr>
              <a:t>Level 0 RDP=0xAA</a:t>
            </a:r>
          </a:p>
        </p:txBody>
      </p:sp>
      <p:sp>
        <p:nvSpPr>
          <p:cNvPr id="8" name="Flowchart: Alternate Process 7"/>
          <p:cNvSpPr/>
          <p:nvPr/>
        </p:nvSpPr>
        <p:spPr bwMode="auto">
          <a:xfrm>
            <a:off x="3900611" y="1268760"/>
            <a:ext cx="1600200" cy="914400"/>
          </a:xfrm>
          <a:prstGeom prst="flowChartAlternateProcess">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eaLnBrk="0" hangingPunct="0">
              <a:defRPr/>
            </a:pPr>
            <a:r>
              <a:rPr lang="en-US" sz="1800" b="1" dirty="0">
                <a:solidFill>
                  <a:schemeClr val="bg1"/>
                </a:solidFill>
              </a:rPr>
              <a:t>Level 1 </a:t>
            </a:r>
          </a:p>
          <a:p>
            <a:pPr algn="ctr" eaLnBrk="0" hangingPunct="0">
              <a:defRPr/>
            </a:pPr>
            <a:r>
              <a:rPr lang="en-US" sz="1800" b="1" dirty="0">
                <a:solidFill>
                  <a:schemeClr val="bg1"/>
                </a:solidFill>
              </a:rPr>
              <a:t>RDP ≠ 0xCC</a:t>
            </a:r>
          </a:p>
          <a:p>
            <a:pPr algn="ctr" eaLnBrk="0" hangingPunct="0">
              <a:defRPr/>
            </a:pPr>
            <a:r>
              <a:rPr lang="en-US" sz="1800" b="1" dirty="0">
                <a:solidFill>
                  <a:schemeClr val="bg1"/>
                </a:solidFill>
              </a:rPr>
              <a:t>RDP ≠ 0xAA</a:t>
            </a:r>
          </a:p>
        </p:txBody>
      </p:sp>
      <p:sp>
        <p:nvSpPr>
          <p:cNvPr id="39948" name="TextBox 60"/>
          <p:cNvSpPr txBox="1">
            <a:spLocks noChangeArrowheads="1"/>
          </p:cNvSpPr>
          <p:nvPr/>
        </p:nvSpPr>
        <p:spPr bwMode="auto">
          <a:xfrm>
            <a:off x="395856" y="4913313"/>
            <a:ext cx="4896224" cy="1569660"/>
          </a:xfrm>
          <a:prstGeom prst="rect">
            <a:avLst/>
          </a:prstGeom>
          <a:noFill/>
          <a:ln w="9525">
            <a:noFill/>
            <a:miter lim="800000"/>
            <a:headEnd/>
            <a:tailEnd/>
          </a:ln>
        </p:spPr>
        <p:txBody>
          <a:bodyPr wrap="square">
            <a:spAutoFit/>
          </a:bodyPr>
          <a:lstStyle/>
          <a:p>
            <a:r>
              <a:rPr lang="en-US" sz="1600" dirty="0" smtClean="0">
                <a:solidFill>
                  <a:schemeClr val="accent2"/>
                </a:solidFill>
              </a:rPr>
              <a:t>SWD fuse</a:t>
            </a:r>
          </a:p>
          <a:p>
            <a:r>
              <a:rPr lang="en-US" sz="1600" dirty="0" smtClean="0">
                <a:solidFill>
                  <a:schemeClr val="accent2"/>
                </a:solidFill>
              </a:rPr>
              <a:t>SWD disabled, System </a:t>
            </a:r>
            <a:r>
              <a:rPr lang="en-US" sz="1600" dirty="0">
                <a:solidFill>
                  <a:schemeClr val="accent2"/>
                </a:solidFill>
              </a:rPr>
              <a:t>memory disabled</a:t>
            </a:r>
          </a:p>
          <a:p>
            <a:r>
              <a:rPr lang="en-US" sz="1600" dirty="0">
                <a:solidFill>
                  <a:schemeClr val="accent2"/>
                </a:solidFill>
              </a:rPr>
              <a:t>User settings </a:t>
            </a:r>
            <a:r>
              <a:rPr lang="en-US" sz="1600" dirty="0" smtClean="0">
                <a:solidFill>
                  <a:schemeClr val="accent2"/>
                </a:solidFill>
              </a:rPr>
              <a:t>protected</a:t>
            </a:r>
          </a:p>
          <a:p>
            <a:endParaRPr lang="en-US" sz="1600" dirty="0">
              <a:solidFill>
                <a:schemeClr val="accent2"/>
              </a:solidFill>
            </a:endParaRPr>
          </a:p>
          <a:p>
            <a:r>
              <a:rPr lang="en-US" sz="1600" b="1" dirty="0">
                <a:solidFill>
                  <a:schemeClr val="accent2"/>
                </a:solidFill>
              </a:rPr>
              <a:t>No un-protection possible </a:t>
            </a:r>
            <a:r>
              <a:rPr lang="en-US" sz="1600" b="1" dirty="0">
                <a:solidFill>
                  <a:schemeClr val="accent2"/>
                </a:solidFill>
                <a:latin typeface="Calibri"/>
                <a:cs typeface="Calibri"/>
              </a:rPr>
              <a:t>→</a:t>
            </a:r>
            <a:r>
              <a:rPr lang="en-US" sz="1600" b="1" dirty="0">
                <a:solidFill>
                  <a:schemeClr val="accent2"/>
                </a:solidFill>
                <a:latin typeface="+mj-lt"/>
                <a:cs typeface="Calibri"/>
              </a:rPr>
              <a:t> </a:t>
            </a:r>
            <a:r>
              <a:rPr lang="en-US" sz="1600" b="1" dirty="0" smtClean="0">
                <a:solidFill>
                  <a:schemeClr val="accent2"/>
                </a:solidFill>
                <a:latin typeface="+mj-lt"/>
                <a:cs typeface="Calibri"/>
              </a:rPr>
              <a:t>IRREVERSIBLE</a:t>
            </a:r>
            <a:r>
              <a:rPr lang="cs-CZ" sz="1600" b="1" dirty="0" smtClean="0">
                <a:solidFill>
                  <a:schemeClr val="accent2"/>
                </a:solidFill>
                <a:latin typeface="+mj-lt"/>
                <a:cs typeface="Calibri"/>
              </a:rPr>
              <a:t>!!!</a:t>
            </a:r>
            <a:endParaRPr lang="en-US" sz="1600" b="1" dirty="0">
              <a:solidFill>
                <a:schemeClr val="accent2"/>
              </a:solidFill>
              <a:latin typeface="+mj-lt"/>
            </a:endParaRPr>
          </a:p>
          <a:p>
            <a:endParaRPr lang="en-US" sz="1600" dirty="0">
              <a:solidFill>
                <a:schemeClr val="accent2"/>
              </a:solidFill>
            </a:endParaRPr>
          </a:p>
        </p:txBody>
      </p:sp>
      <p:sp>
        <p:nvSpPr>
          <p:cNvPr id="39949" name="TextBox 60"/>
          <p:cNvSpPr txBox="1">
            <a:spLocks noChangeArrowheads="1"/>
          </p:cNvSpPr>
          <p:nvPr/>
        </p:nvSpPr>
        <p:spPr bwMode="auto">
          <a:xfrm>
            <a:off x="5508054" y="4941168"/>
            <a:ext cx="3600450" cy="1077218"/>
          </a:xfrm>
          <a:prstGeom prst="rect">
            <a:avLst/>
          </a:prstGeom>
          <a:noFill/>
          <a:ln w="9525">
            <a:noFill/>
            <a:miter lim="800000"/>
            <a:headEnd/>
            <a:tailEnd/>
          </a:ln>
        </p:spPr>
        <p:txBody>
          <a:bodyPr>
            <a:spAutoFit/>
          </a:bodyPr>
          <a:lstStyle/>
          <a:p>
            <a:r>
              <a:rPr lang="en-US" sz="1600" dirty="0">
                <a:solidFill>
                  <a:srgbClr val="00B050"/>
                </a:solidFill>
              </a:rPr>
              <a:t>Full access to memory from SRAM, system memory and SWD</a:t>
            </a:r>
          </a:p>
          <a:p>
            <a:endParaRPr lang="en-US" sz="1600" b="1" dirty="0" smtClean="0">
              <a:solidFill>
                <a:srgbClr val="00B050"/>
              </a:solidFill>
            </a:endParaRPr>
          </a:p>
          <a:p>
            <a:r>
              <a:rPr lang="en-US" sz="1600" b="1" dirty="0" smtClean="0">
                <a:solidFill>
                  <a:srgbClr val="00B050"/>
                </a:solidFill>
              </a:rPr>
              <a:t>No </a:t>
            </a:r>
            <a:r>
              <a:rPr lang="en-US" sz="1600" b="1" dirty="0">
                <a:solidFill>
                  <a:srgbClr val="00B050"/>
                </a:solidFill>
              </a:rPr>
              <a:t>readout </a:t>
            </a:r>
            <a:r>
              <a:rPr lang="en-US" sz="1600" b="1" dirty="0" smtClean="0">
                <a:solidFill>
                  <a:srgbClr val="00B050"/>
                </a:solidFill>
              </a:rPr>
              <a:t>protection</a:t>
            </a:r>
            <a:endParaRPr lang="en-US" sz="1600" b="1" dirty="0">
              <a:solidFill>
                <a:srgbClr val="00B050"/>
              </a:solidFill>
            </a:endParaRPr>
          </a:p>
        </p:txBody>
      </p:sp>
      <p:sp>
        <p:nvSpPr>
          <p:cNvPr id="39950" name="TextBox 60"/>
          <p:cNvSpPr txBox="1">
            <a:spLocks noChangeArrowheads="1"/>
          </p:cNvSpPr>
          <p:nvPr/>
        </p:nvSpPr>
        <p:spPr bwMode="auto">
          <a:xfrm>
            <a:off x="2267744" y="2348880"/>
            <a:ext cx="4824412" cy="1569660"/>
          </a:xfrm>
          <a:prstGeom prst="rect">
            <a:avLst/>
          </a:prstGeom>
          <a:noFill/>
          <a:ln w="9525">
            <a:noFill/>
            <a:miter lim="800000"/>
            <a:headEnd/>
            <a:tailEnd/>
          </a:ln>
        </p:spPr>
        <p:txBody>
          <a:bodyPr>
            <a:spAutoFit/>
          </a:bodyPr>
          <a:lstStyle/>
          <a:p>
            <a:r>
              <a:rPr lang="en-US" sz="1600" dirty="0" smtClean="0">
                <a:solidFill>
                  <a:schemeClr val="accent1"/>
                </a:solidFill>
              </a:rPr>
              <a:t>BLOCKED </a:t>
            </a:r>
            <a:r>
              <a:rPr lang="en-US" sz="1600" dirty="0">
                <a:solidFill>
                  <a:schemeClr val="accent1"/>
                </a:solidFill>
              </a:rPr>
              <a:t>access to memory from SRAM, system memory and </a:t>
            </a:r>
            <a:r>
              <a:rPr lang="en-US" sz="1600" dirty="0" smtClean="0">
                <a:solidFill>
                  <a:schemeClr val="accent1"/>
                </a:solidFill>
              </a:rPr>
              <a:t>SWD</a:t>
            </a:r>
            <a:endParaRPr lang="en-US" sz="1600" dirty="0">
              <a:solidFill>
                <a:schemeClr val="accent1"/>
              </a:solidFill>
            </a:endParaRPr>
          </a:p>
          <a:p>
            <a:endParaRPr lang="en-US" sz="1600" b="1" dirty="0" smtClean="0">
              <a:solidFill>
                <a:schemeClr val="accent1"/>
              </a:solidFill>
            </a:endParaRPr>
          </a:p>
          <a:p>
            <a:r>
              <a:rPr lang="en-US" sz="1600" b="1" dirty="0" smtClean="0">
                <a:solidFill>
                  <a:schemeClr val="accent1"/>
                </a:solidFill>
              </a:rPr>
              <a:t>Remove of readout protection still </a:t>
            </a:r>
            <a:r>
              <a:rPr lang="en-US" sz="1600" b="1" dirty="0">
                <a:solidFill>
                  <a:schemeClr val="accent1"/>
                </a:solidFill>
              </a:rPr>
              <a:t>possible after full erase of the memory and its blank verification</a:t>
            </a:r>
          </a:p>
        </p:txBody>
      </p:sp>
      <p:cxnSp>
        <p:nvCxnSpPr>
          <p:cNvPr id="39951" name="Curved Connector 16"/>
          <p:cNvCxnSpPr>
            <a:cxnSpLocks noChangeShapeType="1"/>
          </p:cNvCxnSpPr>
          <p:nvPr/>
        </p:nvCxnSpPr>
        <p:spPr bwMode="auto">
          <a:xfrm rot="16200000" flipV="1">
            <a:off x="5408389" y="1818481"/>
            <a:ext cx="2424112" cy="2238375"/>
          </a:xfrm>
          <a:prstGeom prst="curvedConnector2">
            <a:avLst/>
          </a:prstGeom>
          <a:noFill/>
          <a:ln w="88900" algn="ctr">
            <a:gradFill>
              <a:gsLst>
                <a:gs pos="0">
                  <a:srgbClr val="00D05E"/>
                </a:gs>
                <a:gs pos="100000">
                  <a:schemeClr val="accent1"/>
                </a:gs>
              </a:gsLst>
              <a:lin ang="5400000" scaled="0"/>
            </a:gradFill>
            <a:round/>
            <a:headEnd type="arrow" w="lg" len="lg"/>
            <a:tailEnd type="arrow" w="lg" len="lg"/>
          </a:ln>
        </p:spPr>
      </p:cxnSp>
      <p:cxnSp>
        <p:nvCxnSpPr>
          <p:cNvPr id="39952" name="Curved Connector 19"/>
          <p:cNvCxnSpPr>
            <a:cxnSpLocks noChangeShapeType="1"/>
          </p:cNvCxnSpPr>
          <p:nvPr/>
        </p:nvCxnSpPr>
        <p:spPr bwMode="auto">
          <a:xfrm rot="10800000" flipV="1">
            <a:off x="1310257" y="1773238"/>
            <a:ext cx="2541588" cy="2373312"/>
          </a:xfrm>
          <a:prstGeom prst="curvedConnector2">
            <a:avLst/>
          </a:prstGeom>
          <a:noFill/>
          <a:ln w="88900" algn="ctr">
            <a:solidFill>
              <a:schemeClr val="accent2"/>
            </a:solidFill>
            <a:round/>
            <a:headEnd/>
            <a:tailEnd type="arrow" w="lg" len="lg"/>
          </a:ln>
        </p:spPr>
      </p:cxnSp>
      <p:cxnSp>
        <p:nvCxnSpPr>
          <p:cNvPr id="39953" name="Straight Arrow Connector 22"/>
          <p:cNvCxnSpPr>
            <a:cxnSpLocks noChangeShapeType="1"/>
          </p:cNvCxnSpPr>
          <p:nvPr/>
        </p:nvCxnSpPr>
        <p:spPr bwMode="auto">
          <a:xfrm rot="10800000">
            <a:off x="2072257" y="4489450"/>
            <a:ext cx="4953000" cy="1588"/>
          </a:xfrm>
          <a:prstGeom prst="straightConnector1">
            <a:avLst/>
          </a:prstGeom>
          <a:noFill/>
          <a:ln w="88900" algn="ctr">
            <a:solidFill>
              <a:schemeClr val="accent2"/>
            </a:solidFill>
            <a:round/>
            <a:headEnd/>
            <a:tailEnd type="arrow" w="lg" len="lg"/>
          </a:ln>
        </p:spPr>
      </p:cxnSp>
      <p:sp>
        <p:nvSpPr>
          <p:cNvPr id="12" name="Espace réservé du numéro de diapositive 10"/>
          <p:cNvSpPr>
            <a:spLocks noGrp="1"/>
          </p:cNvSpPr>
          <p:nvPr>
            <p:ph type="sldNum" sz="quarter" idx="12"/>
          </p:nvPr>
        </p:nvSpPr>
        <p:spPr>
          <a:xfrm>
            <a:off x="8617744" y="638712"/>
            <a:ext cx="544994" cy="198000"/>
          </a:xfrm>
        </p:spPr>
        <p:txBody>
          <a:bodyPr/>
          <a:lstStyle/>
          <a:p>
            <a:fld id="{5B31B9E4-8E4D-4C86-BFD7-412B282B373B}" type="slidenum">
              <a:rPr lang="fr-FR" smtClean="0"/>
              <a:pPr/>
              <a:t>51</a:t>
            </a:fld>
            <a:endParaRPr lang="fr-FR"/>
          </a:p>
        </p:txBody>
      </p:sp>
      <p:pic>
        <p:nvPicPr>
          <p:cNvPr id="13" name="Picture 12" descr="branding_STM32-F0.png"/>
          <p:cNvPicPr>
            <a:picLocks noChangeAspect="1"/>
          </p:cNvPicPr>
          <p:nvPr/>
        </p:nvPicPr>
        <p:blipFill>
          <a:blip r:embed="rId3" cstate="print"/>
          <a:stretch>
            <a:fillRect/>
          </a:stretch>
        </p:blipFill>
        <p:spPr>
          <a:xfrm>
            <a:off x="8235871" y="6118759"/>
            <a:ext cx="512842" cy="397333"/>
          </a:xfrm>
          <a:prstGeom prst="rect">
            <a:avLst/>
          </a:prstGeom>
        </p:spPr>
      </p:pic>
    </p:spTree>
    <p:extLst>
      <p:ext uri="{BB962C8B-B14F-4D97-AF65-F5344CB8AC3E}">
        <p14:creationId xmlns:p14="http://schemas.microsoft.com/office/powerpoint/2010/main" val="914955587"/>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7" name="Rectangle 3"/>
          <p:cNvSpPr>
            <a:spLocks noGrp="1" noChangeArrowheads="1"/>
          </p:cNvSpPr>
          <p:nvPr>
            <p:ph type="title"/>
          </p:nvPr>
        </p:nvSpPr>
        <p:spPr/>
        <p:txBody>
          <a:bodyPr/>
          <a:lstStyle/>
          <a:p>
            <a:r>
              <a:rPr lang="en-US" noProof="0" dirty="0" smtClean="0"/>
              <a:t>Flash Protections (6/6)</a:t>
            </a:r>
          </a:p>
        </p:txBody>
      </p:sp>
      <p:sp>
        <p:nvSpPr>
          <p:cNvPr id="50178" name="Slide Number Placeholder 3"/>
          <p:cNvSpPr>
            <a:spLocks noGrp="1"/>
          </p:cNvSpPr>
          <p:nvPr>
            <p:ph type="sldNum" sz="quarter" idx="10"/>
          </p:nvPr>
        </p:nvSpPr>
        <p:spPr/>
        <p:txBody>
          <a:bodyPr/>
          <a:lstStyle/>
          <a:p>
            <a:fld id="{63774A09-DC2F-4740-9B5C-8BC74330E2AB}" type="slidenum">
              <a:rPr lang="en-US" smtClean="0"/>
              <a:pPr/>
              <a:t>52</a:t>
            </a:fld>
            <a:endParaRPr lang="en-US" smtClean="0"/>
          </a:p>
        </p:txBody>
      </p:sp>
      <p:graphicFrame>
        <p:nvGraphicFramePr>
          <p:cNvPr id="5" name="Table 4"/>
          <p:cNvGraphicFramePr>
            <a:graphicFrameLocks noGrp="1"/>
          </p:cNvGraphicFramePr>
          <p:nvPr/>
        </p:nvGraphicFramePr>
        <p:xfrm>
          <a:off x="311021" y="1791600"/>
          <a:ext cx="8545456" cy="3996896"/>
        </p:xfrm>
        <a:graphic>
          <a:graphicData uri="http://schemas.openxmlformats.org/drawingml/2006/table">
            <a:tbl>
              <a:tblPr firstRow="1" bandRow="1">
                <a:solidFill>
                  <a:schemeClr val="accent2"/>
                </a:solidFill>
                <a:tableStyleId>{21E4AEA4-8DFA-4A89-87EB-49C32662AFE0}</a:tableStyleId>
              </a:tblPr>
              <a:tblGrid>
                <a:gridCol w="1068182"/>
                <a:gridCol w="1385440"/>
                <a:gridCol w="988773"/>
                <a:gridCol w="890592"/>
                <a:gridCol w="1008112"/>
                <a:gridCol w="1067993"/>
                <a:gridCol w="1068182"/>
                <a:gridCol w="1068182"/>
              </a:tblGrid>
              <a:tr h="631983">
                <a:tc rowSpan="2">
                  <a:txBody>
                    <a:bodyPr/>
                    <a:lstStyle/>
                    <a:p>
                      <a:pPr algn="ctr"/>
                      <a:r>
                        <a:rPr lang="en-US" dirty="0" smtClean="0"/>
                        <a:t>Area</a:t>
                      </a:r>
                      <a:endParaRPr lang="en-US" dirty="0"/>
                    </a:p>
                  </a:txBody>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Protection level</a:t>
                      </a:r>
                    </a:p>
                    <a:p>
                      <a:pPr algn="ctr"/>
                      <a:endParaRPr lang="en-US" dirty="0"/>
                    </a:p>
                  </a:txBody>
                  <a:tcPr/>
                </a:tc>
                <a:tc gridSpan="3">
                  <a:txBody>
                    <a:bodyPr/>
                    <a:lstStyle/>
                    <a:p>
                      <a:pPr algn="ctr"/>
                      <a:r>
                        <a:rPr lang="en-US" dirty="0" smtClean="0"/>
                        <a:t>User execution</a:t>
                      </a:r>
                      <a:endParaRPr lang="en-US" dirty="0"/>
                    </a:p>
                  </a:txBody>
                  <a:tcPr/>
                </a:tc>
                <a:tc hMerge="1">
                  <a:txBody>
                    <a:bodyPr/>
                    <a:lstStyle/>
                    <a:p>
                      <a:endParaRPr lang="en-US" dirty="0"/>
                    </a:p>
                  </a:txBody>
                  <a:tcPr/>
                </a:tc>
                <a:tc hMerge="1">
                  <a:txBody>
                    <a:bodyPr/>
                    <a:lstStyle/>
                    <a:p>
                      <a:endParaRPr lang="en-US" dirty="0"/>
                    </a:p>
                  </a:txBody>
                  <a:tcPr/>
                </a:tc>
                <a:tc gridSpan="3">
                  <a:txBody>
                    <a:bodyPr/>
                    <a:lstStyle/>
                    <a:p>
                      <a:pPr algn="ctr"/>
                      <a:r>
                        <a:rPr lang="en-US" dirty="0" smtClean="0"/>
                        <a:t>Debug,</a:t>
                      </a:r>
                      <a:r>
                        <a:rPr lang="en-US" baseline="0" dirty="0" smtClean="0"/>
                        <a:t> </a:t>
                      </a:r>
                      <a:r>
                        <a:rPr lang="en-US" dirty="0" smtClean="0"/>
                        <a:t>boot</a:t>
                      </a:r>
                      <a:r>
                        <a:rPr lang="en-US" baseline="0" dirty="0" smtClean="0"/>
                        <a:t> from RAM or boot from system memory (loader)</a:t>
                      </a:r>
                      <a:endParaRPr lang="en-US" dirty="0"/>
                    </a:p>
                  </a:txBody>
                  <a:tcPr/>
                </a:tc>
                <a:tc hMerge="1">
                  <a:txBody>
                    <a:bodyPr/>
                    <a:lstStyle/>
                    <a:p>
                      <a:endParaRPr lang="en-US" dirty="0"/>
                    </a:p>
                  </a:txBody>
                  <a:tcPr/>
                </a:tc>
                <a:tc hMerge="1">
                  <a:txBody>
                    <a:bodyPr/>
                    <a:lstStyle/>
                    <a:p>
                      <a:endParaRPr lang="en-US" dirty="0"/>
                    </a:p>
                  </a:txBody>
                  <a:tcPr/>
                </a:tc>
              </a:tr>
              <a:tr h="231727">
                <a:tc vMerge="1">
                  <a:txBody>
                    <a:bodyPr/>
                    <a:lstStyle/>
                    <a:p>
                      <a:endParaRPr lang="en-US" dirty="0"/>
                    </a:p>
                  </a:txBody>
                  <a:tcPr/>
                </a:tc>
                <a:tc vMerge="1">
                  <a:txBody>
                    <a:bodyPr/>
                    <a:lstStyle/>
                    <a:p>
                      <a:endParaRPr lang="en-US" dirty="0"/>
                    </a:p>
                  </a:txBody>
                  <a:tcPr/>
                </a:tc>
                <a:tc>
                  <a:txBody>
                    <a:bodyPr/>
                    <a:lstStyle/>
                    <a:p>
                      <a:pPr algn="ctr"/>
                      <a:r>
                        <a:rPr lang="en-US" sz="1600" dirty="0" smtClean="0"/>
                        <a:t>Read</a:t>
                      </a:r>
                      <a:endParaRPr lang="en-US" sz="1600" dirty="0"/>
                    </a:p>
                  </a:txBody>
                  <a:tcPr>
                    <a:solidFill>
                      <a:schemeClr val="accent2"/>
                    </a:solidFill>
                  </a:tcPr>
                </a:tc>
                <a:tc>
                  <a:txBody>
                    <a:bodyPr/>
                    <a:lstStyle/>
                    <a:p>
                      <a:pPr algn="ctr"/>
                      <a:r>
                        <a:rPr lang="en-US" sz="1600" dirty="0" smtClean="0"/>
                        <a:t>Write</a:t>
                      </a:r>
                      <a:endParaRPr lang="en-US" sz="1600" dirty="0"/>
                    </a:p>
                  </a:txBody>
                  <a:tcPr>
                    <a:solidFill>
                      <a:schemeClr val="accent2"/>
                    </a:solidFill>
                  </a:tcPr>
                </a:tc>
                <a:tc>
                  <a:txBody>
                    <a:bodyPr/>
                    <a:lstStyle/>
                    <a:p>
                      <a:pPr algn="ctr"/>
                      <a:r>
                        <a:rPr lang="en-US" sz="1600" dirty="0" smtClean="0"/>
                        <a:t>Erase</a:t>
                      </a:r>
                      <a:endParaRPr lang="en-US" sz="1600" dirty="0"/>
                    </a:p>
                  </a:txBody>
                  <a:tcPr>
                    <a:solidFill>
                      <a:schemeClr val="accent2"/>
                    </a:solidFill>
                  </a:tcPr>
                </a:tc>
                <a:tc>
                  <a:txBody>
                    <a:bodyPr/>
                    <a:lstStyle/>
                    <a:p>
                      <a:pPr algn="ctr"/>
                      <a:r>
                        <a:rPr lang="en-US" sz="1600" dirty="0" smtClean="0"/>
                        <a:t>Read</a:t>
                      </a:r>
                      <a:endParaRPr lang="en-US" sz="1600" dirty="0"/>
                    </a:p>
                  </a:txBody>
                  <a:tcPr>
                    <a:solidFill>
                      <a:schemeClr val="accent2"/>
                    </a:solidFill>
                  </a:tcPr>
                </a:tc>
                <a:tc>
                  <a:txBody>
                    <a:bodyPr/>
                    <a:lstStyle/>
                    <a:p>
                      <a:pPr algn="ctr"/>
                      <a:r>
                        <a:rPr lang="en-US" sz="1600" dirty="0" smtClean="0"/>
                        <a:t>Write</a:t>
                      </a:r>
                      <a:endParaRPr lang="en-US" sz="1600" dirty="0"/>
                    </a:p>
                  </a:txBody>
                  <a:tcPr>
                    <a:solidFill>
                      <a:schemeClr val="accent2"/>
                    </a:solidFill>
                  </a:tcPr>
                </a:tc>
                <a:tc>
                  <a:txBody>
                    <a:bodyPr/>
                    <a:lstStyle/>
                    <a:p>
                      <a:pPr algn="ctr"/>
                      <a:r>
                        <a:rPr lang="en-US" sz="1600" dirty="0" smtClean="0"/>
                        <a:t>Erase</a:t>
                      </a:r>
                      <a:endParaRPr lang="en-US" sz="1600" dirty="0"/>
                    </a:p>
                  </a:txBody>
                  <a:tcPr>
                    <a:solidFill>
                      <a:schemeClr val="accent2"/>
                    </a:solidFill>
                  </a:tcPr>
                </a:tc>
              </a:tr>
              <a:tr h="279708">
                <a:tc rowSpan="2">
                  <a:txBody>
                    <a:bodyPr/>
                    <a:lstStyle/>
                    <a:p>
                      <a:r>
                        <a:rPr lang="en-US" sz="1600" dirty="0" smtClean="0"/>
                        <a:t>Main memory</a:t>
                      </a:r>
                      <a:endParaRPr lang="en-US" sz="1600" dirty="0"/>
                    </a:p>
                  </a:txBody>
                  <a:tcPr>
                    <a:solidFill>
                      <a:schemeClr val="accent2"/>
                    </a:solidFill>
                  </a:tcPr>
                </a:tc>
                <a:tc>
                  <a:txBody>
                    <a:bodyPr/>
                    <a:lstStyle/>
                    <a:p>
                      <a:pPr algn="ctr"/>
                      <a:r>
                        <a:rPr lang="en-US" sz="1600" dirty="0" smtClean="0"/>
                        <a:t>1</a:t>
                      </a:r>
                      <a:endParaRPr lang="en-US" sz="1600" dirty="0"/>
                    </a:p>
                  </a:txBody>
                  <a:tcPr/>
                </a:tc>
                <a:tc>
                  <a:txBody>
                    <a:bodyPr/>
                    <a:lstStyle/>
                    <a:p>
                      <a:pPr algn="ctr"/>
                      <a:r>
                        <a:rPr lang="en-US" sz="1600" dirty="0" smtClean="0"/>
                        <a:t>Yes</a:t>
                      </a:r>
                      <a:endParaRPr lang="en-US" sz="1600" dirty="0"/>
                    </a:p>
                  </a:txBody>
                  <a:tcPr>
                    <a:solidFill>
                      <a:srgbClr val="92D050"/>
                    </a:solidFill>
                  </a:tcPr>
                </a:tc>
                <a:tc>
                  <a:txBody>
                    <a:bodyPr/>
                    <a:lstStyle/>
                    <a:p>
                      <a:pPr algn="ctr"/>
                      <a:r>
                        <a:rPr lang="en-US" sz="1600" dirty="0" smtClean="0"/>
                        <a:t>Yes</a:t>
                      </a:r>
                      <a:endParaRPr lang="en-US" sz="1600" dirty="0"/>
                    </a:p>
                  </a:txBody>
                  <a:tcPr>
                    <a:solidFill>
                      <a:srgbClr val="92D050"/>
                    </a:solidFill>
                  </a:tcPr>
                </a:tc>
                <a:tc>
                  <a:txBody>
                    <a:bodyPr/>
                    <a:lstStyle/>
                    <a:p>
                      <a:pPr algn="ctr"/>
                      <a:r>
                        <a:rPr lang="en-US" sz="1600" dirty="0" smtClean="0"/>
                        <a:t>Yes</a:t>
                      </a:r>
                      <a:endParaRPr lang="en-US" sz="1600" dirty="0"/>
                    </a:p>
                  </a:txBody>
                  <a:tcPr>
                    <a:solidFill>
                      <a:srgbClr val="92D050"/>
                    </a:solidFill>
                  </a:tcPr>
                </a:tc>
                <a:tc>
                  <a:txBody>
                    <a:bodyPr/>
                    <a:lstStyle/>
                    <a:p>
                      <a:pPr algn="ctr"/>
                      <a:r>
                        <a:rPr lang="en-US" sz="1600" dirty="0" smtClean="0"/>
                        <a:t>No</a:t>
                      </a:r>
                      <a:endParaRPr lang="en-US" sz="1600" dirty="0"/>
                    </a:p>
                  </a:txBody>
                  <a:tcPr>
                    <a:solidFill>
                      <a:srgbClr val="FF0000"/>
                    </a:solidFill>
                  </a:tcPr>
                </a:tc>
                <a:tc>
                  <a:txBody>
                    <a:bodyPr/>
                    <a:lstStyle/>
                    <a:p>
                      <a:pPr algn="ctr"/>
                      <a:r>
                        <a:rPr lang="en-US" sz="1600" dirty="0" smtClean="0"/>
                        <a:t>No</a:t>
                      </a:r>
                      <a:endParaRPr lang="en-US" sz="1600" dirty="0"/>
                    </a:p>
                  </a:txBody>
                  <a:tcPr>
                    <a:solidFill>
                      <a:srgbClr val="FF0000"/>
                    </a:solidFill>
                  </a:tcPr>
                </a:tc>
                <a:tc>
                  <a:txBody>
                    <a:bodyPr/>
                    <a:lstStyle/>
                    <a:p>
                      <a:pPr algn="ctr"/>
                      <a:r>
                        <a:rPr lang="en-US" sz="1600" dirty="0" smtClean="0"/>
                        <a:t>No</a:t>
                      </a:r>
                      <a:endParaRPr lang="en-US" sz="1600" dirty="0"/>
                    </a:p>
                  </a:txBody>
                  <a:tcPr>
                    <a:solidFill>
                      <a:srgbClr val="FF0000"/>
                    </a:solidFill>
                  </a:tcPr>
                </a:tc>
              </a:tr>
              <a:tr h="196456">
                <a:tc vMerge="1">
                  <a:txBody>
                    <a:bodyPr/>
                    <a:lstStyle/>
                    <a:p>
                      <a:endParaRPr lang="en-US" dirty="0"/>
                    </a:p>
                  </a:txBody>
                  <a:tcPr/>
                </a:tc>
                <a:tc>
                  <a:txBody>
                    <a:bodyPr/>
                    <a:lstStyle/>
                    <a:p>
                      <a:pPr algn="ctr"/>
                      <a:r>
                        <a:rPr lang="en-US" sz="1600" dirty="0" smtClean="0"/>
                        <a:t>2</a:t>
                      </a:r>
                      <a:endParaRPr lang="en-US" sz="1600" dirty="0"/>
                    </a:p>
                  </a:txBody>
                  <a:tcPr/>
                </a:tc>
                <a:tc>
                  <a:txBody>
                    <a:bodyPr/>
                    <a:lstStyle/>
                    <a:p>
                      <a:pPr algn="ctr"/>
                      <a:r>
                        <a:rPr lang="en-US" sz="1600" dirty="0" smtClean="0"/>
                        <a:t>Yes</a:t>
                      </a:r>
                      <a:endParaRPr lang="en-US" sz="1600" dirty="0"/>
                    </a:p>
                  </a:txBody>
                  <a:tcPr>
                    <a:solidFill>
                      <a:srgbClr val="92D050"/>
                    </a:solidFill>
                  </a:tcPr>
                </a:tc>
                <a:tc>
                  <a:txBody>
                    <a:bodyPr/>
                    <a:lstStyle/>
                    <a:p>
                      <a:pPr algn="ctr"/>
                      <a:r>
                        <a:rPr lang="en-US" sz="1600" dirty="0" smtClean="0"/>
                        <a:t>Yes</a:t>
                      </a:r>
                      <a:endParaRPr lang="en-US" sz="1600" dirty="0"/>
                    </a:p>
                  </a:txBody>
                  <a:tcPr>
                    <a:solidFill>
                      <a:srgbClr val="92D050"/>
                    </a:solidFill>
                  </a:tcPr>
                </a:tc>
                <a:tc>
                  <a:txBody>
                    <a:bodyPr/>
                    <a:lstStyle/>
                    <a:p>
                      <a:pPr algn="ctr"/>
                      <a:r>
                        <a:rPr lang="en-US" sz="1600" dirty="0" smtClean="0"/>
                        <a:t>Yes</a:t>
                      </a:r>
                      <a:endParaRPr lang="en-US" sz="1600" dirty="0"/>
                    </a:p>
                  </a:txBody>
                  <a:tcPr>
                    <a:solidFill>
                      <a:srgbClr val="92D05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N/A</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N/A</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N/A</a:t>
                      </a:r>
                    </a:p>
                  </a:txBody>
                  <a:tcPr/>
                </a:tc>
              </a:tr>
              <a:tr h="0">
                <a:tc rowSpan="2">
                  <a:txBody>
                    <a:bodyPr/>
                    <a:lstStyle/>
                    <a:p>
                      <a:r>
                        <a:rPr lang="en-US" sz="1600" dirty="0" smtClean="0"/>
                        <a:t>System</a:t>
                      </a:r>
                      <a:r>
                        <a:rPr lang="en-US" sz="1600" baseline="0" dirty="0" smtClean="0"/>
                        <a:t> memory</a:t>
                      </a:r>
                      <a:endParaRPr lang="en-US" sz="1600" dirty="0"/>
                    </a:p>
                  </a:txBody>
                  <a:tcPr>
                    <a:solidFill>
                      <a:schemeClr val="accent2"/>
                    </a:solidFill>
                  </a:tcPr>
                </a:tc>
                <a:tc>
                  <a:txBody>
                    <a:bodyPr/>
                    <a:lstStyle/>
                    <a:p>
                      <a:pPr algn="ctr"/>
                      <a:r>
                        <a:rPr lang="en-US" sz="1600" dirty="0" smtClean="0"/>
                        <a:t>1</a:t>
                      </a:r>
                      <a:endParaRPr lang="en-US" sz="1600" dirty="0"/>
                    </a:p>
                  </a:txBody>
                  <a:tcPr/>
                </a:tc>
                <a:tc>
                  <a:txBody>
                    <a:bodyPr/>
                    <a:lstStyle/>
                    <a:p>
                      <a:pPr algn="ctr"/>
                      <a:r>
                        <a:rPr lang="en-US" sz="1600" dirty="0" smtClean="0"/>
                        <a:t>Yes</a:t>
                      </a:r>
                      <a:endParaRPr lang="en-US" sz="1600" dirty="0"/>
                    </a:p>
                  </a:txBody>
                  <a:tcPr>
                    <a:solidFill>
                      <a:srgbClr val="92D050"/>
                    </a:solidFill>
                  </a:tcPr>
                </a:tc>
                <a:tc>
                  <a:txBody>
                    <a:bodyPr/>
                    <a:lstStyle/>
                    <a:p>
                      <a:pPr algn="ctr"/>
                      <a:r>
                        <a:rPr lang="en-US" sz="1600" dirty="0" smtClean="0"/>
                        <a:t>No</a:t>
                      </a:r>
                      <a:endParaRPr lang="en-US" sz="1600" dirty="0"/>
                    </a:p>
                  </a:txBody>
                  <a:tcPr>
                    <a:solidFill>
                      <a:srgbClr val="FF0000"/>
                    </a:solidFill>
                  </a:tcPr>
                </a:tc>
                <a:tc>
                  <a:txBody>
                    <a:bodyPr/>
                    <a:lstStyle/>
                    <a:p>
                      <a:pPr algn="ctr"/>
                      <a:r>
                        <a:rPr lang="en-US" sz="1600" dirty="0" smtClean="0"/>
                        <a:t>No</a:t>
                      </a:r>
                      <a:endParaRPr lang="en-US" sz="1600" dirty="0"/>
                    </a:p>
                  </a:txBody>
                  <a:tcPr>
                    <a:solidFill>
                      <a:srgbClr val="FF0000"/>
                    </a:solidFill>
                  </a:tcPr>
                </a:tc>
                <a:tc>
                  <a:txBody>
                    <a:bodyPr/>
                    <a:lstStyle/>
                    <a:p>
                      <a:pPr algn="ctr"/>
                      <a:r>
                        <a:rPr lang="en-US" sz="1600" dirty="0" smtClean="0"/>
                        <a:t>Yes</a:t>
                      </a:r>
                      <a:endParaRPr lang="en-US" sz="1600" dirty="0"/>
                    </a:p>
                  </a:txBody>
                  <a:tcPr>
                    <a:solidFill>
                      <a:srgbClr val="92D050"/>
                    </a:solidFill>
                  </a:tcPr>
                </a:tc>
                <a:tc>
                  <a:txBody>
                    <a:bodyPr/>
                    <a:lstStyle/>
                    <a:p>
                      <a:pPr algn="ctr"/>
                      <a:r>
                        <a:rPr lang="en-US" sz="1600" dirty="0" smtClean="0"/>
                        <a:t>No</a:t>
                      </a:r>
                      <a:endParaRPr lang="en-US" sz="1600" dirty="0"/>
                    </a:p>
                  </a:txBody>
                  <a:tcPr>
                    <a:solidFill>
                      <a:srgbClr val="FF0000"/>
                    </a:solidFill>
                  </a:tcPr>
                </a:tc>
                <a:tc>
                  <a:txBody>
                    <a:bodyPr/>
                    <a:lstStyle/>
                    <a:p>
                      <a:pPr algn="ctr"/>
                      <a:r>
                        <a:rPr lang="en-US" sz="1600" dirty="0" smtClean="0"/>
                        <a:t>No</a:t>
                      </a:r>
                      <a:endParaRPr lang="en-US" sz="1600" dirty="0"/>
                    </a:p>
                  </a:txBody>
                  <a:tcPr>
                    <a:solidFill>
                      <a:srgbClr val="FF0000"/>
                    </a:solidFill>
                  </a:tcPr>
                </a:tc>
              </a:tr>
              <a:tr h="0">
                <a:tc vMerge="1">
                  <a:txBody>
                    <a:bodyPr/>
                    <a:lstStyle/>
                    <a:p>
                      <a:endParaRPr lang="en-US" sz="1600" dirty="0"/>
                    </a:p>
                  </a:txBody>
                  <a:tcPr/>
                </a:tc>
                <a:tc>
                  <a:txBody>
                    <a:bodyPr/>
                    <a:lstStyle/>
                    <a:p>
                      <a:pPr algn="ctr"/>
                      <a:r>
                        <a:rPr lang="en-US" sz="1600" dirty="0" smtClean="0"/>
                        <a:t>2</a:t>
                      </a:r>
                      <a:endParaRPr lang="en-US" sz="1600" dirty="0"/>
                    </a:p>
                  </a:txBody>
                  <a:tcPr/>
                </a:tc>
                <a:tc>
                  <a:txBody>
                    <a:bodyPr/>
                    <a:lstStyle/>
                    <a:p>
                      <a:pPr algn="ctr"/>
                      <a:r>
                        <a:rPr lang="en-US" sz="1600" dirty="0" smtClean="0"/>
                        <a:t>Yes</a:t>
                      </a:r>
                      <a:endParaRPr lang="en-US" sz="1600" dirty="0"/>
                    </a:p>
                  </a:txBody>
                  <a:tcPr>
                    <a:solidFill>
                      <a:srgbClr val="92D050"/>
                    </a:solidFill>
                  </a:tcPr>
                </a:tc>
                <a:tc>
                  <a:txBody>
                    <a:bodyPr/>
                    <a:lstStyle/>
                    <a:p>
                      <a:pPr algn="ctr"/>
                      <a:r>
                        <a:rPr lang="en-US" sz="1600" dirty="0" smtClean="0"/>
                        <a:t>No</a:t>
                      </a:r>
                      <a:endParaRPr lang="en-US" sz="1600" dirty="0"/>
                    </a:p>
                  </a:txBody>
                  <a:tcPr>
                    <a:solidFill>
                      <a:srgbClr val="FF0000"/>
                    </a:solidFill>
                  </a:tcPr>
                </a:tc>
                <a:tc>
                  <a:txBody>
                    <a:bodyPr/>
                    <a:lstStyle/>
                    <a:p>
                      <a:pPr algn="ctr"/>
                      <a:r>
                        <a:rPr lang="en-US" sz="1600" dirty="0" smtClean="0"/>
                        <a:t>No</a:t>
                      </a:r>
                      <a:endParaRPr lang="en-US" sz="1600" dirty="0"/>
                    </a:p>
                  </a:txBody>
                  <a:tcPr>
                    <a:solidFill>
                      <a:srgbClr val="FF0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N/A</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N/A</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N/A</a:t>
                      </a:r>
                    </a:p>
                  </a:txBody>
                  <a:tcPr/>
                </a:tc>
              </a:tr>
              <a:tr h="252794">
                <a:tc rowSpan="2">
                  <a:txBody>
                    <a:bodyPr/>
                    <a:lstStyle/>
                    <a:p>
                      <a:r>
                        <a:rPr lang="en-US" sz="1600" dirty="0" smtClean="0"/>
                        <a:t>Option bytes</a:t>
                      </a:r>
                      <a:endParaRPr lang="en-US" sz="1600" dirty="0"/>
                    </a:p>
                  </a:txBody>
                  <a:tcPr>
                    <a:solidFill>
                      <a:schemeClr val="accent2"/>
                    </a:solidFill>
                  </a:tcPr>
                </a:tc>
                <a:tc>
                  <a:txBody>
                    <a:bodyPr/>
                    <a:lstStyle/>
                    <a:p>
                      <a:pPr algn="ctr"/>
                      <a:r>
                        <a:rPr lang="en-US" sz="1600" dirty="0" smtClean="0"/>
                        <a:t>1</a:t>
                      </a:r>
                      <a:endParaRPr lang="en-US" sz="1600" dirty="0"/>
                    </a:p>
                  </a:txBody>
                  <a:tcPr/>
                </a:tc>
                <a:tc>
                  <a:txBody>
                    <a:bodyPr/>
                    <a:lstStyle/>
                    <a:p>
                      <a:pPr algn="ctr"/>
                      <a:r>
                        <a:rPr lang="en-US" sz="1600" dirty="0" smtClean="0"/>
                        <a:t>Yes</a:t>
                      </a:r>
                      <a:endParaRPr lang="en-US" sz="1600" dirty="0"/>
                    </a:p>
                  </a:txBody>
                  <a:tcPr>
                    <a:solidFill>
                      <a:srgbClr val="92D050"/>
                    </a:solidFill>
                  </a:tcPr>
                </a:tc>
                <a:tc>
                  <a:txBody>
                    <a:bodyPr/>
                    <a:lstStyle/>
                    <a:p>
                      <a:pPr algn="ctr"/>
                      <a:r>
                        <a:rPr lang="en-US" sz="1600" dirty="0" smtClean="0"/>
                        <a:t>Yes</a:t>
                      </a:r>
                      <a:endParaRPr lang="en-US" sz="1600" dirty="0"/>
                    </a:p>
                  </a:txBody>
                  <a:tcPr>
                    <a:solidFill>
                      <a:srgbClr val="FFFF00"/>
                    </a:solidFill>
                  </a:tcPr>
                </a:tc>
                <a:tc>
                  <a:txBody>
                    <a:bodyPr/>
                    <a:lstStyle/>
                    <a:p>
                      <a:pPr algn="ctr"/>
                      <a:r>
                        <a:rPr lang="en-US" sz="1600" dirty="0" smtClean="0"/>
                        <a:t>Yes</a:t>
                      </a:r>
                      <a:endParaRPr lang="en-US" sz="1600" dirty="0"/>
                    </a:p>
                  </a:txBody>
                  <a:tcPr>
                    <a:solidFill>
                      <a:srgbClr val="92D050"/>
                    </a:solidFill>
                  </a:tcPr>
                </a:tc>
                <a:tc>
                  <a:txBody>
                    <a:bodyPr/>
                    <a:lstStyle/>
                    <a:p>
                      <a:pPr algn="ctr"/>
                      <a:r>
                        <a:rPr lang="en-US" sz="1600" dirty="0" smtClean="0"/>
                        <a:t>Yes</a:t>
                      </a:r>
                      <a:endParaRPr lang="en-US" sz="1600" dirty="0"/>
                    </a:p>
                  </a:txBody>
                  <a:tcPr>
                    <a:solidFill>
                      <a:srgbClr val="92D050"/>
                    </a:solidFill>
                  </a:tcPr>
                </a:tc>
                <a:tc>
                  <a:txBody>
                    <a:bodyPr/>
                    <a:lstStyle/>
                    <a:p>
                      <a:pPr algn="ctr"/>
                      <a:r>
                        <a:rPr lang="en-US" sz="1600" dirty="0" smtClean="0"/>
                        <a:t>Yes</a:t>
                      </a:r>
                      <a:endParaRPr lang="en-US" sz="1600" dirty="0"/>
                    </a:p>
                  </a:txBody>
                  <a:tcPr>
                    <a:solidFill>
                      <a:srgbClr val="92D050"/>
                    </a:solidFill>
                  </a:tcPr>
                </a:tc>
                <a:tc>
                  <a:txBody>
                    <a:bodyPr/>
                    <a:lstStyle/>
                    <a:p>
                      <a:pPr algn="ctr"/>
                      <a:r>
                        <a:rPr lang="en-US" sz="1600" dirty="0" smtClean="0"/>
                        <a:t>Yes</a:t>
                      </a:r>
                      <a:endParaRPr lang="en-US" sz="1600" dirty="0"/>
                    </a:p>
                  </a:txBody>
                  <a:tcPr>
                    <a:solidFill>
                      <a:srgbClr val="92D050"/>
                    </a:solidFill>
                  </a:tcPr>
                </a:tc>
              </a:tr>
              <a:tr h="0">
                <a:tc vMerge="1">
                  <a:txBody>
                    <a:bodyPr/>
                    <a:lstStyle/>
                    <a:p>
                      <a:endParaRPr lang="en-US" sz="1600" dirty="0"/>
                    </a:p>
                  </a:txBody>
                  <a:tcPr/>
                </a:tc>
                <a:tc>
                  <a:txBody>
                    <a:bodyPr/>
                    <a:lstStyle/>
                    <a:p>
                      <a:pPr algn="ctr"/>
                      <a:r>
                        <a:rPr lang="en-US" sz="1600" dirty="0" smtClean="0"/>
                        <a:t>2</a:t>
                      </a:r>
                      <a:endParaRPr lang="en-US" sz="1600" dirty="0"/>
                    </a:p>
                  </a:txBody>
                  <a:tcPr/>
                </a:tc>
                <a:tc>
                  <a:txBody>
                    <a:bodyPr/>
                    <a:lstStyle/>
                    <a:p>
                      <a:pPr algn="ctr"/>
                      <a:r>
                        <a:rPr lang="en-US" sz="1600" dirty="0" smtClean="0"/>
                        <a:t>Yes</a:t>
                      </a:r>
                      <a:endParaRPr lang="en-US" sz="1600" dirty="0"/>
                    </a:p>
                  </a:txBody>
                  <a:tcPr>
                    <a:solidFill>
                      <a:srgbClr val="92D050"/>
                    </a:solidFill>
                  </a:tcPr>
                </a:tc>
                <a:tc>
                  <a:txBody>
                    <a:bodyPr/>
                    <a:lstStyle/>
                    <a:p>
                      <a:pPr algn="ctr"/>
                      <a:r>
                        <a:rPr lang="en-US" sz="1600" dirty="0" smtClean="0"/>
                        <a:t>Yes</a:t>
                      </a:r>
                      <a:endParaRPr lang="en-US" sz="1600" dirty="0"/>
                    </a:p>
                  </a:txBody>
                  <a:tcPr>
                    <a:solidFill>
                      <a:srgbClr val="FFFF00"/>
                    </a:solidFill>
                  </a:tcPr>
                </a:tc>
                <a:tc>
                  <a:txBody>
                    <a:bodyPr/>
                    <a:lstStyle/>
                    <a:p>
                      <a:pPr algn="ctr"/>
                      <a:r>
                        <a:rPr lang="en-US" sz="1600" dirty="0" smtClean="0"/>
                        <a:t>No</a:t>
                      </a:r>
                      <a:endParaRPr lang="en-US" sz="1600" dirty="0"/>
                    </a:p>
                  </a:txBody>
                  <a:tcPr>
                    <a:solidFill>
                      <a:srgbClr val="FF0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N/A</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N/A</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N/A</a:t>
                      </a:r>
                    </a:p>
                  </a:txBody>
                  <a:tcPr/>
                </a:tc>
              </a:tr>
              <a:tr h="252417">
                <a:tc rowSpan="2">
                  <a:txBody>
                    <a:bodyPr/>
                    <a:lstStyle/>
                    <a:p>
                      <a:r>
                        <a:rPr lang="en-US" sz="1600" dirty="0" smtClean="0"/>
                        <a:t>Backup registers</a:t>
                      </a:r>
                      <a:endParaRPr lang="en-US" sz="1600" dirty="0"/>
                    </a:p>
                  </a:txBody>
                  <a:tcPr>
                    <a:solidFill>
                      <a:schemeClr val="accent2"/>
                    </a:solidFill>
                  </a:tcPr>
                </a:tc>
                <a:tc>
                  <a:txBody>
                    <a:bodyPr/>
                    <a:lstStyle/>
                    <a:p>
                      <a:pPr algn="ctr"/>
                      <a:r>
                        <a:rPr lang="en-US" sz="1600" dirty="0" smtClean="0"/>
                        <a:t>1</a:t>
                      </a:r>
                      <a:endParaRPr lang="en-US" sz="1600" dirty="0"/>
                    </a:p>
                  </a:txBody>
                  <a:tcPr/>
                </a:tc>
                <a:tc>
                  <a:txBody>
                    <a:bodyPr/>
                    <a:lstStyle/>
                    <a:p>
                      <a:pPr algn="ctr"/>
                      <a:r>
                        <a:rPr lang="en-US" sz="1600" dirty="0" smtClean="0"/>
                        <a:t>Yes</a:t>
                      </a:r>
                      <a:endParaRPr lang="en-US" sz="1600" dirty="0"/>
                    </a:p>
                  </a:txBody>
                  <a:tcPr>
                    <a:solidFill>
                      <a:srgbClr val="92D050"/>
                    </a:solidFill>
                  </a:tcPr>
                </a:tc>
                <a:tc>
                  <a:txBody>
                    <a:bodyPr/>
                    <a:lstStyle/>
                    <a:p>
                      <a:pPr algn="ctr"/>
                      <a:r>
                        <a:rPr lang="en-US" sz="1600" dirty="0" smtClean="0"/>
                        <a:t>Yes</a:t>
                      </a:r>
                      <a:endParaRPr lang="en-US" sz="1600" dirty="0"/>
                    </a:p>
                  </a:txBody>
                  <a:tcPr>
                    <a:solidFill>
                      <a:srgbClr val="92D050"/>
                    </a:solidFill>
                  </a:tcPr>
                </a:tc>
                <a:tc>
                  <a:txBody>
                    <a:bodyPr/>
                    <a:lstStyle/>
                    <a:p>
                      <a:pPr algn="ctr"/>
                      <a:r>
                        <a:rPr lang="en-US" sz="1600" dirty="0" smtClean="0"/>
                        <a:t>N/A</a:t>
                      </a:r>
                      <a:endParaRPr lang="en-US" sz="1600" dirty="0"/>
                    </a:p>
                  </a:txBody>
                  <a:tcPr/>
                </a:tc>
                <a:tc>
                  <a:txBody>
                    <a:bodyPr/>
                    <a:lstStyle/>
                    <a:p>
                      <a:pPr algn="ctr"/>
                      <a:r>
                        <a:rPr lang="en-US" sz="1600" dirty="0" smtClean="0"/>
                        <a:t>No</a:t>
                      </a:r>
                      <a:endParaRPr lang="en-US" sz="1600" dirty="0"/>
                    </a:p>
                  </a:txBody>
                  <a:tcPr>
                    <a:solidFill>
                      <a:srgbClr val="FF0000"/>
                    </a:solidFill>
                  </a:tcPr>
                </a:tc>
                <a:tc>
                  <a:txBody>
                    <a:bodyPr/>
                    <a:lstStyle/>
                    <a:p>
                      <a:pPr algn="ctr"/>
                      <a:r>
                        <a:rPr lang="en-US" sz="1600" dirty="0" smtClean="0"/>
                        <a:t>No</a:t>
                      </a:r>
                      <a:endParaRPr lang="en-US" sz="1600" dirty="0"/>
                    </a:p>
                  </a:txBody>
                  <a:tcPr>
                    <a:solidFill>
                      <a:srgbClr val="FF0000"/>
                    </a:solidFill>
                  </a:tcPr>
                </a:tc>
                <a:tc>
                  <a:txBody>
                    <a:bodyPr/>
                    <a:lstStyle/>
                    <a:p>
                      <a:pPr algn="ctr"/>
                      <a:r>
                        <a:rPr lang="en-US" sz="1600" dirty="0" smtClean="0"/>
                        <a:t>N/A</a:t>
                      </a:r>
                      <a:endParaRPr lang="en-US" sz="1600" dirty="0"/>
                    </a:p>
                  </a:txBody>
                  <a:tcPr/>
                </a:tc>
              </a:tr>
              <a:tr h="400256">
                <a:tc vMerge="1">
                  <a:txBody>
                    <a:bodyPr/>
                    <a:lstStyle/>
                    <a:p>
                      <a:endParaRPr lang="en-US" sz="1600" dirty="0"/>
                    </a:p>
                  </a:txBody>
                  <a:tcPr/>
                </a:tc>
                <a:tc>
                  <a:txBody>
                    <a:bodyPr/>
                    <a:lstStyle/>
                    <a:p>
                      <a:pPr algn="ctr"/>
                      <a:r>
                        <a:rPr lang="en-US" sz="1600" dirty="0" smtClean="0"/>
                        <a:t>2</a:t>
                      </a:r>
                      <a:endParaRPr lang="en-US" sz="1600" dirty="0"/>
                    </a:p>
                  </a:txBody>
                  <a:tcPr/>
                </a:tc>
                <a:tc>
                  <a:txBody>
                    <a:bodyPr/>
                    <a:lstStyle/>
                    <a:p>
                      <a:pPr algn="ctr"/>
                      <a:r>
                        <a:rPr lang="en-US" sz="1600" dirty="0" smtClean="0"/>
                        <a:t>Yes</a:t>
                      </a:r>
                      <a:endParaRPr lang="en-US" sz="1600" dirty="0"/>
                    </a:p>
                  </a:txBody>
                  <a:tcPr>
                    <a:solidFill>
                      <a:srgbClr val="92D050"/>
                    </a:solidFill>
                  </a:tcPr>
                </a:tc>
                <a:tc>
                  <a:txBody>
                    <a:bodyPr/>
                    <a:lstStyle/>
                    <a:p>
                      <a:pPr algn="ctr"/>
                      <a:r>
                        <a:rPr lang="en-US" sz="1600" dirty="0" smtClean="0"/>
                        <a:t>Yes</a:t>
                      </a:r>
                      <a:endParaRPr lang="en-US" sz="1600" dirty="0"/>
                    </a:p>
                  </a:txBody>
                  <a:tcPr>
                    <a:solidFill>
                      <a:srgbClr val="92D050"/>
                    </a:solidFill>
                  </a:tcPr>
                </a:tc>
                <a:tc>
                  <a:txBody>
                    <a:bodyPr/>
                    <a:lstStyle/>
                    <a:p>
                      <a:pPr algn="ctr"/>
                      <a:r>
                        <a:rPr lang="en-US" sz="1600" dirty="0" smtClean="0"/>
                        <a:t>N/A</a:t>
                      </a:r>
                      <a:endParaRPr lang="en-US" sz="16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N/A</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N/A</a:t>
                      </a:r>
                    </a:p>
                  </a:txBody>
                  <a:tcPr/>
                </a:tc>
                <a:tc>
                  <a:txBody>
                    <a:bodyPr/>
                    <a:lstStyle/>
                    <a:p>
                      <a:pPr algn="ctr"/>
                      <a:r>
                        <a:rPr lang="en-US" sz="1600" dirty="0" smtClean="0"/>
                        <a:t>N/A</a:t>
                      </a:r>
                      <a:endParaRPr lang="en-US" sz="1600" dirty="0"/>
                    </a:p>
                  </a:txBody>
                  <a:tcPr/>
                </a:tc>
              </a:tr>
            </a:tbl>
          </a:graphicData>
        </a:graphic>
      </p:graphicFrame>
      <p:sp>
        <p:nvSpPr>
          <p:cNvPr id="6" name="TextBox 5"/>
          <p:cNvSpPr txBox="1"/>
          <p:nvPr/>
        </p:nvSpPr>
        <p:spPr>
          <a:xfrm>
            <a:off x="457200" y="1143000"/>
            <a:ext cx="8153400" cy="677108"/>
          </a:xfrm>
          <a:prstGeom prst="rect">
            <a:avLst/>
          </a:prstGeom>
          <a:noFill/>
        </p:spPr>
        <p:txBody>
          <a:bodyPr wrap="square" rtlCol="0">
            <a:spAutoFit/>
          </a:bodyPr>
          <a:lstStyle/>
          <a:p>
            <a:pPr marL="342900" indent="-342900">
              <a:buFont typeface="Arial" pitchFamily="34" charset="0"/>
              <a:buChar char="•"/>
            </a:pPr>
            <a:r>
              <a:rPr lang="en-US" sz="2000" dirty="0">
                <a:solidFill>
                  <a:schemeClr val="accent2"/>
                </a:solidFill>
              </a:rPr>
              <a:t> </a:t>
            </a:r>
            <a:r>
              <a:rPr lang="en-US" dirty="0"/>
              <a:t>Access status versus protection level and execution modes :</a:t>
            </a:r>
            <a:endParaRPr lang="en-US" dirty="0">
              <a:solidFill>
                <a:schemeClr val="accent2"/>
              </a:solidFill>
            </a:endParaRPr>
          </a:p>
          <a:p>
            <a:endParaRPr lang="en-US" dirty="0"/>
          </a:p>
        </p:txBody>
      </p:sp>
    </p:spTree>
    <p:extLst>
      <p:ext uri="{BB962C8B-B14F-4D97-AF65-F5344CB8AC3E}">
        <p14:creationId xmlns:p14="http://schemas.microsoft.com/office/powerpoint/2010/main" val="303185141"/>
      </p:ext>
    </p:extLst>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772268" y="2088170"/>
            <a:ext cx="7174523" cy="1692523"/>
          </a:xfrm>
        </p:spPr>
        <p:txBody>
          <a:bodyPr>
            <a:normAutofit fontScale="90000"/>
          </a:bodyPr>
          <a:lstStyle/>
          <a:p>
            <a:r>
              <a:rPr lang="en-US" dirty="0"/>
              <a:t>Hands-On: </a:t>
            </a:r>
            <a:r>
              <a:rPr lang="en-US" dirty="0" smtClean="0"/>
              <a:t>Black Box to LED Blink </a:t>
            </a:r>
            <a:br>
              <a:rPr lang="en-US" dirty="0" smtClean="0"/>
            </a:br>
            <a:r>
              <a:rPr lang="en-US" dirty="0" smtClean="0"/>
              <a:t>in Five Easy Steps! </a:t>
            </a:r>
            <a:br>
              <a:rPr lang="en-US" dirty="0" smtClean="0"/>
            </a:br>
            <a:endParaRPr lang="en-US" dirty="0">
              <a:solidFill>
                <a:schemeClr val="accent4"/>
              </a:solidFill>
            </a:endParaRPr>
          </a:p>
        </p:txBody>
      </p:sp>
    </p:spTree>
    <p:extLst>
      <p:ext uri="{BB962C8B-B14F-4D97-AF65-F5344CB8AC3E}">
        <p14:creationId xmlns:p14="http://schemas.microsoft.com/office/powerpoint/2010/main" val="320136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3723" y="391290"/>
            <a:ext cx="7454068" cy="1055077"/>
          </a:xfrm>
        </p:spPr>
        <p:txBody>
          <a:bodyPr/>
          <a:lstStyle/>
          <a:p>
            <a:r>
              <a:rPr lang="en-US" dirty="0" smtClean="0"/>
              <a:t>Board Check</a:t>
            </a:r>
            <a:endParaRPr lang="en-US" dirty="0"/>
          </a:p>
        </p:txBody>
      </p:sp>
      <p:sp>
        <p:nvSpPr>
          <p:cNvPr id="3" name="Content Placeholder 2"/>
          <p:cNvSpPr>
            <a:spLocks noGrp="1"/>
          </p:cNvSpPr>
          <p:nvPr>
            <p:ph idx="1"/>
          </p:nvPr>
        </p:nvSpPr>
        <p:spPr>
          <a:xfrm>
            <a:off x="773723" y="1572555"/>
            <a:ext cx="7852881" cy="1251112"/>
          </a:xfrm>
        </p:spPr>
        <p:txBody>
          <a:bodyPr/>
          <a:lstStyle/>
          <a:p>
            <a:r>
              <a:rPr lang="en-US" sz="2215" dirty="0"/>
              <a:t>Connect USB ST-LINK (CN1, </a:t>
            </a:r>
            <a:r>
              <a:rPr lang="en-US" sz="2215" b="1" dirty="0"/>
              <a:t>middle USB</a:t>
            </a:r>
            <a:r>
              <a:rPr lang="en-US" sz="2215" dirty="0"/>
              <a:t>) to your PC</a:t>
            </a:r>
          </a:p>
          <a:p>
            <a:pPr lvl="1"/>
            <a:r>
              <a:rPr lang="en-US" dirty="0" smtClean="0"/>
              <a:t>ST-LINK driver may get installed if this is your first time with this board.</a:t>
            </a:r>
          </a:p>
          <a:p>
            <a:r>
              <a:rPr lang="en-US" sz="2215" dirty="0">
                <a:solidFill>
                  <a:schemeClr val="accent2"/>
                </a:solidFill>
              </a:rPr>
              <a:t>LD2</a:t>
            </a:r>
            <a:r>
              <a:rPr lang="en-US" sz="2215" dirty="0"/>
              <a:t> and </a:t>
            </a:r>
            <a:r>
              <a:rPr lang="en-US" sz="2215" dirty="0">
                <a:solidFill>
                  <a:schemeClr val="accent2"/>
                </a:solidFill>
              </a:rPr>
              <a:t>LD3</a:t>
            </a:r>
            <a:r>
              <a:rPr lang="en-US" sz="2215" dirty="0"/>
              <a:t> one GREEN one RED</a:t>
            </a:r>
          </a:p>
        </p:txBody>
      </p:sp>
      <p:sp>
        <p:nvSpPr>
          <p:cNvPr id="4" name="Slide Number Placeholder 3"/>
          <p:cNvSpPr>
            <a:spLocks noGrp="1"/>
          </p:cNvSpPr>
          <p:nvPr>
            <p:ph type="sldNum" sz="quarter" idx="4294967295"/>
          </p:nvPr>
        </p:nvSpPr>
        <p:spPr>
          <a:xfrm>
            <a:off x="8641374" y="889489"/>
            <a:ext cx="502626" cy="183173"/>
          </a:xfrm>
          <a:prstGeom prst="rect">
            <a:avLst/>
          </a:prstGeom>
        </p:spPr>
        <p:txBody>
          <a:bodyPr/>
          <a:lstStyle/>
          <a:p>
            <a:fld id="{5B31B9E4-8E4D-4C86-BFD7-412B282B373B}" type="slidenum">
              <a:rPr lang="fr-FR" smtClean="0"/>
              <a:pPr/>
              <a:t>54</a:t>
            </a:fld>
            <a:endParaRPr lang="fr-FR" dirty="0"/>
          </a:p>
        </p:txBody>
      </p:sp>
    </p:spTree>
    <p:extLst>
      <p:ext uri="{BB962C8B-B14F-4D97-AF65-F5344CB8AC3E}">
        <p14:creationId xmlns:p14="http://schemas.microsoft.com/office/powerpoint/2010/main" val="3261274883"/>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STM32CubeMX</a:t>
            </a:r>
            <a:endParaRPr lang="en-US" dirty="0"/>
          </a:p>
        </p:txBody>
      </p:sp>
      <p:sp>
        <p:nvSpPr>
          <p:cNvPr id="7" name="Slide Number Placeholder 2"/>
          <p:cNvSpPr>
            <a:spLocks noGrp="1"/>
          </p:cNvSpPr>
          <p:nvPr>
            <p:ph type="sldNum" sz="quarter" idx="4294967295"/>
          </p:nvPr>
        </p:nvSpPr>
        <p:spPr>
          <a:xfrm>
            <a:off x="8641374" y="924658"/>
            <a:ext cx="502626" cy="183173"/>
          </a:xfrm>
          <a:prstGeom prst="rect">
            <a:avLst/>
          </a:prstGeom>
        </p:spPr>
        <p:txBody>
          <a:bodyPr/>
          <a:lstStyle/>
          <a:p>
            <a:fld id="{5B31B9E4-8E4D-4C86-BFD7-412B282B373B}" type="slidenum">
              <a:rPr lang="fr-FR" smtClean="0"/>
              <a:pPr/>
              <a:t>55</a:t>
            </a:fld>
            <a:endParaRPr lang="fr-FR"/>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8279" y="2487561"/>
            <a:ext cx="4426926" cy="3296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2" y="2491927"/>
            <a:ext cx="2562957" cy="2153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ight Arrow 5"/>
          <p:cNvSpPr/>
          <p:nvPr/>
        </p:nvSpPr>
        <p:spPr>
          <a:xfrm rot="19245655" flipH="1">
            <a:off x="1857997" y="1775632"/>
            <a:ext cx="995993" cy="447353"/>
          </a:xfrm>
          <a:prstGeom prst="right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55890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8811" y="3878563"/>
            <a:ext cx="1636079" cy="2197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6198" y="1196097"/>
            <a:ext cx="4782812" cy="4903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Step 1: Create New Project </a:t>
            </a:r>
            <a:endParaRPr lang="en-US" dirty="0"/>
          </a:p>
        </p:txBody>
      </p:sp>
      <p:sp>
        <p:nvSpPr>
          <p:cNvPr id="3" name="Content Placeholder 2"/>
          <p:cNvSpPr>
            <a:spLocks noGrp="1"/>
          </p:cNvSpPr>
          <p:nvPr>
            <p:ph idx="1"/>
          </p:nvPr>
        </p:nvSpPr>
        <p:spPr>
          <a:xfrm>
            <a:off x="583865" y="1811215"/>
            <a:ext cx="3657600" cy="1758462"/>
          </a:xfrm>
        </p:spPr>
        <p:txBody>
          <a:bodyPr>
            <a:noAutofit/>
          </a:bodyPr>
          <a:lstStyle/>
          <a:p>
            <a:r>
              <a:rPr lang="en-US" sz="2215" dirty="0"/>
              <a:t>Create </a:t>
            </a:r>
            <a:r>
              <a:rPr lang="en-US" sz="2215" b="1" dirty="0"/>
              <a:t>New Project </a:t>
            </a:r>
          </a:p>
          <a:p>
            <a:r>
              <a:rPr lang="en-US" sz="2215" dirty="0"/>
              <a:t>Select </a:t>
            </a:r>
            <a:r>
              <a:rPr lang="en-US" sz="2215" b="1" dirty="0">
                <a:solidFill>
                  <a:schemeClr val="accent2"/>
                </a:solidFill>
              </a:rPr>
              <a:t>STM32F072RBTx</a:t>
            </a:r>
          </a:p>
          <a:p>
            <a:pPr lvl="1"/>
            <a:r>
              <a:rPr lang="en-US" b="1" dirty="0" smtClean="0"/>
              <a:t>LQFP64, 128kB Flash</a:t>
            </a:r>
          </a:p>
          <a:p>
            <a:r>
              <a:rPr lang="en-US" sz="2215" dirty="0"/>
              <a:t>Click </a:t>
            </a:r>
            <a:r>
              <a:rPr lang="en-US" sz="2215" b="1" dirty="0"/>
              <a:t>“OK”</a:t>
            </a:r>
          </a:p>
        </p:txBody>
      </p:sp>
      <p:sp>
        <p:nvSpPr>
          <p:cNvPr id="9" name="Oval 8"/>
          <p:cNvSpPr/>
          <p:nvPr/>
        </p:nvSpPr>
        <p:spPr>
          <a:xfrm>
            <a:off x="8485927" y="2932418"/>
            <a:ext cx="140677" cy="1406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5" dirty="0">
                <a:solidFill>
                  <a:schemeClr val="tx1"/>
                </a:solidFill>
              </a:rPr>
              <a:t>2</a:t>
            </a:r>
          </a:p>
        </p:txBody>
      </p:sp>
      <p:sp>
        <p:nvSpPr>
          <p:cNvPr id="10" name="Slide Number Placeholder 2"/>
          <p:cNvSpPr>
            <a:spLocks noGrp="1"/>
          </p:cNvSpPr>
          <p:nvPr>
            <p:ph type="sldNum" sz="quarter" idx="4294967295"/>
          </p:nvPr>
        </p:nvSpPr>
        <p:spPr>
          <a:xfrm>
            <a:off x="8306533" y="925062"/>
            <a:ext cx="503071" cy="182769"/>
          </a:xfrm>
          <a:prstGeom prst="rect">
            <a:avLst/>
          </a:prstGeom>
        </p:spPr>
        <p:txBody>
          <a:bodyPr/>
          <a:lstStyle/>
          <a:p>
            <a:fld id="{5B31B9E4-8E4D-4C86-BFD7-412B282B373B}" type="slidenum">
              <a:rPr lang="fr-FR" smtClean="0"/>
              <a:pPr/>
              <a:t>56</a:t>
            </a:fld>
            <a:endParaRPr lang="fr-FR"/>
          </a:p>
        </p:txBody>
      </p:sp>
      <p:sp>
        <p:nvSpPr>
          <p:cNvPr id="4" name="Rounded Rectangle 3"/>
          <p:cNvSpPr/>
          <p:nvPr/>
        </p:nvSpPr>
        <p:spPr>
          <a:xfrm>
            <a:off x="2312058" y="5328139"/>
            <a:ext cx="1518230" cy="327479"/>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901378" y="5821881"/>
            <a:ext cx="496226" cy="211015"/>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5502565" y="2897249"/>
            <a:ext cx="3190508" cy="211015"/>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820600" y="5934953"/>
            <a:ext cx="140677" cy="1406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5" dirty="0">
                <a:solidFill>
                  <a:schemeClr val="tx1"/>
                </a:solidFill>
              </a:rPr>
              <a:t>3</a:t>
            </a:r>
          </a:p>
        </p:txBody>
      </p:sp>
      <p:sp>
        <p:nvSpPr>
          <p:cNvPr id="8" name="Oval 7"/>
          <p:cNvSpPr/>
          <p:nvPr/>
        </p:nvSpPr>
        <p:spPr>
          <a:xfrm>
            <a:off x="2234901" y="5546480"/>
            <a:ext cx="140677" cy="1406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5" dirty="0">
                <a:solidFill>
                  <a:schemeClr val="tx1"/>
                </a:solidFill>
              </a:rPr>
              <a:t>1</a:t>
            </a:r>
          </a:p>
        </p:txBody>
      </p:sp>
    </p:spTree>
    <p:extLst>
      <p:ext uri="{BB962C8B-B14F-4D97-AF65-F5344CB8AC3E}">
        <p14:creationId xmlns:p14="http://schemas.microsoft.com/office/powerpoint/2010/main" val="23296900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2: Pin Configuration</a:t>
            </a:r>
            <a:endParaRPr lang="en-US" dirty="0"/>
          </a:p>
        </p:txBody>
      </p:sp>
      <p:sp>
        <p:nvSpPr>
          <p:cNvPr id="3" name="Slide Number Placeholder 2"/>
          <p:cNvSpPr>
            <a:spLocks noGrp="1"/>
          </p:cNvSpPr>
          <p:nvPr>
            <p:ph type="sldNum" sz="quarter" idx="10"/>
          </p:nvPr>
        </p:nvSpPr>
        <p:spPr/>
        <p:txBody>
          <a:bodyPr/>
          <a:lstStyle/>
          <a:p>
            <a:fld id="{5B31B9E4-8E4D-4C86-BFD7-412B282B373B}" type="slidenum">
              <a:rPr lang="fr-FR" smtClean="0"/>
              <a:pPr/>
              <a:t>57</a:t>
            </a:fld>
            <a:endParaRPr lang="fr-FR" dirty="0"/>
          </a:p>
        </p:txBody>
      </p:sp>
      <p:sp>
        <p:nvSpPr>
          <p:cNvPr id="5" name="Content Placeholder 4"/>
          <p:cNvSpPr>
            <a:spLocks noGrp="1"/>
          </p:cNvSpPr>
          <p:nvPr>
            <p:ph idx="1"/>
          </p:nvPr>
        </p:nvSpPr>
        <p:spPr>
          <a:xfrm>
            <a:off x="773723" y="1305378"/>
            <a:ext cx="7596554" cy="1376085"/>
          </a:xfrm>
        </p:spPr>
        <p:txBody>
          <a:bodyPr/>
          <a:lstStyle/>
          <a:p>
            <a:r>
              <a:rPr lang="en-US" dirty="0" smtClean="0"/>
              <a:t>In this example we are going to use one of the LEDs present on the STM32F072 NUCLEO board.</a:t>
            </a:r>
          </a:p>
          <a:p>
            <a:r>
              <a:rPr lang="en-US" dirty="0" smtClean="0"/>
              <a:t>Left-click PA5</a:t>
            </a:r>
            <a:endParaRPr lang="en-US" dirty="0"/>
          </a:p>
        </p:txBody>
      </p:sp>
      <p:pic>
        <p:nvPicPr>
          <p:cNvPr id="4" name="Picture 3"/>
          <p:cNvPicPr>
            <a:picLocks noChangeAspect="1"/>
          </p:cNvPicPr>
          <p:nvPr/>
        </p:nvPicPr>
        <p:blipFill>
          <a:blip r:embed="rId2"/>
          <a:stretch>
            <a:fillRect/>
          </a:stretch>
        </p:blipFill>
        <p:spPr>
          <a:xfrm>
            <a:off x="3376247" y="2303584"/>
            <a:ext cx="3754315" cy="4132385"/>
          </a:xfrm>
          <a:prstGeom prst="rect">
            <a:avLst/>
          </a:prstGeom>
        </p:spPr>
      </p:pic>
      <p:sp>
        <p:nvSpPr>
          <p:cNvPr id="8" name="Rounded Rectangle 7"/>
          <p:cNvSpPr/>
          <p:nvPr/>
        </p:nvSpPr>
        <p:spPr>
          <a:xfrm>
            <a:off x="4675807" y="5117123"/>
            <a:ext cx="582846" cy="211015"/>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377690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9890" y="5223661"/>
            <a:ext cx="3938954" cy="103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9935" y="2151821"/>
            <a:ext cx="2826054" cy="2821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a:bodyPr>
          <a:lstStyle/>
          <a:p>
            <a:r>
              <a:rPr lang="en-US" dirty="0" smtClean="0"/>
              <a:t>Step 3: Generate </a:t>
            </a:r>
            <a:r>
              <a:rPr lang="en-US" dirty="0"/>
              <a:t>S</a:t>
            </a:r>
            <a:r>
              <a:rPr lang="en-US" dirty="0" smtClean="0"/>
              <a:t>ource Code </a:t>
            </a:r>
            <a:endParaRPr lang="en-US" dirty="0"/>
          </a:p>
        </p:txBody>
      </p:sp>
      <p:sp>
        <p:nvSpPr>
          <p:cNvPr id="3" name="Content Placeholder 2"/>
          <p:cNvSpPr>
            <a:spLocks noGrp="1"/>
          </p:cNvSpPr>
          <p:nvPr>
            <p:ph idx="1"/>
          </p:nvPr>
        </p:nvSpPr>
        <p:spPr>
          <a:xfrm>
            <a:off x="773723" y="1440119"/>
            <a:ext cx="3938954" cy="369332"/>
          </a:xfrm>
        </p:spPr>
        <p:txBody>
          <a:bodyPr>
            <a:normAutofit/>
          </a:bodyPr>
          <a:lstStyle/>
          <a:p>
            <a:r>
              <a:rPr lang="en-US" sz="1662" dirty="0"/>
              <a:t>Open Project &gt; </a:t>
            </a:r>
            <a:r>
              <a:rPr lang="en-US" sz="1662" b="1" dirty="0"/>
              <a:t>Settings</a:t>
            </a:r>
            <a:r>
              <a:rPr lang="en-US" sz="1662" dirty="0"/>
              <a:t> (Alt + P) </a:t>
            </a:r>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9973" y="1318848"/>
            <a:ext cx="1803511" cy="782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2"/>
          <p:cNvSpPr txBox="1">
            <a:spLocks/>
          </p:cNvSpPr>
          <p:nvPr/>
        </p:nvSpPr>
        <p:spPr>
          <a:xfrm>
            <a:off x="844062" y="2384739"/>
            <a:ext cx="4290646" cy="1979660"/>
          </a:xfrm>
          <a:prstGeom prst="rect">
            <a:avLst/>
          </a:prstGeom>
        </p:spPr>
        <p:txBody>
          <a:bodyPr vert="horz" wrap="square" lIns="84406" tIns="42203" rIns="84406" bIns="42203" rtlCol="0">
            <a:spAutoFit/>
          </a:bodyPr>
          <a:lstStyle>
            <a:lvl1pPr marL="177800" indent="-177800" algn="l" defTabSz="914400" rtl="0" eaLnBrk="1" latinLnBrk="0" hangingPunct="1">
              <a:lnSpc>
                <a:spcPct val="100000"/>
              </a:lnSpc>
              <a:spcBef>
                <a:spcPts val="1800"/>
              </a:spcBef>
              <a:spcAft>
                <a:spcPts val="600"/>
              </a:spcAft>
              <a:buClr>
                <a:schemeClr val="accent1"/>
              </a:buClr>
              <a:buFont typeface="Arial" pitchFamily="34" charset="0"/>
              <a:buChar char="•"/>
              <a:defRPr sz="2000" kern="1200" baseline="0">
                <a:solidFill>
                  <a:schemeClr val="accent4"/>
                </a:solidFill>
                <a:latin typeface="Arial" pitchFamily="34" charset="0"/>
                <a:ea typeface="+mn-ea"/>
                <a:cs typeface="Arial" pitchFamily="34" charset="0"/>
              </a:defRPr>
            </a:lvl1pPr>
            <a:lvl2pPr marL="533400" indent="-177800" algn="l" defTabSz="914400" rtl="0" eaLnBrk="1" latinLnBrk="0" hangingPunct="1">
              <a:lnSpc>
                <a:spcPct val="100000"/>
              </a:lnSpc>
              <a:spcBef>
                <a:spcPts val="0"/>
              </a:spcBef>
              <a:spcAft>
                <a:spcPts val="600"/>
              </a:spcAft>
              <a:buClr>
                <a:schemeClr val="accent4">
                  <a:lumMod val="90000"/>
                  <a:lumOff val="10000"/>
                </a:schemeClr>
              </a:buClr>
              <a:buFont typeface="Arial" pitchFamily="34" charset="0"/>
              <a:buChar char="•"/>
              <a:defRPr sz="1600" kern="1200">
                <a:solidFill>
                  <a:schemeClr val="accent4">
                    <a:lumMod val="90000"/>
                    <a:lumOff val="10000"/>
                  </a:schemeClr>
                </a:solidFill>
                <a:latin typeface="Arial" pitchFamily="34" charset="0"/>
                <a:ea typeface="+mn-ea"/>
                <a:cs typeface="Arial" pitchFamily="34" charset="0"/>
              </a:defRPr>
            </a:lvl2pPr>
            <a:lvl3pPr marL="901700" indent="-177800" algn="l" defTabSz="914400" rtl="0" eaLnBrk="1" latinLnBrk="0" hangingPunct="1">
              <a:lnSpc>
                <a:spcPct val="100000"/>
              </a:lnSpc>
              <a:spcBef>
                <a:spcPts val="0"/>
              </a:spcBef>
              <a:spcAft>
                <a:spcPts val="300"/>
              </a:spcAft>
              <a:buFont typeface="Arial" pitchFamily="34" charset="0"/>
              <a:buChar char="•"/>
              <a:defRPr sz="1400" kern="1200" baseline="0">
                <a:solidFill>
                  <a:schemeClr val="accent3">
                    <a:lumMod val="50000"/>
                  </a:schemeClr>
                </a:solidFill>
                <a:latin typeface="Arial" pitchFamily="34" charset="0"/>
                <a:ea typeface="+mn-ea"/>
                <a:cs typeface="Arial" pitchFamily="34" charset="0"/>
              </a:defRPr>
            </a:lvl3pPr>
            <a:lvl4pPr marL="1527175" indent="-155575" algn="l" defTabSz="914400" rtl="0" eaLnBrk="1" latinLnBrk="0" hangingPunct="1">
              <a:lnSpc>
                <a:spcPct val="100000"/>
              </a:lnSpc>
              <a:spcBef>
                <a:spcPts val="0"/>
              </a:spcBef>
              <a:spcAft>
                <a:spcPts val="300"/>
              </a:spcAft>
              <a:buFont typeface="Arial" pitchFamily="34" charset="0"/>
              <a:buChar char="•"/>
              <a:defRPr sz="1200" kern="1200" baseline="0">
                <a:solidFill>
                  <a:schemeClr val="accent3">
                    <a:lumMod val="7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62" dirty="0"/>
              <a:t>Set the project name (Lab1) and the project location </a:t>
            </a:r>
            <a:r>
              <a:rPr lang="en-US" sz="1662" b="1" dirty="0"/>
              <a:t>(C:\STM32CubeSeminar\Labs)</a:t>
            </a:r>
          </a:p>
          <a:p>
            <a:r>
              <a:rPr lang="en-US" sz="1662" dirty="0"/>
              <a:t>Set the IDE </a:t>
            </a:r>
            <a:r>
              <a:rPr lang="en-US" sz="1662" dirty="0" err="1"/>
              <a:t>Toolchain</a:t>
            </a:r>
            <a:r>
              <a:rPr lang="en-US" sz="1662" dirty="0"/>
              <a:t> to </a:t>
            </a:r>
            <a:r>
              <a:rPr lang="en-US" sz="1662" b="1" dirty="0"/>
              <a:t>MDK-ARM V5</a:t>
            </a:r>
          </a:p>
          <a:p>
            <a:r>
              <a:rPr lang="en-US" sz="1662" dirty="0"/>
              <a:t>Click </a:t>
            </a:r>
            <a:r>
              <a:rPr lang="en-US" sz="1662" b="1" dirty="0"/>
              <a:t>OK</a:t>
            </a:r>
          </a:p>
        </p:txBody>
      </p:sp>
      <p:pic>
        <p:nvPicPr>
          <p:cNvPr id="307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0739" y="4068754"/>
            <a:ext cx="1863969" cy="940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Content Placeholder 2"/>
          <p:cNvSpPr txBox="1">
            <a:spLocks/>
          </p:cNvSpPr>
          <p:nvPr/>
        </p:nvSpPr>
        <p:spPr>
          <a:xfrm>
            <a:off x="633046" y="5097762"/>
            <a:ext cx="3868615" cy="904557"/>
          </a:xfrm>
          <a:prstGeom prst="rect">
            <a:avLst/>
          </a:prstGeom>
        </p:spPr>
        <p:txBody>
          <a:bodyPr vert="horz" wrap="square" lIns="84406" tIns="42203" rIns="84406" bIns="42203" rtlCol="0">
            <a:spAutoFit/>
          </a:bodyPr>
          <a:lstStyle>
            <a:lvl1pPr marL="177800" indent="-177800" algn="l" defTabSz="914400" rtl="0" eaLnBrk="1" latinLnBrk="0" hangingPunct="1">
              <a:lnSpc>
                <a:spcPct val="100000"/>
              </a:lnSpc>
              <a:spcBef>
                <a:spcPts val="1800"/>
              </a:spcBef>
              <a:spcAft>
                <a:spcPts val="600"/>
              </a:spcAft>
              <a:buClr>
                <a:schemeClr val="accent1"/>
              </a:buClr>
              <a:buFont typeface="Arial" pitchFamily="34" charset="0"/>
              <a:buChar char="•"/>
              <a:defRPr sz="2000" kern="1200" baseline="0">
                <a:solidFill>
                  <a:schemeClr val="accent4"/>
                </a:solidFill>
                <a:latin typeface="Arial" pitchFamily="34" charset="0"/>
                <a:ea typeface="+mn-ea"/>
                <a:cs typeface="Arial" pitchFamily="34" charset="0"/>
              </a:defRPr>
            </a:lvl1pPr>
            <a:lvl2pPr marL="533400" indent="-177800" algn="l" defTabSz="914400" rtl="0" eaLnBrk="1" latinLnBrk="0" hangingPunct="1">
              <a:lnSpc>
                <a:spcPct val="100000"/>
              </a:lnSpc>
              <a:spcBef>
                <a:spcPts val="0"/>
              </a:spcBef>
              <a:spcAft>
                <a:spcPts val="600"/>
              </a:spcAft>
              <a:buClr>
                <a:schemeClr val="accent4">
                  <a:lumMod val="90000"/>
                  <a:lumOff val="10000"/>
                </a:schemeClr>
              </a:buClr>
              <a:buFont typeface="Arial" pitchFamily="34" charset="0"/>
              <a:buChar char="•"/>
              <a:defRPr sz="1600" kern="1200">
                <a:solidFill>
                  <a:schemeClr val="accent4">
                    <a:lumMod val="90000"/>
                    <a:lumOff val="10000"/>
                  </a:schemeClr>
                </a:solidFill>
                <a:latin typeface="Arial" pitchFamily="34" charset="0"/>
                <a:ea typeface="+mn-ea"/>
                <a:cs typeface="Arial" pitchFamily="34" charset="0"/>
              </a:defRPr>
            </a:lvl2pPr>
            <a:lvl3pPr marL="901700" indent="-177800" algn="l" defTabSz="914400" rtl="0" eaLnBrk="1" latinLnBrk="0" hangingPunct="1">
              <a:lnSpc>
                <a:spcPct val="100000"/>
              </a:lnSpc>
              <a:spcBef>
                <a:spcPts val="0"/>
              </a:spcBef>
              <a:spcAft>
                <a:spcPts val="300"/>
              </a:spcAft>
              <a:buFont typeface="Arial" pitchFamily="34" charset="0"/>
              <a:buChar char="•"/>
              <a:defRPr sz="1400" kern="1200" baseline="0">
                <a:solidFill>
                  <a:schemeClr val="accent3">
                    <a:lumMod val="50000"/>
                  </a:schemeClr>
                </a:solidFill>
                <a:latin typeface="Arial" pitchFamily="34" charset="0"/>
                <a:ea typeface="+mn-ea"/>
                <a:cs typeface="Arial" pitchFamily="34" charset="0"/>
              </a:defRPr>
            </a:lvl3pPr>
            <a:lvl4pPr marL="1527175" indent="-155575" algn="l" defTabSz="914400" rtl="0" eaLnBrk="1" latinLnBrk="0" hangingPunct="1">
              <a:lnSpc>
                <a:spcPct val="100000"/>
              </a:lnSpc>
              <a:spcBef>
                <a:spcPts val="0"/>
              </a:spcBef>
              <a:spcAft>
                <a:spcPts val="300"/>
              </a:spcAft>
              <a:buFont typeface="Arial" pitchFamily="34" charset="0"/>
              <a:buChar char="•"/>
              <a:defRPr sz="1200" kern="1200" baseline="0">
                <a:solidFill>
                  <a:schemeClr val="accent3">
                    <a:lumMod val="7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62" b="1" dirty="0"/>
              <a:t>Generate Code </a:t>
            </a:r>
            <a:r>
              <a:rPr lang="en-US" sz="1662" dirty="0"/>
              <a:t>(Ctrl + Shift + G)</a:t>
            </a:r>
          </a:p>
          <a:p>
            <a:r>
              <a:rPr lang="en-US" sz="1662" dirty="0"/>
              <a:t>Click </a:t>
            </a:r>
            <a:r>
              <a:rPr lang="en-US" sz="1662" b="1" dirty="0"/>
              <a:t>Open Project</a:t>
            </a:r>
          </a:p>
        </p:txBody>
      </p:sp>
      <p:sp>
        <p:nvSpPr>
          <p:cNvPr id="14" name="Oval 13"/>
          <p:cNvSpPr/>
          <p:nvPr/>
        </p:nvSpPr>
        <p:spPr>
          <a:xfrm>
            <a:off x="5075817" y="2897288"/>
            <a:ext cx="140677" cy="1436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5" dirty="0">
                <a:solidFill>
                  <a:schemeClr val="tx1"/>
                </a:solidFill>
              </a:rPr>
              <a:t>2</a:t>
            </a:r>
          </a:p>
        </p:txBody>
      </p:sp>
      <p:sp>
        <p:nvSpPr>
          <p:cNvPr id="18" name="Slide Number Placeholder 2"/>
          <p:cNvSpPr>
            <a:spLocks noGrp="1"/>
          </p:cNvSpPr>
          <p:nvPr>
            <p:ph type="sldNum" sz="quarter" idx="4294967295"/>
          </p:nvPr>
        </p:nvSpPr>
        <p:spPr>
          <a:xfrm>
            <a:off x="8306533" y="925062"/>
            <a:ext cx="503071" cy="182769"/>
          </a:xfrm>
          <a:prstGeom prst="rect">
            <a:avLst/>
          </a:prstGeom>
        </p:spPr>
        <p:txBody>
          <a:bodyPr/>
          <a:lstStyle/>
          <a:p>
            <a:fld id="{5B31B9E4-8E4D-4C86-BFD7-412B282B373B}" type="slidenum">
              <a:rPr lang="fr-FR" smtClean="0"/>
              <a:pPr/>
              <a:t>58</a:t>
            </a:fld>
            <a:endParaRPr lang="fr-FR"/>
          </a:p>
        </p:txBody>
      </p:sp>
      <p:sp>
        <p:nvSpPr>
          <p:cNvPr id="4" name="Right Arrow 3"/>
          <p:cNvSpPr/>
          <p:nvPr/>
        </p:nvSpPr>
        <p:spPr>
          <a:xfrm rot="20080500">
            <a:off x="2220538" y="4603522"/>
            <a:ext cx="879231" cy="384775"/>
          </a:xfrm>
          <a:prstGeom prst="right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a:off x="2977646" y="5584000"/>
            <a:ext cx="879231" cy="384775"/>
          </a:xfrm>
          <a:prstGeom prst="right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4603851" y="1883403"/>
            <a:ext cx="1528264" cy="162658"/>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4923692" y="2866292"/>
            <a:ext cx="3344644" cy="190601"/>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4916711" y="3628407"/>
            <a:ext cx="3344644" cy="190601"/>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089238" y="3658377"/>
            <a:ext cx="140677" cy="1436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5" dirty="0">
                <a:solidFill>
                  <a:schemeClr val="tx1"/>
                </a:solidFill>
              </a:rPr>
              <a:t>3</a:t>
            </a:r>
          </a:p>
        </p:txBody>
      </p:sp>
      <p:sp>
        <p:nvSpPr>
          <p:cNvPr id="24" name="Rounded Rectangle 23"/>
          <p:cNvSpPr/>
          <p:nvPr/>
        </p:nvSpPr>
        <p:spPr>
          <a:xfrm>
            <a:off x="7315200" y="4811835"/>
            <a:ext cx="492369" cy="953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3269950" y="4283176"/>
            <a:ext cx="1805867" cy="190602"/>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5892506" y="5907061"/>
            <a:ext cx="773723" cy="190602"/>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062906" y="2595899"/>
            <a:ext cx="140677" cy="1436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5" dirty="0">
                <a:solidFill>
                  <a:schemeClr val="tx1"/>
                </a:solidFill>
              </a:rPr>
              <a:t>1</a:t>
            </a:r>
          </a:p>
        </p:txBody>
      </p:sp>
      <p:sp>
        <p:nvSpPr>
          <p:cNvPr id="28" name="Rounded Rectangle 27"/>
          <p:cNvSpPr/>
          <p:nvPr/>
        </p:nvSpPr>
        <p:spPr>
          <a:xfrm>
            <a:off x="4910781" y="2564904"/>
            <a:ext cx="3344644" cy="190601"/>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72903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4: Toggle The LED</a:t>
            </a:r>
            <a:endParaRPr lang="en-US" dirty="0"/>
          </a:p>
        </p:txBody>
      </p:sp>
      <p:sp>
        <p:nvSpPr>
          <p:cNvPr id="3" name="Content Placeholder 2"/>
          <p:cNvSpPr>
            <a:spLocks noGrp="1"/>
          </p:cNvSpPr>
          <p:nvPr>
            <p:ph idx="1"/>
          </p:nvPr>
        </p:nvSpPr>
        <p:spPr>
          <a:xfrm>
            <a:off x="773723" y="1318846"/>
            <a:ext cx="7596554" cy="1688123"/>
          </a:xfrm>
        </p:spPr>
        <p:txBody>
          <a:bodyPr>
            <a:normAutofit/>
          </a:bodyPr>
          <a:lstStyle/>
          <a:p>
            <a:pPr>
              <a:spcBef>
                <a:spcPts val="554"/>
              </a:spcBef>
              <a:spcAft>
                <a:spcPts val="0"/>
              </a:spcAft>
            </a:pPr>
            <a:r>
              <a:rPr lang="en-US" dirty="0" smtClean="0"/>
              <a:t>The MDK-ARM IDE should now be open.</a:t>
            </a:r>
          </a:p>
          <a:p>
            <a:pPr>
              <a:spcBef>
                <a:spcPts val="554"/>
              </a:spcBef>
              <a:spcAft>
                <a:spcPts val="0"/>
              </a:spcAft>
            </a:pPr>
            <a:r>
              <a:rPr lang="en-US" dirty="0" smtClean="0"/>
              <a:t>Expand the file tree and open the </a:t>
            </a:r>
            <a:r>
              <a:rPr lang="en-US" b="1" dirty="0" err="1" smtClean="0"/>
              <a:t>main.c</a:t>
            </a:r>
            <a:r>
              <a:rPr lang="en-US" dirty="0" smtClean="0"/>
              <a:t> file</a:t>
            </a:r>
          </a:p>
          <a:p>
            <a:pPr>
              <a:spcBef>
                <a:spcPts val="554"/>
              </a:spcBef>
              <a:spcAft>
                <a:spcPts val="0"/>
              </a:spcAft>
            </a:pPr>
            <a:r>
              <a:rPr lang="en-US" dirty="0" smtClean="0"/>
              <a:t>Add the following code inside the </a:t>
            </a:r>
            <a:r>
              <a:rPr lang="en-US" b="1" dirty="0" smtClean="0"/>
              <a:t>while(1)</a:t>
            </a:r>
            <a:r>
              <a:rPr lang="en-US" dirty="0" smtClean="0"/>
              <a:t> loop</a:t>
            </a:r>
          </a:p>
          <a:p>
            <a:pPr lvl="1">
              <a:spcBef>
                <a:spcPts val="554"/>
              </a:spcBef>
              <a:spcAft>
                <a:spcPts val="0"/>
              </a:spcAft>
            </a:pPr>
            <a:r>
              <a:rPr lang="en-US" dirty="0" smtClean="0"/>
              <a:t>Line 86 in “</a:t>
            </a:r>
            <a:r>
              <a:rPr lang="en-US" dirty="0" err="1" smtClean="0"/>
              <a:t>main.c</a:t>
            </a:r>
            <a:r>
              <a:rPr lang="en-US" dirty="0" smtClean="0"/>
              <a:t>”</a:t>
            </a:r>
          </a:p>
        </p:txBody>
      </p:sp>
      <p:sp>
        <p:nvSpPr>
          <p:cNvPr id="7" name="Slide Number Placeholder 2"/>
          <p:cNvSpPr>
            <a:spLocks noGrp="1"/>
          </p:cNvSpPr>
          <p:nvPr>
            <p:ph type="sldNum" sz="quarter" idx="4294967295"/>
          </p:nvPr>
        </p:nvSpPr>
        <p:spPr>
          <a:xfrm>
            <a:off x="8306533" y="925062"/>
            <a:ext cx="503071" cy="182769"/>
          </a:xfrm>
          <a:prstGeom prst="rect">
            <a:avLst/>
          </a:prstGeom>
        </p:spPr>
        <p:txBody>
          <a:bodyPr/>
          <a:lstStyle/>
          <a:p>
            <a:fld id="{5B31B9E4-8E4D-4C86-BFD7-412B282B373B}" type="slidenum">
              <a:rPr lang="fr-FR" smtClean="0"/>
              <a:pPr/>
              <a:t>59</a:t>
            </a:fld>
            <a:endParaRPr lang="fr-F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118" y="3023295"/>
            <a:ext cx="2250831" cy="152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803118" y="4695092"/>
            <a:ext cx="6656234" cy="774058"/>
          </a:xfrm>
          <a:prstGeom prst="rect">
            <a:avLst/>
          </a:prstGeom>
          <a:noFill/>
        </p:spPr>
        <p:txBody>
          <a:bodyPr wrap="square" rtlCol="0">
            <a:spAutoFit/>
          </a:bodyPr>
          <a:lstStyle/>
          <a:p>
            <a:r>
              <a:rPr lang="en-US" sz="2215" dirty="0" err="1">
                <a:latin typeface="Courier New" panose="02070309020205020404" pitchFamily="49" charset="0"/>
                <a:cs typeface="Courier New" panose="02070309020205020404" pitchFamily="49" charset="0"/>
              </a:rPr>
              <a:t>HAL_GPIO_TogglePin</a:t>
            </a:r>
            <a:r>
              <a:rPr lang="en-US" sz="2215" dirty="0">
                <a:latin typeface="Courier New" panose="02070309020205020404" pitchFamily="49" charset="0"/>
                <a:cs typeface="Courier New" panose="02070309020205020404" pitchFamily="49" charset="0"/>
              </a:rPr>
              <a:t>(GPIOA, GPIO_PIN_5);</a:t>
            </a:r>
          </a:p>
          <a:p>
            <a:r>
              <a:rPr lang="en-US" sz="2215" dirty="0" err="1">
                <a:latin typeface="Courier New" panose="02070309020205020404" pitchFamily="49" charset="0"/>
                <a:cs typeface="Courier New" panose="02070309020205020404" pitchFamily="49" charset="0"/>
              </a:rPr>
              <a:t>HAL_Delay</a:t>
            </a:r>
            <a:r>
              <a:rPr lang="en-US" sz="2215" dirty="0">
                <a:latin typeface="Courier New" panose="02070309020205020404" pitchFamily="49" charset="0"/>
                <a:cs typeface="Courier New" panose="02070309020205020404" pitchFamily="49" charset="0"/>
              </a:rPr>
              <a:t>(100);</a:t>
            </a:r>
          </a:p>
        </p:txBody>
      </p:sp>
    </p:spTree>
    <p:extLst>
      <p:ext uri="{BB962C8B-B14F-4D97-AF65-F5344CB8AC3E}">
        <p14:creationId xmlns:p14="http://schemas.microsoft.com/office/powerpoint/2010/main" val="37883457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B31B9E4-8E4D-4C86-BFD7-412B282B373B}" type="slidenum">
              <a:rPr lang="fr-FR" smtClean="0"/>
              <a:pPr/>
              <a:t>6</a:t>
            </a:fld>
            <a:endParaRPr lang="fr-FR" dirty="0"/>
          </a:p>
        </p:txBody>
      </p:sp>
      <p:sp>
        <p:nvSpPr>
          <p:cNvPr id="11" name="Title 1"/>
          <p:cNvSpPr txBox="1">
            <a:spLocks/>
          </p:cNvSpPr>
          <p:nvPr/>
        </p:nvSpPr>
        <p:spPr>
          <a:xfrm>
            <a:off x="457200" y="116632"/>
            <a:ext cx="8075240" cy="1143000"/>
          </a:xfrm>
          <a:prstGeom prst="rect">
            <a:avLst/>
          </a:prstGeom>
        </p:spPr>
        <p:txBody>
          <a:bodyPr vert="horz" lIns="91440" tIns="45720" rIns="91440" bIns="45720" rtlCol="0" anchor="ctr">
            <a:normAutofit fontScale="97500"/>
          </a:bodyPr>
          <a:lstStyle>
            <a:lvl1pPr algn="r" defTabSz="914400" rtl="0" eaLnBrk="1" latinLnBrk="0" hangingPunct="1">
              <a:spcBef>
                <a:spcPct val="0"/>
              </a:spcBef>
              <a:buNone/>
              <a:defRPr sz="3600" kern="1200">
                <a:solidFill>
                  <a:schemeClr val="accent1"/>
                </a:solidFill>
                <a:latin typeface="Arial" pitchFamily="34" charset="0"/>
                <a:ea typeface="+mj-ea"/>
                <a:cs typeface="Arial" pitchFamily="34" charset="0"/>
              </a:defRPr>
            </a:lvl1pPr>
          </a:lstStyle>
          <a:p>
            <a:r>
              <a:rPr lang="en-US" sz="3300" dirty="0" smtClean="0">
                <a:latin typeface="+mj-lt"/>
              </a:rPr>
              <a:t>STM32 ODE</a:t>
            </a:r>
          </a:p>
          <a:p>
            <a:r>
              <a:rPr lang="en-US" sz="2900" dirty="0" smtClean="0"/>
              <a:t>STM32 X-</a:t>
            </a:r>
            <a:r>
              <a:rPr lang="en-US" sz="2900" dirty="0" err="1" smtClean="0"/>
              <a:t>Nucleo</a:t>
            </a:r>
            <a:r>
              <a:rPr lang="en-US" sz="2900" dirty="0" smtClean="0"/>
              <a:t> Portfolio</a:t>
            </a:r>
            <a:endParaRPr lang="en-US" sz="2900" dirty="0">
              <a:latin typeface="+mj-lt"/>
            </a:endParaRPr>
          </a:p>
        </p:txBody>
      </p:sp>
      <p:graphicFrame>
        <p:nvGraphicFramePr>
          <p:cNvPr id="3" name="Table 2"/>
          <p:cNvGraphicFramePr>
            <a:graphicFrameLocks noGrp="1"/>
          </p:cNvGraphicFramePr>
          <p:nvPr>
            <p:extLst/>
          </p:nvPr>
        </p:nvGraphicFramePr>
        <p:xfrm>
          <a:off x="228600" y="2252722"/>
          <a:ext cx="8686800" cy="2014478"/>
        </p:xfrm>
        <a:graphic>
          <a:graphicData uri="http://schemas.openxmlformats.org/drawingml/2006/table">
            <a:tbl>
              <a:tblPr>
                <a:effectLst>
                  <a:innerShdw blurRad="63500" dist="50800" dir="13500000">
                    <a:prstClr val="black">
                      <a:alpha val="50000"/>
                    </a:prstClr>
                  </a:innerShdw>
                </a:effectLst>
              </a:tblPr>
              <a:tblGrid>
                <a:gridCol w="1307157"/>
                <a:gridCol w="674042"/>
                <a:gridCol w="1676400"/>
                <a:gridCol w="5029201"/>
              </a:tblGrid>
              <a:tr h="164185">
                <a:tc>
                  <a:txBody>
                    <a:bodyPr/>
                    <a:lstStyle/>
                    <a:p>
                      <a:pPr algn="ctr" fontAlgn="ctr"/>
                      <a:r>
                        <a:rPr lang="en-US" sz="1200" b="1" i="0" u="none" strike="noStrike" dirty="0">
                          <a:solidFill>
                            <a:srgbClr val="000000"/>
                          </a:solidFill>
                          <a:effectLst/>
                          <a:latin typeface="Calibri" panose="020F0502020204030204" pitchFamily="34" charset="0"/>
                        </a:rPr>
                        <a:t>Part Number</a:t>
                      </a:r>
                    </a:p>
                  </a:txBody>
                  <a:tcPr marL="6858" marR="6858" marT="68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n-US" sz="1200" b="1" i="0" u="none" strike="noStrike" dirty="0">
                          <a:solidFill>
                            <a:srgbClr val="000000"/>
                          </a:solidFill>
                          <a:effectLst/>
                          <a:latin typeface="Calibri" panose="020F0502020204030204" pitchFamily="34" charset="0"/>
                        </a:rPr>
                        <a:t>Marketing Status</a:t>
                      </a:r>
                    </a:p>
                  </a:txBody>
                  <a:tcPr marL="6858" marR="6858" marT="68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n-US" sz="1200" b="1" i="0" u="none" strike="noStrike" dirty="0">
                          <a:solidFill>
                            <a:srgbClr val="000000"/>
                          </a:solidFill>
                          <a:effectLst/>
                          <a:latin typeface="Calibri" panose="020F0502020204030204" pitchFamily="34" charset="0"/>
                        </a:rPr>
                        <a:t>Core Product</a:t>
                      </a:r>
                    </a:p>
                  </a:txBody>
                  <a:tcPr marL="6858" marR="6858" marT="68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n-US" sz="1200" b="1" i="0" u="none" strike="noStrike" dirty="0">
                          <a:solidFill>
                            <a:srgbClr val="000000"/>
                          </a:solidFill>
                          <a:effectLst/>
                          <a:latin typeface="Calibri" panose="020F0502020204030204" pitchFamily="34" charset="0"/>
                        </a:rPr>
                        <a:t>General Description</a:t>
                      </a:r>
                    </a:p>
                  </a:txBody>
                  <a:tcPr marL="6858" marR="6858" marT="68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328372">
                <a:tc>
                  <a:txBody>
                    <a:bodyPr/>
                    <a:lstStyle/>
                    <a:p>
                      <a:pPr algn="ctr" fontAlgn="b"/>
                      <a:r>
                        <a:rPr lang="en-US" sz="1000" b="0" i="0" u="none" strike="noStrike" dirty="0">
                          <a:solidFill>
                            <a:schemeClr val="tx2"/>
                          </a:solidFill>
                          <a:effectLst/>
                          <a:latin typeface="Calibri" panose="020F0502020204030204" pitchFamily="34" charset="0"/>
                          <a:hlinkClick r:id="rId2"/>
                        </a:rPr>
                        <a:t>P-NUCLEO-6180X1</a:t>
                      </a:r>
                      <a:endParaRPr lang="en-US" sz="1000" b="0" i="0" u="none" strike="noStrike" dirty="0">
                        <a:solidFill>
                          <a:schemeClr val="tx2"/>
                        </a:solidFill>
                        <a:effectLst/>
                        <a:latin typeface="Calibri" panose="020F0502020204030204" pitchFamily="34" charset="0"/>
                      </a:endParaRP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00" b="0" i="0" u="none" strike="noStrike" dirty="0">
                          <a:solidFill>
                            <a:schemeClr val="tx2"/>
                          </a:solidFill>
                          <a:effectLst/>
                          <a:latin typeface="Calibri" panose="020F0502020204030204" pitchFamily="34" charset="0"/>
                        </a:rPr>
                        <a:t>Active</a:t>
                      </a: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a:solidFill>
                            <a:schemeClr val="tx2"/>
                          </a:solidFill>
                          <a:effectLst/>
                          <a:latin typeface="Calibri" panose="020F0502020204030204" pitchFamily="34" charset="0"/>
                        </a:rPr>
                        <a:t>VL6180X</a:t>
                      </a: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a:solidFill>
                            <a:schemeClr val="tx2"/>
                          </a:solidFill>
                          <a:effectLst/>
                          <a:latin typeface="Calibri" panose="020F0502020204030204" pitchFamily="34" charset="0"/>
                        </a:rPr>
                        <a:t>VL6180X </a:t>
                      </a:r>
                      <a:r>
                        <a:rPr lang="en-US" sz="1000" b="0" i="0" u="none" strike="noStrike" dirty="0" err="1">
                          <a:solidFill>
                            <a:schemeClr val="tx2"/>
                          </a:solidFill>
                          <a:effectLst/>
                          <a:latin typeface="Calibri" panose="020F0502020204030204" pitchFamily="34" charset="0"/>
                        </a:rPr>
                        <a:t>Nucleo</a:t>
                      </a:r>
                      <a:r>
                        <a:rPr lang="en-US" sz="1000" b="0" i="0" u="none" strike="noStrike" dirty="0">
                          <a:solidFill>
                            <a:schemeClr val="tx2"/>
                          </a:solidFill>
                          <a:effectLst/>
                          <a:latin typeface="Calibri" panose="020F0502020204030204" pitchFamily="34" charset="0"/>
                        </a:rPr>
                        <a:t> pack - NEW - Includes VL6180X Expansion board and STM32F401RE </a:t>
                      </a:r>
                      <a:r>
                        <a:rPr lang="en-US" sz="1000" b="0" i="0" u="none" strike="noStrike" dirty="0" err="1">
                          <a:solidFill>
                            <a:schemeClr val="tx2"/>
                          </a:solidFill>
                          <a:effectLst/>
                          <a:latin typeface="Calibri" panose="020F0502020204030204" pitchFamily="34" charset="0"/>
                        </a:rPr>
                        <a:t>Nucleo</a:t>
                      </a:r>
                      <a:endParaRPr lang="en-US" sz="1000" b="0" i="0" u="none" strike="noStrike" dirty="0">
                        <a:solidFill>
                          <a:schemeClr val="tx2"/>
                        </a:solidFill>
                        <a:effectLst/>
                        <a:latin typeface="Calibri" panose="020F0502020204030204" pitchFamily="34" charset="0"/>
                      </a:endParaRP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28372">
                <a:tc>
                  <a:txBody>
                    <a:bodyPr/>
                    <a:lstStyle/>
                    <a:p>
                      <a:pPr algn="ctr" fontAlgn="b"/>
                      <a:r>
                        <a:rPr lang="en-US" sz="1000" b="0" i="0" u="none" strike="noStrike" dirty="0">
                          <a:solidFill>
                            <a:schemeClr val="tx2"/>
                          </a:solidFill>
                          <a:effectLst/>
                          <a:latin typeface="Calibri" panose="020F0502020204030204" pitchFamily="34" charset="0"/>
                          <a:hlinkClick r:id="rId3"/>
                        </a:rPr>
                        <a:t>P-NUCLEO-6180X2</a:t>
                      </a:r>
                      <a:endParaRPr lang="en-US" sz="1000" b="0" i="0" u="none" strike="noStrike" dirty="0">
                        <a:solidFill>
                          <a:schemeClr val="tx2"/>
                        </a:solidFill>
                        <a:effectLst/>
                        <a:latin typeface="Calibri" panose="020F0502020204030204" pitchFamily="34" charset="0"/>
                      </a:endParaRP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00" b="0" i="0" u="none" strike="noStrike">
                          <a:solidFill>
                            <a:schemeClr val="tx2"/>
                          </a:solidFill>
                          <a:effectLst/>
                          <a:latin typeface="Calibri" panose="020F0502020204030204" pitchFamily="34" charset="0"/>
                        </a:rPr>
                        <a:t>Active</a:t>
                      </a: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a:solidFill>
                            <a:schemeClr val="tx2"/>
                          </a:solidFill>
                          <a:effectLst/>
                          <a:latin typeface="Calibri" panose="020F0502020204030204" pitchFamily="34" charset="0"/>
                        </a:rPr>
                        <a:t>VL6180X</a:t>
                      </a: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a:solidFill>
                            <a:schemeClr val="tx2"/>
                          </a:solidFill>
                          <a:effectLst/>
                          <a:latin typeface="Calibri" panose="020F0502020204030204" pitchFamily="34" charset="0"/>
                        </a:rPr>
                        <a:t>VL6180X </a:t>
                      </a:r>
                      <a:r>
                        <a:rPr lang="en-US" sz="1000" b="0" i="0" u="none" strike="noStrike" dirty="0" err="1">
                          <a:solidFill>
                            <a:schemeClr val="tx2"/>
                          </a:solidFill>
                          <a:effectLst/>
                          <a:latin typeface="Calibri" panose="020F0502020204030204" pitchFamily="34" charset="0"/>
                        </a:rPr>
                        <a:t>Nucleo</a:t>
                      </a:r>
                      <a:r>
                        <a:rPr lang="en-US" sz="1000" b="0" i="0" u="none" strike="noStrike" dirty="0">
                          <a:solidFill>
                            <a:schemeClr val="tx2"/>
                          </a:solidFill>
                          <a:effectLst/>
                          <a:latin typeface="Calibri" panose="020F0502020204030204" pitchFamily="34" charset="0"/>
                        </a:rPr>
                        <a:t> pack - NEW - Includes VL6180X Expansion board and STM32L053R8 </a:t>
                      </a:r>
                      <a:r>
                        <a:rPr lang="en-US" sz="1000" b="0" i="0" u="none" strike="noStrike" dirty="0" err="1">
                          <a:solidFill>
                            <a:schemeClr val="tx2"/>
                          </a:solidFill>
                          <a:effectLst/>
                          <a:latin typeface="Calibri" panose="020F0502020204030204" pitchFamily="34" charset="0"/>
                        </a:rPr>
                        <a:t>Nucleo</a:t>
                      </a:r>
                      <a:endParaRPr lang="en-US" sz="1000" b="0" i="0" u="none" strike="noStrike" dirty="0">
                        <a:solidFill>
                          <a:schemeClr val="tx2"/>
                        </a:solidFill>
                        <a:effectLst/>
                        <a:latin typeface="Calibri" panose="020F0502020204030204" pitchFamily="34" charset="0"/>
                      </a:endParaRP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28372">
                <a:tc>
                  <a:txBody>
                    <a:bodyPr/>
                    <a:lstStyle/>
                    <a:p>
                      <a:pPr algn="ctr" fontAlgn="b"/>
                      <a:r>
                        <a:rPr lang="en-US" sz="1000" b="0" i="0" u="none" strike="noStrike" dirty="0">
                          <a:solidFill>
                            <a:schemeClr val="tx2"/>
                          </a:solidFill>
                          <a:effectLst/>
                          <a:latin typeface="Calibri" panose="020F0502020204030204" pitchFamily="34" charset="0"/>
                          <a:hlinkClick r:id="rId4"/>
                        </a:rPr>
                        <a:t>X-NUCLEO-6180XA1</a:t>
                      </a:r>
                      <a:endParaRPr lang="en-US" sz="1000" b="0" i="0" u="none" strike="noStrike" dirty="0">
                        <a:solidFill>
                          <a:schemeClr val="tx2"/>
                        </a:solidFill>
                        <a:effectLst/>
                        <a:latin typeface="Calibri" panose="020F0502020204030204" pitchFamily="34" charset="0"/>
                      </a:endParaRP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00" b="0" i="0" u="none" strike="noStrike" dirty="0">
                          <a:solidFill>
                            <a:schemeClr val="tx2"/>
                          </a:solidFill>
                          <a:effectLst/>
                          <a:latin typeface="Calibri" panose="020F0502020204030204" pitchFamily="34" charset="0"/>
                        </a:rPr>
                        <a:t>Active</a:t>
                      </a: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a:solidFill>
                            <a:schemeClr val="tx2"/>
                          </a:solidFill>
                          <a:effectLst/>
                          <a:latin typeface="Calibri" panose="020F0502020204030204" pitchFamily="34" charset="0"/>
                        </a:rPr>
                        <a:t>VL6180X</a:t>
                      </a: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a:solidFill>
                            <a:schemeClr val="tx2"/>
                          </a:solidFill>
                          <a:effectLst/>
                          <a:latin typeface="Calibri" panose="020F0502020204030204" pitchFamily="34" charset="0"/>
                        </a:rPr>
                        <a:t>Proximity and ambient light sensor expansion board based on VL6180X for STM32 </a:t>
                      </a:r>
                      <a:r>
                        <a:rPr lang="en-US" sz="1000" b="0" i="0" u="none" strike="noStrike" dirty="0" err="1">
                          <a:solidFill>
                            <a:schemeClr val="tx2"/>
                          </a:solidFill>
                          <a:effectLst/>
                          <a:latin typeface="Calibri" panose="020F0502020204030204" pitchFamily="34" charset="0"/>
                        </a:rPr>
                        <a:t>Nucleo</a:t>
                      </a:r>
                      <a:endParaRPr lang="en-US" sz="1000" b="0" i="0" u="none" strike="noStrike" dirty="0">
                        <a:solidFill>
                          <a:schemeClr val="tx2"/>
                        </a:solidFill>
                        <a:effectLst/>
                        <a:latin typeface="Calibri" panose="020F0502020204030204" pitchFamily="34" charset="0"/>
                      </a:endParaRP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28372">
                <a:tc>
                  <a:txBody>
                    <a:bodyPr/>
                    <a:lstStyle/>
                    <a:p>
                      <a:pPr algn="ctr" fontAlgn="b"/>
                      <a:r>
                        <a:rPr lang="en-US" sz="1000" b="0" i="0" u="none" strike="noStrike" dirty="0">
                          <a:solidFill>
                            <a:schemeClr val="tx2"/>
                          </a:solidFill>
                          <a:effectLst/>
                          <a:latin typeface="Calibri" panose="020F0502020204030204" pitchFamily="34" charset="0"/>
                          <a:hlinkClick r:id="rId5"/>
                        </a:rPr>
                        <a:t>X-NUCLEO-CCA02M1</a:t>
                      </a:r>
                      <a:endParaRPr lang="en-US" sz="1000" b="0" i="0" u="none" strike="noStrike" dirty="0">
                        <a:solidFill>
                          <a:schemeClr val="tx2"/>
                        </a:solidFill>
                        <a:effectLst/>
                        <a:latin typeface="Calibri" panose="020F0502020204030204" pitchFamily="34" charset="0"/>
                      </a:endParaRP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00" b="0" i="0" u="none" strike="noStrike">
                          <a:solidFill>
                            <a:schemeClr val="tx2"/>
                          </a:solidFill>
                          <a:effectLst/>
                          <a:latin typeface="Calibri" panose="020F0502020204030204" pitchFamily="34" charset="0"/>
                        </a:rPr>
                        <a:t>Active</a:t>
                      </a: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a:solidFill>
                            <a:schemeClr val="tx2"/>
                          </a:solidFill>
                          <a:effectLst/>
                          <a:latin typeface="Calibri" panose="020F0502020204030204" pitchFamily="34" charset="0"/>
                        </a:rPr>
                        <a:t>MP34DT01-M</a:t>
                      </a: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a:solidFill>
                            <a:schemeClr val="tx2"/>
                          </a:solidFill>
                          <a:effectLst/>
                          <a:latin typeface="Calibri" panose="020F0502020204030204" pitchFamily="34" charset="0"/>
                        </a:rPr>
                        <a:t>Digital MEMS microphones expansion board based on MP34DT01-M for STM32 </a:t>
                      </a:r>
                      <a:r>
                        <a:rPr lang="en-US" sz="1000" b="0" i="0" u="none" strike="noStrike" dirty="0" err="1">
                          <a:solidFill>
                            <a:schemeClr val="tx2"/>
                          </a:solidFill>
                          <a:effectLst/>
                          <a:latin typeface="Calibri" panose="020F0502020204030204" pitchFamily="34" charset="0"/>
                        </a:rPr>
                        <a:t>Nucleo</a:t>
                      </a:r>
                      <a:endParaRPr lang="en-US" sz="1000" b="0" i="0" u="none" strike="noStrike" dirty="0">
                        <a:solidFill>
                          <a:schemeClr val="tx2"/>
                        </a:solidFill>
                        <a:effectLst/>
                        <a:latin typeface="Calibri" panose="020F0502020204030204" pitchFamily="34" charset="0"/>
                      </a:endParaRP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28372">
                <a:tc>
                  <a:txBody>
                    <a:bodyPr/>
                    <a:lstStyle/>
                    <a:p>
                      <a:pPr algn="ctr" fontAlgn="b"/>
                      <a:r>
                        <a:rPr lang="en-US" sz="1000" b="0" i="0" u="none" strike="noStrike" dirty="0">
                          <a:solidFill>
                            <a:schemeClr val="tx2"/>
                          </a:solidFill>
                          <a:effectLst/>
                          <a:latin typeface="Calibri" panose="020F0502020204030204" pitchFamily="34" charset="0"/>
                          <a:hlinkClick r:id="rId6"/>
                        </a:rPr>
                        <a:t>X-NUCLEO-IKS01A1</a:t>
                      </a:r>
                      <a:endParaRPr lang="en-US" sz="1000" b="0" i="0" u="none" strike="noStrike" dirty="0">
                        <a:solidFill>
                          <a:schemeClr val="tx2"/>
                        </a:solidFill>
                        <a:effectLst/>
                        <a:latin typeface="Calibri" panose="020F0502020204030204" pitchFamily="34" charset="0"/>
                      </a:endParaRP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00" b="0" i="0" u="none" strike="noStrike">
                          <a:solidFill>
                            <a:schemeClr val="tx2"/>
                          </a:solidFill>
                          <a:effectLst/>
                          <a:latin typeface="Calibri" panose="020F0502020204030204" pitchFamily="34" charset="0"/>
                        </a:rPr>
                        <a:t>Active</a:t>
                      </a: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a:solidFill>
                            <a:schemeClr val="tx2"/>
                          </a:solidFill>
                          <a:effectLst/>
                          <a:latin typeface="Calibri" panose="020F0502020204030204" pitchFamily="34" charset="0"/>
                        </a:rPr>
                        <a:t>LSM6DS0; LIS3MDL; LPS25HB; HTS221</a:t>
                      </a: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a:solidFill>
                            <a:schemeClr val="tx2"/>
                          </a:solidFill>
                          <a:effectLst/>
                          <a:latin typeface="Calibri" panose="020F0502020204030204" pitchFamily="34" charset="0"/>
                        </a:rPr>
                        <a:t>Motion MEMS and environmental sensor expansion board for STM32 </a:t>
                      </a:r>
                      <a:r>
                        <a:rPr lang="en-US" sz="1000" b="0" i="0" u="none" strike="noStrike" dirty="0" err="1">
                          <a:solidFill>
                            <a:schemeClr val="tx2"/>
                          </a:solidFill>
                          <a:effectLst/>
                          <a:latin typeface="Calibri" panose="020F0502020204030204" pitchFamily="34" charset="0"/>
                        </a:rPr>
                        <a:t>Nucleo</a:t>
                      </a:r>
                      <a:endParaRPr lang="en-US" sz="1000" b="0" i="0" u="none" strike="noStrike" dirty="0">
                        <a:solidFill>
                          <a:schemeClr val="tx2"/>
                        </a:solidFill>
                        <a:effectLst/>
                        <a:latin typeface="Calibri" panose="020F0502020204030204" pitchFamily="34" charset="0"/>
                      </a:endParaRP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0" name="Rounded Rectangle 9"/>
          <p:cNvSpPr/>
          <p:nvPr/>
        </p:nvSpPr>
        <p:spPr>
          <a:xfrm>
            <a:off x="152400" y="1577666"/>
            <a:ext cx="8915400" cy="2994334"/>
          </a:xfrm>
          <a:prstGeom prst="roundRect">
            <a:avLst>
              <a:gd name="adj" fmla="val 5584"/>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68607" tIns="135053" rIns="68607" rtlCol="0" anchor="t"/>
          <a:lstStyle/>
          <a:p>
            <a:pPr>
              <a:spcBef>
                <a:spcPts val="450"/>
              </a:spcBef>
              <a:buClr>
                <a:schemeClr val="accent2"/>
              </a:buClr>
            </a:pPr>
            <a:endParaRPr lang="en-US" sz="1200" dirty="0" smtClean="0">
              <a:solidFill>
                <a:schemeClr val="tx2"/>
              </a:solidFill>
              <a:cs typeface="Arial" pitchFamily="34" charset="0"/>
            </a:endParaRPr>
          </a:p>
        </p:txBody>
      </p:sp>
      <p:sp>
        <p:nvSpPr>
          <p:cNvPr id="12" name="Rounded Rectangle 11"/>
          <p:cNvSpPr/>
          <p:nvPr/>
        </p:nvSpPr>
        <p:spPr>
          <a:xfrm>
            <a:off x="427748" y="1447800"/>
            <a:ext cx="4444209" cy="44283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Sensors Expansion Boards</a:t>
            </a:r>
            <a:endParaRPr lang="en-US" b="1" dirty="0"/>
          </a:p>
        </p:txBody>
      </p:sp>
      <p:sp>
        <p:nvSpPr>
          <p:cNvPr id="14" name="Rectangle 13"/>
          <p:cNvSpPr/>
          <p:nvPr/>
        </p:nvSpPr>
        <p:spPr>
          <a:xfrm>
            <a:off x="228600" y="4737634"/>
            <a:ext cx="2632143"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Proximity</a:t>
            </a:r>
            <a:endParaRPr lang="en-US" dirty="0"/>
          </a:p>
        </p:txBody>
      </p:sp>
      <p:sp>
        <p:nvSpPr>
          <p:cNvPr id="15" name="Rectangle 14"/>
          <p:cNvSpPr/>
          <p:nvPr/>
        </p:nvSpPr>
        <p:spPr>
          <a:xfrm>
            <a:off x="234462" y="5120637"/>
            <a:ext cx="2632143"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Motion MEMS</a:t>
            </a:r>
            <a:endParaRPr lang="en-US" dirty="0"/>
          </a:p>
        </p:txBody>
      </p:sp>
      <p:sp>
        <p:nvSpPr>
          <p:cNvPr id="17" name="Rectangle 16"/>
          <p:cNvSpPr/>
          <p:nvPr/>
        </p:nvSpPr>
        <p:spPr>
          <a:xfrm>
            <a:off x="235480" y="5524739"/>
            <a:ext cx="2632143"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Environmental Sensors</a:t>
            </a:r>
            <a:endParaRPr lang="en-US" dirty="0"/>
          </a:p>
        </p:txBody>
      </p:sp>
      <p:sp>
        <p:nvSpPr>
          <p:cNvPr id="18" name="Rectangle 17"/>
          <p:cNvSpPr/>
          <p:nvPr/>
        </p:nvSpPr>
        <p:spPr>
          <a:xfrm>
            <a:off x="235480" y="5928841"/>
            <a:ext cx="2632143"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MEMS Microphones</a:t>
            </a:r>
            <a:endParaRPr lang="en-US" dirty="0"/>
          </a:p>
        </p:txBody>
      </p:sp>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50220" y="4855639"/>
            <a:ext cx="1244600" cy="973900"/>
          </a:xfrm>
          <a:prstGeom prst="rect">
            <a:avLst/>
          </a:prstGeom>
        </p:spPr>
      </p:pic>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8297125">
            <a:off x="4863552" y="4948301"/>
            <a:ext cx="777819" cy="937958"/>
          </a:xfrm>
          <a:prstGeom prst="rect">
            <a:avLst/>
          </a:prstGeom>
        </p:spPr>
      </p:pic>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2751416">
            <a:off x="6345040" y="4934888"/>
            <a:ext cx="1062718" cy="1046386"/>
          </a:xfrm>
          <a:prstGeom prst="rect">
            <a:avLst/>
          </a:prstGeom>
        </p:spPr>
      </p:pic>
    </p:spTree>
    <p:extLst>
      <p:ext uri="{BB962C8B-B14F-4D97-AF65-F5344CB8AC3E}">
        <p14:creationId xmlns:p14="http://schemas.microsoft.com/office/powerpoint/2010/main" val="3128819223"/>
      </p:ext>
    </p:extLst>
  </p:cSld>
  <p:clrMapOvr>
    <a:masterClrMapping/>
  </p:clrMapOvr>
  <p:transition spd="slow">
    <p:wipe dir="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7" y="1558359"/>
            <a:ext cx="2047672" cy="1488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Step 5: Build the Project</a:t>
            </a:r>
            <a:endParaRPr lang="en-US" dirty="0"/>
          </a:p>
        </p:txBody>
      </p:sp>
      <p:sp>
        <p:nvSpPr>
          <p:cNvPr id="3" name="Content Placeholder 2"/>
          <p:cNvSpPr>
            <a:spLocks noGrp="1"/>
          </p:cNvSpPr>
          <p:nvPr>
            <p:ph idx="1"/>
          </p:nvPr>
        </p:nvSpPr>
        <p:spPr>
          <a:xfrm>
            <a:off x="773723" y="1178169"/>
            <a:ext cx="7596554" cy="1055077"/>
          </a:xfrm>
        </p:spPr>
        <p:txBody>
          <a:bodyPr>
            <a:normAutofit/>
          </a:bodyPr>
          <a:lstStyle/>
          <a:p>
            <a:r>
              <a:rPr lang="en-US" sz="1662" dirty="0"/>
              <a:t>Click the “Build” button; or use menu Project &gt; Build target. </a:t>
            </a:r>
          </a:p>
        </p:txBody>
      </p:sp>
      <p:sp>
        <p:nvSpPr>
          <p:cNvPr id="7" name="Slide Number Placeholder 2"/>
          <p:cNvSpPr>
            <a:spLocks noGrp="1"/>
          </p:cNvSpPr>
          <p:nvPr>
            <p:ph type="sldNum" sz="quarter" idx="4294967295"/>
          </p:nvPr>
        </p:nvSpPr>
        <p:spPr>
          <a:xfrm>
            <a:off x="8306533" y="925062"/>
            <a:ext cx="503071" cy="182769"/>
          </a:xfrm>
          <a:prstGeom prst="rect">
            <a:avLst/>
          </a:prstGeom>
        </p:spPr>
        <p:txBody>
          <a:bodyPr/>
          <a:lstStyle/>
          <a:p>
            <a:fld id="{5B31B9E4-8E4D-4C86-BFD7-412B282B373B}" type="slidenum">
              <a:rPr lang="fr-FR" smtClean="0"/>
              <a:pPr/>
              <a:t>60</a:t>
            </a:fld>
            <a:endParaRPr lang="fr-FR"/>
          </a:p>
        </p:txBody>
      </p:sp>
      <p:sp>
        <p:nvSpPr>
          <p:cNvPr id="11" name="Oval 10"/>
          <p:cNvSpPr/>
          <p:nvPr/>
        </p:nvSpPr>
        <p:spPr>
          <a:xfrm>
            <a:off x="1501795" y="2173257"/>
            <a:ext cx="351692" cy="281354"/>
          </a:xfrm>
          <a:prstGeom prst="ellipse">
            <a:avLst/>
          </a:prstGeom>
          <a:solidFill>
            <a:schemeClr val="accent1">
              <a:alpha val="23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Arrow 3"/>
          <p:cNvSpPr/>
          <p:nvPr/>
        </p:nvSpPr>
        <p:spPr>
          <a:xfrm>
            <a:off x="3375559" y="2033152"/>
            <a:ext cx="265876" cy="2807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4317" y="1892189"/>
            <a:ext cx="5037992" cy="562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2"/>
          <p:cNvSpPr txBox="1">
            <a:spLocks/>
          </p:cNvSpPr>
          <p:nvPr/>
        </p:nvSpPr>
        <p:spPr>
          <a:xfrm>
            <a:off x="662009" y="3499338"/>
            <a:ext cx="3909991" cy="2455481"/>
          </a:xfrm>
          <a:prstGeom prst="rect">
            <a:avLst/>
          </a:prstGeom>
        </p:spPr>
        <p:txBody>
          <a:bodyPr vert="horz" lIns="84406" tIns="42203" rIns="84406" bIns="42203" rtlCol="0">
            <a:normAutofit fontScale="92500" lnSpcReduction="20000"/>
          </a:bodyPr>
          <a:lstStyle>
            <a:lvl1pPr marL="177800" indent="-177800" algn="l" defTabSz="914400" rtl="0" eaLnBrk="1" latinLnBrk="0" hangingPunct="1">
              <a:lnSpc>
                <a:spcPct val="100000"/>
              </a:lnSpc>
              <a:spcBef>
                <a:spcPts val="1800"/>
              </a:spcBef>
              <a:spcAft>
                <a:spcPts val="600"/>
              </a:spcAft>
              <a:buClr>
                <a:schemeClr val="accent1"/>
              </a:buClr>
              <a:buFont typeface="Arial" pitchFamily="34" charset="0"/>
              <a:buChar char="•"/>
              <a:defRPr sz="2000" kern="1200">
                <a:solidFill>
                  <a:schemeClr val="accent4"/>
                </a:solidFill>
                <a:latin typeface="Arial" pitchFamily="34" charset="0"/>
                <a:ea typeface="+mn-ea"/>
                <a:cs typeface="Arial" pitchFamily="34" charset="0"/>
              </a:defRPr>
            </a:lvl1pPr>
            <a:lvl2pPr marL="533400" indent="-177800" algn="l" defTabSz="914400" rtl="0" eaLnBrk="1" latinLnBrk="0" hangingPunct="1">
              <a:lnSpc>
                <a:spcPct val="90000"/>
              </a:lnSpc>
              <a:spcBef>
                <a:spcPts val="0"/>
              </a:spcBef>
              <a:spcAft>
                <a:spcPts val="600"/>
              </a:spcAft>
              <a:buClr>
                <a:schemeClr val="accent4"/>
              </a:buClr>
              <a:buFont typeface="Arial" pitchFamily="34" charset="0"/>
              <a:buChar char="•"/>
              <a:defRPr sz="1600" kern="1200">
                <a:solidFill>
                  <a:schemeClr val="accent1"/>
                </a:solidFill>
                <a:latin typeface="Arial" pitchFamily="34" charset="0"/>
                <a:ea typeface="+mn-ea"/>
                <a:cs typeface="Arial" pitchFamily="34" charset="0"/>
              </a:defRPr>
            </a:lvl2pPr>
            <a:lvl3pPr marL="901700" indent="-177800" algn="l" defTabSz="914400" rtl="0" eaLnBrk="1" latinLnBrk="0" hangingPunct="1">
              <a:lnSpc>
                <a:spcPct val="90000"/>
              </a:lnSpc>
              <a:spcBef>
                <a:spcPts val="0"/>
              </a:spcBef>
              <a:spcAft>
                <a:spcPts val="300"/>
              </a:spcAft>
              <a:buFont typeface="Arial" pitchFamily="34" charset="0"/>
              <a:buChar char="•"/>
              <a:defRPr sz="1400" kern="1200" baseline="0">
                <a:solidFill>
                  <a:schemeClr val="accent3"/>
                </a:solidFill>
                <a:latin typeface="Arial" pitchFamily="34" charset="0"/>
                <a:ea typeface="+mn-ea"/>
                <a:cs typeface="Arial" pitchFamily="34" charset="0"/>
              </a:defRPr>
            </a:lvl3pPr>
            <a:lvl4pPr marL="1527175" indent="-155575" algn="l" defTabSz="914400" rtl="0" eaLnBrk="1" latinLnBrk="0" hangingPunct="1">
              <a:lnSpc>
                <a:spcPct val="90000"/>
              </a:lnSpc>
              <a:spcBef>
                <a:spcPts val="0"/>
              </a:spcBef>
              <a:spcAft>
                <a:spcPts val="300"/>
              </a:spcAft>
              <a:buFont typeface="Arial" pitchFamily="34" charset="0"/>
              <a:buChar char="•"/>
              <a:defRPr sz="1200" kern="1200" baseline="0">
                <a:solidFill>
                  <a:srgbClr val="5F5F5F"/>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62" dirty="0"/>
              <a:t>Click the “Start/Stop Debug Session” button (CTRL + F5)</a:t>
            </a:r>
          </a:p>
          <a:p>
            <a:pPr marL="0" indent="0">
              <a:buNone/>
            </a:pPr>
            <a:endParaRPr lang="en-US" sz="1662" dirty="0"/>
          </a:p>
          <a:p>
            <a:r>
              <a:rPr lang="en-US" sz="1662" dirty="0"/>
              <a:t>Click the “Run” button (F5)</a:t>
            </a:r>
          </a:p>
          <a:p>
            <a:endParaRPr lang="en-US" sz="1662" dirty="0"/>
          </a:p>
          <a:p>
            <a:r>
              <a:rPr lang="en-US" sz="1662" dirty="0"/>
              <a:t>Enjoy the flashing LED!</a:t>
            </a:r>
          </a:p>
        </p:txBody>
      </p:sp>
      <p:pic>
        <p:nvPicPr>
          <p:cNvPr id="1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3163" y="3371908"/>
            <a:ext cx="3399553" cy="841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Oval 11"/>
          <p:cNvSpPr/>
          <p:nvPr/>
        </p:nvSpPr>
        <p:spPr>
          <a:xfrm>
            <a:off x="5706780" y="3451266"/>
            <a:ext cx="351692" cy="281354"/>
          </a:xfrm>
          <a:prstGeom prst="ellipse">
            <a:avLst/>
          </a:prstGeom>
          <a:solidFill>
            <a:schemeClr val="accent1">
              <a:alpha val="23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5377" y="4426034"/>
            <a:ext cx="1714500" cy="107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Oval 15"/>
          <p:cNvSpPr/>
          <p:nvPr/>
        </p:nvSpPr>
        <p:spPr>
          <a:xfrm>
            <a:off x="5303158" y="4821688"/>
            <a:ext cx="351692" cy="281354"/>
          </a:xfrm>
          <a:prstGeom prst="ellipse">
            <a:avLst/>
          </a:prstGeom>
          <a:solidFill>
            <a:schemeClr val="accent1">
              <a:alpha val="23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23451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Oops</a:t>
            </a:r>
            <a:endParaRPr lang="pt-BR" dirty="0"/>
          </a:p>
        </p:txBody>
      </p:sp>
      <p:sp>
        <p:nvSpPr>
          <p:cNvPr id="3" name="Content Placeholder 2"/>
          <p:cNvSpPr>
            <a:spLocks noGrp="1"/>
          </p:cNvSpPr>
          <p:nvPr>
            <p:ph idx="1"/>
          </p:nvPr>
        </p:nvSpPr>
        <p:spPr>
          <a:xfrm>
            <a:off x="457200" y="1442997"/>
            <a:ext cx="8229600" cy="400110"/>
          </a:xfrm>
        </p:spPr>
        <p:txBody>
          <a:bodyPr/>
          <a:lstStyle/>
          <a:p>
            <a:endParaRPr lang="pt-BR"/>
          </a:p>
        </p:txBody>
      </p:sp>
      <p:sp>
        <p:nvSpPr>
          <p:cNvPr id="4" name="Slide Number Placeholder 3"/>
          <p:cNvSpPr>
            <a:spLocks noGrp="1"/>
          </p:cNvSpPr>
          <p:nvPr>
            <p:ph type="sldNum" sz="quarter" idx="4294967295"/>
          </p:nvPr>
        </p:nvSpPr>
        <p:spPr>
          <a:xfrm>
            <a:off x="8306533" y="890196"/>
            <a:ext cx="503071" cy="182769"/>
          </a:xfrm>
          <a:prstGeom prst="rect">
            <a:avLst/>
          </a:prstGeom>
        </p:spPr>
        <p:txBody>
          <a:bodyPr/>
          <a:lstStyle/>
          <a:p>
            <a:fld id="{5B31B9E4-8E4D-4C86-BFD7-412B282B373B}" type="slidenum">
              <a:rPr lang="fr-FR" smtClean="0"/>
              <a:pPr/>
              <a:t>61</a:t>
            </a:fld>
            <a:endParaRPr lang="fr-FR" dirty="0"/>
          </a:p>
        </p:txBody>
      </p:sp>
      <p:pic>
        <p:nvPicPr>
          <p:cNvPr id="5" name="Picture 4"/>
          <p:cNvPicPr>
            <a:picLocks noChangeAspect="1"/>
          </p:cNvPicPr>
          <p:nvPr/>
        </p:nvPicPr>
        <p:blipFill>
          <a:blip r:embed="rId2"/>
          <a:stretch>
            <a:fillRect/>
          </a:stretch>
        </p:blipFill>
        <p:spPr>
          <a:xfrm>
            <a:off x="2681654" y="2461846"/>
            <a:ext cx="3780692" cy="1934308"/>
          </a:xfrm>
          <a:prstGeom prst="rect">
            <a:avLst/>
          </a:prstGeom>
        </p:spPr>
      </p:pic>
    </p:spTree>
    <p:extLst>
      <p:ext uri="{BB962C8B-B14F-4D97-AF65-F5344CB8AC3E}">
        <p14:creationId xmlns:p14="http://schemas.microsoft.com/office/powerpoint/2010/main" val="2465506204"/>
      </p:ext>
    </p:extLst>
  </p:cSld>
  <p:clrMapOvr>
    <a:masterClrMapping/>
  </p:clrMapOvr>
  <p:transition spd="slow">
    <p:wipe dir="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6(if needed): Configure </a:t>
            </a:r>
            <a:r>
              <a:rPr lang="en-US" dirty="0" err="1" smtClean="0"/>
              <a:t>STLink</a:t>
            </a:r>
            <a:endParaRPr lang="en-US" dirty="0"/>
          </a:p>
        </p:txBody>
      </p:sp>
      <p:sp>
        <p:nvSpPr>
          <p:cNvPr id="3" name="Content Placeholder 2"/>
          <p:cNvSpPr>
            <a:spLocks noGrp="1"/>
          </p:cNvSpPr>
          <p:nvPr>
            <p:ph idx="1"/>
          </p:nvPr>
        </p:nvSpPr>
        <p:spPr>
          <a:xfrm>
            <a:off x="773723" y="1178169"/>
            <a:ext cx="7596554" cy="1055077"/>
          </a:xfrm>
        </p:spPr>
        <p:txBody>
          <a:bodyPr>
            <a:normAutofit/>
          </a:bodyPr>
          <a:lstStyle/>
          <a:p>
            <a:r>
              <a:rPr lang="en-US" sz="1662" dirty="0"/>
              <a:t>Click the “Build” button; or use menu Project &gt; Build target. </a:t>
            </a:r>
          </a:p>
        </p:txBody>
      </p:sp>
      <p:sp>
        <p:nvSpPr>
          <p:cNvPr id="7" name="Slide Number Placeholder 2"/>
          <p:cNvSpPr>
            <a:spLocks noGrp="1"/>
          </p:cNvSpPr>
          <p:nvPr>
            <p:ph type="sldNum" sz="quarter" idx="4294967295"/>
          </p:nvPr>
        </p:nvSpPr>
        <p:spPr>
          <a:xfrm>
            <a:off x="8306533" y="925062"/>
            <a:ext cx="503071" cy="182769"/>
          </a:xfrm>
          <a:prstGeom prst="rect">
            <a:avLst/>
          </a:prstGeom>
        </p:spPr>
        <p:txBody>
          <a:bodyPr/>
          <a:lstStyle/>
          <a:p>
            <a:fld id="{5B31B9E4-8E4D-4C86-BFD7-412B282B373B}" type="slidenum">
              <a:rPr lang="fr-FR" smtClean="0"/>
              <a:pPr/>
              <a:t>62</a:t>
            </a:fld>
            <a:endParaRPr lang="fr-FR"/>
          </a:p>
        </p:txBody>
      </p:sp>
      <p:sp>
        <p:nvSpPr>
          <p:cNvPr id="9" name="Content Placeholder 2"/>
          <p:cNvSpPr txBox="1">
            <a:spLocks/>
          </p:cNvSpPr>
          <p:nvPr/>
        </p:nvSpPr>
        <p:spPr>
          <a:xfrm>
            <a:off x="661839" y="2873051"/>
            <a:ext cx="7300076" cy="2455481"/>
          </a:xfrm>
          <a:prstGeom prst="rect">
            <a:avLst/>
          </a:prstGeom>
        </p:spPr>
        <p:txBody>
          <a:bodyPr vert="horz" lIns="84406" tIns="42203" rIns="84406" bIns="42203" rtlCol="0">
            <a:normAutofit/>
          </a:bodyPr>
          <a:lstStyle>
            <a:lvl1pPr marL="177800" indent="-177800" algn="l" defTabSz="914400" rtl="0" eaLnBrk="1" latinLnBrk="0" hangingPunct="1">
              <a:lnSpc>
                <a:spcPct val="100000"/>
              </a:lnSpc>
              <a:spcBef>
                <a:spcPts val="1800"/>
              </a:spcBef>
              <a:spcAft>
                <a:spcPts val="600"/>
              </a:spcAft>
              <a:buClr>
                <a:schemeClr val="accent1"/>
              </a:buClr>
              <a:buFont typeface="Arial" pitchFamily="34" charset="0"/>
              <a:buChar char="•"/>
              <a:defRPr sz="2000" kern="1200">
                <a:solidFill>
                  <a:schemeClr val="accent4"/>
                </a:solidFill>
                <a:latin typeface="Arial" pitchFamily="34" charset="0"/>
                <a:ea typeface="+mn-ea"/>
                <a:cs typeface="Arial" pitchFamily="34" charset="0"/>
              </a:defRPr>
            </a:lvl1pPr>
            <a:lvl2pPr marL="533400" indent="-177800" algn="l" defTabSz="914400" rtl="0" eaLnBrk="1" latinLnBrk="0" hangingPunct="1">
              <a:lnSpc>
                <a:spcPct val="90000"/>
              </a:lnSpc>
              <a:spcBef>
                <a:spcPts val="0"/>
              </a:spcBef>
              <a:spcAft>
                <a:spcPts val="600"/>
              </a:spcAft>
              <a:buClr>
                <a:schemeClr val="accent4"/>
              </a:buClr>
              <a:buFont typeface="Arial" pitchFamily="34" charset="0"/>
              <a:buChar char="•"/>
              <a:defRPr sz="1600" kern="1200">
                <a:solidFill>
                  <a:schemeClr val="accent1"/>
                </a:solidFill>
                <a:latin typeface="Arial" pitchFamily="34" charset="0"/>
                <a:ea typeface="+mn-ea"/>
                <a:cs typeface="Arial" pitchFamily="34" charset="0"/>
              </a:defRPr>
            </a:lvl2pPr>
            <a:lvl3pPr marL="901700" indent="-177800" algn="l" defTabSz="914400" rtl="0" eaLnBrk="1" latinLnBrk="0" hangingPunct="1">
              <a:lnSpc>
                <a:spcPct val="90000"/>
              </a:lnSpc>
              <a:spcBef>
                <a:spcPts val="0"/>
              </a:spcBef>
              <a:spcAft>
                <a:spcPts val="300"/>
              </a:spcAft>
              <a:buFont typeface="Arial" pitchFamily="34" charset="0"/>
              <a:buChar char="•"/>
              <a:defRPr sz="1400" kern="1200" baseline="0">
                <a:solidFill>
                  <a:schemeClr val="accent3"/>
                </a:solidFill>
                <a:latin typeface="Arial" pitchFamily="34" charset="0"/>
                <a:ea typeface="+mn-ea"/>
                <a:cs typeface="Arial" pitchFamily="34" charset="0"/>
              </a:defRPr>
            </a:lvl3pPr>
            <a:lvl4pPr marL="1527175" indent="-155575" algn="l" defTabSz="914400" rtl="0" eaLnBrk="1" latinLnBrk="0" hangingPunct="1">
              <a:lnSpc>
                <a:spcPct val="90000"/>
              </a:lnSpc>
              <a:spcBef>
                <a:spcPts val="0"/>
              </a:spcBef>
              <a:spcAft>
                <a:spcPts val="300"/>
              </a:spcAft>
              <a:buFont typeface="Arial" pitchFamily="34" charset="0"/>
              <a:buChar char="•"/>
              <a:defRPr sz="1200" kern="1200" baseline="0">
                <a:solidFill>
                  <a:srgbClr val="5F5F5F"/>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62" dirty="0"/>
              <a:t>Click the “Debug” button and then Settings</a:t>
            </a:r>
          </a:p>
          <a:p>
            <a:endParaRPr lang="en-US" sz="1662" dirty="0"/>
          </a:p>
          <a:p>
            <a:pPr marL="0" indent="0">
              <a:buNone/>
            </a:pPr>
            <a:endParaRPr lang="en-US" sz="1662" dirty="0"/>
          </a:p>
          <a:p>
            <a:r>
              <a:rPr lang="en-US" sz="1662" dirty="0"/>
              <a:t>Select the STLINK/V2 and the download checkbox</a:t>
            </a:r>
          </a:p>
          <a:p>
            <a:endParaRPr lang="en-US" sz="1662" dirty="0"/>
          </a:p>
        </p:txBody>
      </p:sp>
      <p:pic>
        <p:nvPicPr>
          <p:cNvPr id="14" name="Picture 13"/>
          <p:cNvPicPr>
            <a:picLocks noChangeAspect="1"/>
          </p:cNvPicPr>
          <p:nvPr/>
        </p:nvPicPr>
        <p:blipFill>
          <a:blip r:embed="rId2"/>
          <a:stretch>
            <a:fillRect/>
          </a:stretch>
        </p:blipFill>
        <p:spPr>
          <a:xfrm>
            <a:off x="773725" y="1793631"/>
            <a:ext cx="3156438" cy="879231"/>
          </a:xfrm>
          <a:prstGeom prst="rect">
            <a:avLst/>
          </a:prstGeom>
        </p:spPr>
      </p:pic>
      <p:pic>
        <p:nvPicPr>
          <p:cNvPr id="5" name="Picture 4"/>
          <p:cNvPicPr>
            <a:picLocks noChangeAspect="1"/>
          </p:cNvPicPr>
          <p:nvPr/>
        </p:nvPicPr>
        <p:blipFill>
          <a:blip r:embed="rId3"/>
          <a:stretch>
            <a:fillRect/>
          </a:stretch>
        </p:blipFill>
        <p:spPr>
          <a:xfrm>
            <a:off x="773723" y="3229593"/>
            <a:ext cx="7317786" cy="1062967"/>
          </a:xfrm>
          <a:prstGeom prst="rect">
            <a:avLst/>
          </a:prstGeom>
        </p:spPr>
      </p:pic>
      <p:pic>
        <p:nvPicPr>
          <p:cNvPr id="6" name="Picture 5"/>
          <p:cNvPicPr>
            <a:picLocks noChangeAspect="1"/>
          </p:cNvPicPr>
          <p:nvPr/>
        </p:nvPicPr>
        <p:blipFill>
          <a:blip r:embed="rId4"/>
          <a:stretch>
            <a:fillRect/>
          </a:stretch>
        </p:blipFill>
        <p:spPr>
          <a:xfrm>
            <a:off x="773724" y="4857384"/>
            <a:ext cx="2224454" cy="659423"/>
          </a:xfrm>
          <a:prstGeom prst="rect">
            <a:avLst/>
          </a:prstGeom>
        </p:spPr>
      </p:pic>
      <p:pic>
        <p:nvPicPr>
          <p:cNvPr id="8" name="Picture 7"/>
          <p:cNvPicPr>
            <a:picLocks noChangeAspect="1"/>
          </p:cNvPicPr>
          <p:nvPr/>
        </p:nvPicPr>
        <p:blipFill>
          <a:blip r:embed="rId5"/>
          <a:stretch>
            <a:fillRect/>
          </a:stretch>
        </p:blipFill>
        <p:spPr>
          <a:xfrm>
            <a:off x="3660039" y="4857382"/>
            <a:ext cx="1820008" cy="773723"/>
          </a:xfrm>
          <a:prstGeom prst="rect">
            <a:avLst/>
          </a:prstGeom>
        </p:spPr>
      </p:pic>
    </p:spTree>
    <p:extLst>
      <p:ext uri="{BB962C8B-B14F-4D97-AF65-F5344CB8AC3E}">
        <p14:creationId xmlns:p14="http://schemas.microsoft.com/office/powerpoint/2010/main" val="38686053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B31B9E4-8E4D-4C86-BFD7-412B282B373B}" type="slidenum">
              <a:rPr lang="fr-FR" smtClean="0"/>
              <a:pPr/>
              <a:t>7</a:t>
            </a:fld>
            <a:endParaRPr lang="fr-FR" dirty="0"/>
          </a:p>
        </p:txBody>
      </p:sp>
      <p:sp>
        <p:nvSpPr>
          <p:cNvPr id="11" name="Title 1"/>
          <p:cNvSpPr txBox="1">
            <a:spLocks/>
          </p:cNvSpPr>
          <p:nvPr/>
        </p:nvSpPr>
        <p:spPr>
          <a:xfrm>
            <a:off x="457200" y="116632"/>
            <a:ext cx="8075240" cy="1143000"/>
          </a:xfrm>
          <a:prstGeom prst="rect">
            <a:avLst/>
          </a:prstGeom>
        </p:spPr>
        <p:txBody>
          <a:bodyPr vert="horz" lIns="91440" tIns="45720" rIns="91440" bIns="45720" rtlCol="0" anchor="ctr">
            <a:normAutofit fontScale="97500"/>
          </a:bodyPr>
          <a:lstStyle>
            <a:lvl1pPr algn="r" defTabSz="914400" rtl="0" eaLnBrk="1" latinLnBrk="0" hangingPunct="1">
              <a:spcBef>
                <a:spcPct val="0"/>
              </a:spcBef>
              <a:buNone/>
              <a:defRPr sz="3600" kern="1200">
                <a:solidFill>
                  <a:schemeClr val="accent1"/>
                </a:solidFill>
                <a:latin typeface="Arial" pitchFamily="34" charset="0"/>
                <a:ea typeface="+mj-ea"/>
                <a:cs typeface="Arial" pitchFamily="34" charset="0"/>
              </a:defRPr>
            </a:lvl1pPr>
          </a:lstStyle>
          <a:p>
            <a:r>
              <a:rPr lang="en-US" sz="3300" dirty="0" smtClean="0">
                <a:latin typeface="+mj-lt"/>
              </a:rPr>
              <a:t>STM32 ODE</a:t>
            </a:r>
          </a:p>
          <a:p>
            <a:r>
              <a:rPr lang="en-US" sz="2900" dirty="0" smtClean="0"/>
              <a:t>STM32 X-</a:t>
            </a:r>
            <a:r>
              <a:rPr lang="en-US" sz="2900" dirty="0" err="1" smtClean="0"/>
              <a:t>Nucleo</a:t>
            </a:r>
            <a:r>
              <a:rPr lang="en-US" sz="2900" dirty="0" smtClean="0"/>
              <a:t> Portfolio</a:t>
            </a:r>
            <a:endParaRPr lang="en-US" sz="2900" dirty="0">
              <a:latin typeface="+mj-lt"/>
            </a:endParaRPr>
          </a:p>
        </p:txBody>
      </p:sp>
      <p:sp>
        <p:nvSpPr>
          <p:cNvPr id="10" name="Rounded Rectangle 9"/>
          <p:cNvSpPr/>
          <p:nvPr/>
        </p:nvSpPr>
        <p:spPr>
          <a:xfrm>
            <a:off x="152400" y="1577666"/>
            <a:ext cx="8915400" cy="2994334"/>
          </a:xfrm>
          <a:prstGeom prst="roundRect">
            <a:avLst>
              <a:gd name="adj" fmla="val 5584"/>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68607" tIns="135053" rIns="68607" rtlCol="0" anchor="t"/>
          <a:lstStyle/>
          <a:p>
            <a:pPr>
              <a:spcBef>
                <a:spcPts val="450"/>
              </a:spcBef>
              <a:buClr>
                <a:schemeClr val="accent2"/>
              </a:buClr>
            </a:pPr>
            <a:endParaRPr lang="en-US" sz="1200" dirty="0" smtClean="0">
              <a:solidFill>
                <a:schemeClr val="tx2"/>
              </a:solidFill>
              <a:cs typeface="Arial" pitchFamily="34" charset="0"/>
            </a:endParaRPr>
          </a:p>
        </p:txBody>
      </p:sp>
      <p:sp>
        <p:nvSpPr>
          <p:cNvPr id="12" name="Rounded Rectangle 11"/>
          <p:cNvSpPr/>
          <p:nvPr/>
        </p:nvSpPr>
        <p:spPr>
          <a:xfrm>
            <a:off x="427748" y="1447800"/>
            <a:ext cx="4444209" cy="44283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Connectivity Expansion Boards</a:t>
            </a:r>
            <a:endParaRPr lang="en-US" b="1" dirty="0"/>
          </a:p>
        </p:txBody>
      </p:sp>
      <p:sp>
        <p:nvSpPr>
          <p:cNvPr id="14" name="Rectangle 13"/>
          <p:cNvSpPr/>
          <p:nvPr/>
        </p:nvSpPr>
        <p:spPr>
          <a:xfrm>
            <a:off x="228600" y="4737634"/>
            <a:ext cx="2632143"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Bluetooth Smart</a:t>
            </a:r>
            <a:endParaRPr lang="en-US" dirty="0"/>
          </a:p>
        </p:txBody>
      </p:sp>
      <p:sp>
        <p:nvSpPr>
          <p:cNvPr id="15" name="Rectangle 14"/>
          <p:cNvSpPr/>
          <p:nvPr/>
        </p:nvSpPr>
        <p:spPr>
          <a:xfrm>
            <a:off x="234462" y="5120637"/>
            <a:ext cx="2632143"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smtClean="0"/>
              <a:t>SubGhz</a:t>
            </a:r>
            <a:endParaRPr lang="en-US" dirty="0"/>
          </a:p>
        </p:txBody>
      </p:sp>
      <p:sp>
        <p:nvSpPr>
          <p:cNvPr id="17" name="Rectangle 16"/>
          <p:cNvSpPr/>
          <p:nvPr/>
        </p:nvSpPr>
        <p:spPr>
          <a:xfrm>
            <a:off x="235480" y="5524739"/>
            <a:ext cx="2632143"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NFC</a:t>
            </a:r>
            <a:endParaRPr lang="en-US" dirty="0"/>
          </a:p>
        </p:txBody>
      </p:sp>
      <p:graphicFrame>
        <p:nvGraphicFramePr>
          <p:cNvPr id="13" name="Table 12"/>
          <p:cNvGraphicFramePr>
            <a:graphicFrameLocks noGrp="1"/>
          </p:cNvGraphicFramePr>
          <p:nvPr>
            <p:extLst/>
          </p:nvPr>
        </p:nvGraphicFramePr>
        <p:xfrm>
          <a:off x="304801" y="2176522"/>
          <a:ext cx="8686800" cy="2014478"/>
        </p:xfrm>
        <a:graphic>
          <a:graphicData uri="http://schemas.openxmlformats.org/drawingml/2006/table">
            <a:tbl>
              <a:tblPr>
                <a:effectLst>
                  <a:innerShdw blurRad="63500" dist="50800" dir="13500000">
                    <a:prstClr val="black">
                      <a:alpha val="50000"/>
                    </a:prstClr>
                  </a:innerShdw>
                </a:effectLst>
              </a:tblPr>
              <a:tblGrid>
                <a:gridCol w="1307157"/>
                <a:gridCol w="674042"/>
                <a:gridCol w="1676400"/>
                <a:gridCol w="5029201"/>
              </a:tblGrid>
              <a:tr h="164185">
                <a:tc>
                  <a:txBody>
                    <a:bodyPr/>
                    <a:lstStyle/>
                    <a:p>
                      <a:pPr algn="ctr" fontAlgn="ctr"/>
                      <a:r>
                        <a:rPr lang="en-US" sz="1200" b="1" i="0" u="none" strike="noStrike" dirty="0">
                          <a:solidFill>
                            <a:srgbClr val="000000"/>
                          </a:solidFill>
                          <a:effectLst/>
                          <a:latin typeface="Calibri" panose="020F0502020204030204" pitchFamily="34" charset="0"/>
                        </a:rPr>
                        <a:t>Part Number</a:t>
                      </a:r>
                    </a:p>
                  </a:txBody>
                  <a:tcPr marL="6858" marR="6858" marT="68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n-US" sz="1200" b="1" i="0" u="none" strike="noStrike" dirty="0">
                          <a:solidFill>
                            <a:srgbClr val="000000"/>
                          </a:solidFill>
                          <a:effectLst/>
                          <a:latin typeface="Calibri" panose="020F0502020204030204" pitchFamily="34" charset="0"/>
                        </a:rPr>
                        <a:t>Marketing Status</a:t>
                      </a:r>
                    </a:p>
                  </a:txBody>
                  <a:tcPr marL="6858" marR="6858" marT="68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n-US" sz="1200" b="1" i="0" u="none" strike="noStrike" dirty="0">
                          <a:solidFill>
                            <a:srgbClr val="000000"/>
                          </a:solidFill>
                          <a:effectLst/>
                          <a:latin typeface="Calibri" panose="020F0502020204030204" pitchFamily="34" charset="0"/>
                        </a:rPr>
                        <a:t>Core Product</a:t>
                      </a:r>
                    </a:p>
                  </a:txBody>
                  <a:tcPr marL="6858" marR="6858" marT="68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n-US" sz="1200" b="1" i="0" u="none" strike="noStrike" dirty="0">
                          <a:solidFill>
                            <a:srgbClr val="000000"/>
                          </a:solidFill>
                          <a:effectLst/>
                          <a:latin typeface="Calibri" panose="020F0502020204030204" pitchFamily="34" charset="0"/>
                        </a:rPr>
                        <a:t>General Description</a:t>
                      </a:r>
                    </a:p>
                  </a:txBody>
                  <a:tcPr marL="6858" marR="6858" marT="68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328372">
                <a:tc>
                  <a:txBody>
                    <a:bodyPr/>
                    <a:lstStyle/>
                    <a:p>
                      <a:pPr algn="ctr" fontAlgn="b"/>
                      <a:r>
                        <a:rPr lang="en-US" sz="1000" b="0" i="0" u="none" strike="noStrike" dirty="0">
                          <a:solidFill>
                            <a:schemeClr val="tx2"/>
                          </a:solidFill>
                          <a:effectLst/>
                          <a:latin typeface="Calibri" panose="020F0502020204030204" pitchFamily="34" charset="0"/>
                          <a:hlinkClick r:id="rId2"/>
                        </a:rPr>
                        <a:t>X-NUCLEO-IDB04A1</a:t>
                      </a:r>
                      <a:endParaRPr lang="en-US" sz="1000" b="0" i="0" u="none" strike="noStrike" dirty="0">
                        <a:solidFill>
                          <a:schemeClr val="tx2"/>
                        </a:solidFill>
                        <a:effectLst/>
                        <a:latin typeface="Calibri" panose="020F0502020204030204" pitchFamily="34" charset="0"/>
                      </a:endParaRP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00" b="0" i="0" u="none" strike="noStrike">
                          <a:solidFill>
                            <a:schemeClr val="tx2"/>
                          </a:solidFill>
                          <a:effectLst/>
                          <a:latin typeface="Calibri" panose="020F0502020204030204" pitchFamily="34" charset="0"/>
                        </a:rPr>
                        <a:t>Active</a:t>
                      </a: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err="1">
                          <a:solidFill>
                            <a:schemeClr val="tx2"/>
                          </a:solidFill>
                          <a:effectLst/>
                          <a:latin typeface="Calibri" panose="020F0502020204030204" pitchFamily="34" charset="0"/>
                        </a:rPr>
                        <a:t>BlueNRG</a:t>
                      </a:r>
                      <a:r>
                        <a:rPr lang="en-US" sz="1000" b="0" i="0" u="none" strike="noStrike" dirty="0">
                          <a:solidFill>
                            <a:schemeClr val="tx2"/>
                          </a:solidFill>
                          <a:effectLst/>
                          <a:latin typeface="Calibri" panose="020F0502020204030204" pitchFamily="34" charset="0"/>
                        </a:rPr>
                        <a:t>; BALF-NRG-01D3</a:t>
                      </a: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a:solidFill>
                            <a:schemeClr val="tx2"/>
                          </a:solidFill>
                          <a:effectLst/>
                          <a:latin typeface="Calibri" panose="020F0502020204030204" pitchFamily="34" charset="0"/>
                        </a:rPr>
                        <a:t>Bluetooth low energy expansion board based on BlueNRG for STM32 Nucleo</a:t>
                      </a: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28372">
                <a:tc>
                  <a:txBody>
                    <a:bodyPr/>
                    <a:lstStyle/>
                    <a:p>
                      <a:pPr algn="ctr" fontAlgn="b"/>
                      <a:r>
                        <a:rPr lang="en-US" sz="1000" b="0" i="0" u="none" strike="noStrike" dirty="0">
                          <a:solidFill>
                            <a:schemeClr val="tx2"/>
                          </a:solidFill>
                          <a:effectLst/>
                          <a:latin typeface="Calibri" panose="020F0502020204030204" pitchFamily="34" charset="0"/>
                          <a:hlinkClick r:id="rId3"/>
                        </a:rPr>
                        <a:t>X-NUCLEO-IDB05A1</a:t>
                      </a:r>
                      <a:endParaRPr lang="en-US" sz="1000" b="0" i="0" u="none" strike="noStrike" dirty="0">
                        <a:solidFill>
                          <a:schemeClr val="tx2"/>
                        </a:solidFill>
                        <a:effectLst/>
                        <a:latin typeface="Calibri" panose="020F0502020204030204" pitchFamily="34" charset="0"/>
                      </a:endParaRP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00" b="0" i="0" u="none" strike="noStrike">
                          <a:solidFill>
                            <a:schemeClr val="tx2"/>
                          </a:solidFill>
                          <a:effectLst/>
                          <a:latin typeface="Calibri" panose="020F0502020204030204" pitchFamily="34" charset="0"/>
                        </a:rPr>
                        <a:t>Evaluation</a:t>
                      </a: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a:solidFill>
                            <a:schemeClr val="tx2"/>
                          </a:solidFill>
                          <a:effectLst/>
                          <a:latin typeface="Calibri" panose="020F0502020204030204" pitchFamily="34" charset="0"/>
                        </a:rPr>
                        <a:t>SPBTLE-RF;BlueNRG-MS;BALF-NRG-01D3</a:t>
                      </a: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a:solidFill>
                            <a:schemeClr val="tx2"/>
                          </a:solidFill>
                          <a:effectLst/>
                          <a:latin typeface="Calibri" panose="020F0502020204030204" pitchFamily="34" charset="0"/>
                        </a:rPr>
                        <a:t>Bluetooth Low Energy expansion board based on SPBTLE-RF module for STM32 </a:t>
                      </a:r>
                      <a:r>
                        <a:rPr lang="en-US" sz="1000" b="0" i="0" u="none" strike="noStrike" dirty="0" err="1">
                          <a:solidFill>
                            <a:schemeClr val="tx2"/>
                          </a:solidFill>
                          <a:effectLst/>
                          <a:latin typeface="Calibri" panose="020F0502020204030204" pitchFamily="34" charset="0"/>
                        </a:rPr>
                        <a:t>Nucleo</a:t>
                      </a:r>
                      <a:endParaRPr lang="en-US" sz="1000" b="0" i="0" u="none" strike="noStrike" dirty="0">
                        <a:solidFill>
                          <a:schemeClr val="tx2"/>
                        </a:solidFill>
                        <a:effectLst/>
                        <a:latin typeface="Calibri" panose="020F0502020204030204" pitchFamily="34" charset="0"/>
                      </a:endParaRP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28372">
                <a:tc>
                  <a:txBody>
                    <a:bodyPr/>
                    <a:lstStyle/>
                    <a:p>
                      <a:pPr algn="ctr" fontAlgn="b"/>
                      <a:r>
                        <a:rPr lang="en-US" sz="1000" b="0" i="0" u="none" strike="noStrike" dirty="0">
                          <a:solidFill>
                            <a:schemeClr val="tx2"/>
                          </a:solidFill>
                          <a:effectLst/>
                          <a:latin typeface="Calibri" panose="020F0502020204030204" pitchFamily="34" charset="0"/>
                          <a:hlinkClick r:id="rId4"/>
                        </a:rPr>
                        <a:t>X-NUCLEO-IDS01A4</a:t>
                      </a:r>
                      <a:endParaRPr lang="en-US" sz="1000" b="0" i="0" u="none" strike="noStrike" dirty="0">
                        <a:solidFill>
                          <a:schemeClr val="tx2"/>
                        </a:solidFill>
                        <a:effectLst/>
                        <a:latin typeface="Calibri" panose="020F0502020204030204" pitchFamily="34" charset="0"/>
                      </a:endParaRP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00" b="0" i="0" u="none" strike="noStrike">
                          <a:solidFill>
                            <a:schemeClr val="tx2"/>
                          </a:solidFill>
                          <a:effectLst/>
                          <a:latin typeface="Calibri" panose="020F0502020204030204" pitchFamily="34" charset="0"/>
                        </a:rPr>
                        <a:t>Active</a:t>
                      </a: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a:solidFill>
                            <a:schemeClr val="tx2"/>
                          </a:solidFill>
                          <a:effectLst/>
                          <a:latin typeface="Calibri" panose="020F0502020204030204" pitchFamily="34" charset="0"/>
                        </a:rPr>
                        <a:t>SPSGRF-868</a:t>
                      </a: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a:solidFill>
                            <a:schemeClr val="tx2"/>
                          </a:solidFill>
                          <a:effectLst/>
                          <a:latin typeface="Calibri" panose="020F0502020204030204" pitchFamily="34" charset="0"/>
                        </a:rPr>
                        <a:t>Sub-1 GHz RF expansion board based on the SPSGRF-868 module for STM32 </a:t>
                      </a:r>
                      <a:r>
                        <a:rPr lang="en-US" sz="1000" b="0" i="0" u="none" strike="noStrike" dirty="0" err="1">
                          <a:solidFill>
                            <a:schemeClr val="tx2"/>
                          </a:solidFill>
                          <a:effectLst/>
                          <a:latin typeface="Calibri" panose="020F0502020204030204" pitchFamily="34" charset="0"/>
                        </a:rPr>
                        <a:t>Nucleo</a:t>
                      </a:r>
                      <a:endParaRPr lang="en-US" sz="1000" b="0" i="0" u="none" strike="noStrike" dirty="0">
                        <a:solidFill>
                          <a:schemeClr val="tx2"/>
                        </a:solidFill>
                        <a:effectLst/>
                        <a:latin typeface="Calibri" panose="020F0502020204030204" pitchFamily="34" charset="0"/>
                      </a:endParaRP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28372">
                <a:tc>
                  <a:txBody>
                    <a:bodyPr/>
                    <a:lstStyle/>
                    <a:p>
                      <a:pPr algn="ctr" fontAlgn="b"/>
                      <a:r>
                        <a:rPr lang="en-US" sz="1000" b="0" i="0" u="none" strike="noStrike" dirty="0">
                          <a:solidFill>
                            <a:schemeClr val="tx2"/>
                          </a:solidFill>
                          <a:effectLst/>
                          <a:latin typeface="Calibri" panose="020F0502020204030204" pitchFamily="34" charset="0"/>
                          <a:hlinkClick r:id="rId5"/>
                        </a:rPr>
                        <a:t>X-NUCLEO-IDS01A5</a:t>
                      </a:r>
                      <a:endParaRPr lang="en-US" sz="1000" b="0" i="0" u="none" strike="noStrike" dirty="0">
                        <a:solidFill>
                          <a:schemeClr val="tx2"/>
                        </a:solidFill>
                        <a:effectLst/>
                        <a:latin typeface="Calibri" panose="020F0502020204030204" pitchFamily="34" charset="0"/>
                      </a:endParaRP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00" b="0" i="0" u="none" strike="noStrike">
                          <a:solidFill>
                            <a:schemeClr val="tx2"/>
                          </a:solidFill>
                          <a:effectLst/>
                          <a:latin typeface="Calibri" panose="020F0502020204030204" pitchFamily="34" charset="0"/>
                        </a:rPr>
                        <a:t>Active</a:t>
                      </a: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a:solidFill>
                            <a:schemeClr val="tx2"/>
                          </a:solidFill>
                          <a:effectLst/>
                          <a:latin typeface="Calibri" panose="020F0502020204030204" pitchFamily="34" charset="0"/>
                        </a:rPr>
                        <a:t>SPSGRF-915</a:t>
                      </a: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a:solidFill>
                            <a:schemeClr val="tx2"/>
                          </a:solidFill>
                          <a:effectLst/>
                          <a:latin typeface="Calibri" panose="020F0502020204030204" pitchFamily="34" charset="0"/>
                        </a:rPr>
                        <a:t>Sub-1 GHz RF expansion board based on the SPSGRF-915 module for STM32 </a:t>
                      </a:r>
                      <a:r>
                        <a:rPr lang="en-US" sz="1000" b="0" i="0" u="none" strike="noStrike" dirty="0" err="1">
                          <a:solidFill>
                            <a:schemeClr val="tx2"/>
                          </a:solidFill>
                          <a:effectLst/>
                          <a:latin typeface="Calibri" panose="020F0502020204030204" pitchFamily="34" charset="0"/>
                        </a:rPr>
                        <a:t>Nucleo</a:t>
                      </a:r>
                      <a:endParaRPr lang="en-US" sz="1000" b="0" i="0" u="none" strike="noStrike" dirty="0">
                        <a:solidFill>
                          <a:schemeClr val="tx2"/>
                        </a:solidFill>
                        <a:effectLst/>
                        <a:latin typeface="Calibri" panose="020F0502020204030204" pitchFamily="34" charset="0"/>
                      </a:endParaRP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28372">
                <a:tc>
                  <a:txBody>
                    <a:bodyPr/>
                    <a:lstStyle/>
                    <a:p>
                      <a:pPr algn="ctr" fontAlgn="b"/>
                      <a:r>
                        <a:rPr lang="en-US" sz="1000" b="0" i="0" u="none" strike="noStrike" dirty="0">
                          <a:solidFill>
                            <a:schemeClr val="tx2"/>
                          </a:solidFill>
                          <a:effectLst/>
                          <a:latin typeface="Calibri" panose="020F0502020204030204" pitchFamily="34" charset="0"/>
                          <a:hlinkClick r:id="rId6"/>
                        </a:rPr>
                        <a:t>X-NUCLEO-NFC01A1</a:t>
                      </a:r>
                      <a:endParaRPr lang="en-US" sz="1000" b="0" i="0" u="none" strike="noStrike" dirty="0">
                        <a:solidFill>
                          <a:schemeClr val="tx2"/>
                        </a:solidFill>
                        <a:effectLst/>
                        <a:latin typeface="Calibri" panose="020F0502020204030204" pitchFamily="34" charset="0"/>
                      </a:endParaRP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00" b="0" i="0" u="none" strike="noStrike">
                          <a:solidFill>
                            <a:schemeClr val="tx2"/>
                          </a:solidFill>
                          <a:effectLst/>
                          <a:latin typeface="Calibri" panose="020F0502020204030204" pitchFamily="34" charset="0"/>
                        </a:rPr>
                        <a:t>Active</a:t>
                      </a: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a:solidFill>
                            <a:schemeClr val="tx2"/>
                          </a:solidFill>
                          <a:effectLst/>
                          <a:latin typeface="Calibri" panose="020F0502020204030204" pitchFamily="34" charset="0"/>
                        </a:rPr>
                        <a:t>M24SR64-YMN6T/2</a:t>
                      </a: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a:solidFill>
                            <a:schemeClr val="tx2"/>
                          </a:solidFill>
                          <a:effectLst/>
                          <a:latin typeface="Calibri" panose="020F0502020204030204" pitchFamily="34" charset="0"/>
                        </a:rPr>
                        <a:t>Dynamic NFC tag expansion board based on M24SR for STM32 </a:t>
                      </a:r>
                      <a:r>
                        <a:rPr lang="en-US" sz="1000" b="0" i="0" u="none" strike="noStrike" dirty="0" err="1">
                          <a:solidFill>
                            <a:schemeClr val="tx2"/>
                          </a:solidFill>
                          <a:effectLst/>
                          <a:latin typeface="Calibri" panose="020F0502020204030204" pitchFamily="34" charset="0"/>
                        </a:rPr>
                        <a:t>Nucleo</a:t>
                      </a:r>
                      <a:endParaRPr lang="en-US" sz="1000" b="0" i="0" u="none" strike="noStrike" dirty="0">
                        <a:solidFill>
                          <a:schemeClr val="tx2"/>
                        </a:solidFill>
                        <a:effectLst/>
                        <a:latin typeface="Calibri" panose="020F0502020204030204" pitchFamily="34" charset="0"/>
                      </a:endParaRP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16" name="Picture 3" descr="C:\_Data_\_ST\#Content Creation\#Product marketing\Mass Market\STM32 ODE\STM32ODE brochure\Visuals\X-Nucleo pictures\007_new_logo_LQ.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66882" y="4701866"/>
            <a:ext cx="1068237" cy="106526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rot="5400000">
            <a:off x="5088225" y="4759152"/>
            <a:ext cx="595233" cy="1027769"/>
          </a:xfrm>
          <a:prstGeom prst="rect">
            <a:avLst/>
          </a:prstGeom>
        </p:spPr>
      </p:pic>
      <p:pic>
        <p:nvPicPr>
          <p:cNvPr id="20" name="Picture 2" descr="C:\work\A Solution&amp;Activities\A  RELEASE IMS-RefDesign\xxx - NUCLEO\X-NUCLEO-IDS01A4 - SPSGRF868MHz\Documents\X-NUCLEO-IDS01A4.jpg"/>
          <p:cNvPicPr>
            <a:picLocks noChangeAspect="1" noChangeArrowheads="1"/>
          </p:cNvPicPr>
          <p:nvPr/>
        </p:nvPicPr>
        <p:blipFill>
          <a:blip r:embed="rId9" cstate="print">
            <a:extLst>
              <a:ext uri="{BEBA8EAE-BF5A-486C-A8C5-ECC9F3942E4B}">
                <a14:imgProps xmlns:a14="http://schemas.microsoft.com/office/drawing/2010/main">
                  <a14:imgLayer r:embed="rId10">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6218979" y="4885490"/>
            <a:ext cx="1032219" cy="7750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70451" y="4936090"/>
            <a:ext cx="948854" cy="831045"/>
          </a:xfrm>
          <a:prstGeom prst="rect">
            <a:avLst/>
          </a:prstGeom>
        </p:spPr>
      </p:pic>
    </p:spTree>
    <p:extLst>
      <p:ext uri="{BB962C8B-B14F-4D97-AF65-F5344CB8AC3E}">
        <p14:creationId xmlns:p14="http://schemas.microsoft.com/office/powerpoint/2010/main" val="1835011813"/>
      </p:ext>
    </p:extLst>
  </p:cSld>
  <p:clrMapOvr>
    <a:masterClrMapping/>
  </p:clrMapOvr>
  <p:transition spd="slow">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B31B9E4-8E4D-4C86-BFD7-412B282B373B}" type="slidenum">
              <a:rPr lang="fr-FR" smtClean="0"/>
              <a:pPr/>
              <a:t>8</a:t>
            </a:fld>
            <a:endParaRPr lang="fr-FR" dirty="0"/>
          </a:p>
        </p:txBody>
      </p:sp>
      <p:sp>
        <p:nvSpPr>
          <p:cNvPr id="11" name="Title 1"/>
          <p:cNvSpPr txBox="1">
            <a:spLocks/>
          </p:cNvSpPr>
          <p:nvPr/>
        </p:nvSpPr>
        <p:spPr>
          <a:xfrm>
            <a:off x="457200" y="116632"/>
            <a:ext cx="8075240" cy="1143000"/>
          </a:xfrm>
          <a:prstGeom prst="rect">
            <a:avLst/>
          </a:prstGeom>
        </p:spPr>
        <p:txBody>
          <a:bodyPr vert="horz" lIns="91440" tIns="45720" rIns="91440" bIns="45720" rtlCol="0" anchor="ctr">
            <a:normAutofit fontScale="97500"/>
          </a:bodyPr>
          <a:lstStyle>
            <a:lvl1pPr algn="r" defTabSz="914400" rtl="0" eaLnBrk="1" latinLnBrk="0" hangingPunct="1">
              <a:spcBef>
                <a:spcPct val="0"/>
              </a:spcBef>
              <a:buNone/>
              <a:defRPr sz="3600" kern="1200">
                <a:solidFill>
                  <a:schemeClr val="accent1"/>
                </a:solidFill>
                <a:latin typeface="Arial" pitchFamily="34" charset="0"/>
                <a:ea typeface="+mj-ea"/>
                <a:cs typeface="Arial" pitchFamily="34" charset="0"/>
              </a:defRPr>
            </a:lvl1pPr>
          </a:lstStyle>
          <a:p>
            <a:r>
              <a:rPr lang="en-US" sz="3300" dirty="0" smtClean="0">
                <a:latin typeface="+mj-lt"/>
              </a:rPr>
              <a:t>STM32 ODE</a:t>
            </a:r>
          </a:p>
          <a:p>
            <a:r>
              <a:rPr lang="en-US" sz="2900" dirty="0" smtClean="0"/>
              <a:t>STM32 X-</a:t>
            </a:r>
            <a:r>
              <a:rPr lang="en-US" sz="2900" dirty="0" err="1" smtClean="0"/>
              <a:t>Nucleo</a:t>
            </a:r>
            <a:r>
              <a:rPr lang="en-US" sz="2900" dirty="0" smtClean="0"/>
              <a:t> Portfolio</a:t>
            </a:r>
            <a:endParaRPr lang="en-US" sz="2900" dirty="0">
              <a:latin typeface="+mj-lt"/>
            </a:endParaRPr>
          </a:p>
        </p:txBody>
      </p:sp>
      <p:sp>
        <p:nvSpPr>
          <p:cNvPr id="10" name="Rounded Rectangle 9"/>
          <p:cNvSpPr/>
          <p:nvPr/>
        </p:nvSpPr>
        <p:spPr>
          <a:xfrm>
            <a:off x="152400" y="1272866"/>
            <a:ext cx="8915400" cy="2232334"/>
          </a:xfrm>
          <a:prstGeom prst="roundRect">
            <a:avLst>
              <a:gd name="adj" fmla="val 5584"/>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68607" tIns="135053" rIns="68607" rtlCol="0" anchor="t"/>
          <a:lstStyle/>
          <a:p>
            <a:pPr>
              <a:spcBef>
                <a:spcPts val="450"/>
              </a:spcBef>
              <a:buClr>
                <a:schemeClr val="accent2"/>
              </a:buClr>
            </a:pPr>
            <a:endParaRPr lang="en-US" sz="1200" dirty="0" smtClean="0">
              <a:solidFill>
                <a:schemeClr val="tx2"/>
              </a:solidFill>
              <a:cs typeface="Arial" pitchFamily="34" charset="0"/>
            </a:endParaRPr>
          </a:p>
        </p:txBody>
      </p:sp>
      <p:sp>
        <p:nvSpPr>
          <p:cNvPr id="12" name="Rounded Rectangle 11"/>
          <p:cNvSpPr/>
          <p:nvPr/>
        </p:nvSpPr>
        <p:spPr>
          <a:xfrm>
            <a:off x="427748" y="1143000"/>
            <a:ext cx="4444209" cy="44283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Motor Control Expansion Boards</a:t>
            </a:r>
            <a:endParaRPr lang="en-US" b="1" dirty="0"/>
          </a:p>
        </p:txBody>
      </p:sp>
      <p:sp>
        <p:nvSpPr>
          <p:cNvPr id="14" name="Rectangle 13"/>
          <p:cNvSpPr/>
          <p:nvPr/>
        </p:nvSpPr>
        <p:spPr>
          <a:xfrm>
            <a:off x="158262" y="3611620"/>
            <a:ext cx="2632143"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Stepper Motors</a:t>
            </a:r>
            <a:endParaRPr lang="en-US" dirty="0"/>
          </a:p>
        </p:txBody>
      </p:sp>
      <p:sp>
        <p:nvSpPr>
          <p:cNvPr id="15" name="Rectangle 14"/>
          <p:cNvSpPr/>
          <p:nvPr/>
        </p:nvSpPr>
        <p:spPr>
          <a:xfrm>
            <a:off x="164124" y="3994623"/>
            <a:ext cx="2632143"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Brush DC</a:t>
            </a:r>
            <a:endParaRPr lang="en-US" dirty="0"/>
          </a:p>
        </p:txBody>
      </p:sp>
      <p:sp>
        <p:nvSpPr>
          <p:cNvPr id="17" name="Rectangle 16"/>
          <p:cNvSpPr/>
          <p:nvPr/>
        </p:nvSpPr>
        <p:spPr>
          <a:xfrm>
            <a:off x="165142" y="4398725"/>
            <a:ext cx="2632143"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NFC</a:t>
            </a:r>
            <a:endParaRPr lang="en-US" dirty="0"/>
          </a:p>
        </p:txBody>
      </p:sp>
      <p:graphicFrame>
        <p:nvGraphicFramePr>
          <p:cNvPr id="16" name="Table 15"/>
          <p:cNvGraphicFramePr>
            <a:graphicFrameLocks noGrp="1"/>
          </p:cNvGraphicFramePr>
          <p:nvPr>
            <p:extLst/>
          </p:nvPr>
        </p:nvGraphicFramePr>
        <p:xfrm>
          <a:off x="304801" y="1676400"/>
          <a:ext cx="8686800" cy="1686106"/>
        </p:xfrm>
        <a:graphic>
          <a:graphicData uri="http://schemas.openxmlformats.org/drawingml/2006/table">
            <a:tbl>
              <a:tblPr>
                <a:effectLst>
                  <a:innerShdw blurRad="63500" dist="50800" dir="13500000">
                    <a:prstClr val="black">
                      <a:alpha val="50000"/>
                    </a:prstClr>
                  </a:innerShdw>
                </a:effectLst>
              </a:tblPr>
              <a:tblGrid>
                <a:gridCol w="1307157"/>
                <a:gridCol w="674042"/>
                <a:gridCol w="1676400"/>
                <a:gridCol w="5029201"/>
              </a:tblGrid>
              <a:tr h="164185">
                <a:tc>
                  <a:txBody>
                    <a:bodyPr/>
                    <a:lstStyle/>
                    <a:p>
                      <a:pPr algn="ctr" fontAlgn="ctr"/>
                      <a:r>
                        <a:rPr lang="en-US" sz="1200" b="1" i="0" u="none" strike="noStrike" dirty="0">
                          <a:solidFill>
                            <a:srgbClr val="000000"/>
                          </a:solidFill>
                          <a:effectLst/>
                          <a:latin typeface="Calibri" panose="020F0502020204030204" pitchFamily="34" charset="0"/>
                        </a:rPr>
                        <a:t>Part Number</a:t>
                      </a:r>
                    </a:p>
                  </a:txBody>
                  <a:tcPr marL="6858" marR="6858" marT="68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n-US" sz="1200" b="1" i="0" u="none" strike="noStrike" dirty="0">
                          <a:solidFill>
                            <a:srgbClr val="000000"/>
                          </a:solidFill>
                          <a:effectLst/>
                          <a:latin typeface="Calibri" panose="020F0502020204030204" pitchFamily="34" charset="0"/>
                        </a:rPr>
                        <a:t>Marketing Status</a:t>
                      </a:r>
                    </a:p>
                  </a:txBody>
                  <a:tcPr marL="6858" marR="6858" marT="68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n-US" sz="1200" b="1" i="0" u="none" strike="noStrike" dirty="0">
                          <a:solidFill>
                            <a:srgbClr val="000000"/>
                          </a:solidFill>
                          <a:effectLst/>
                          <a:latin typeface="Calibri" panose="020F0502020204030204" pitchFamily="34" charset="0"/>
                        </a:rPr>
                        <a:t>Core Product</a:t>
                      </a:r>
                    </a:p>
                  </a:txBody>
                  <a:tcPr marL="6858" marR="6858" marT="68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n-US" sz="1200" b="1" i="0" u="none" strike="noStrike" dirty="0">
                          <a:solidFill>
                            <a:srgbClr val="000000"/>
                          </a:solidFill>
                          <a:effectLst/>
                          <a:latin typeface="Calibri" panose="020F0502020204030204" pitchFamily="34" charset="0"/>
                        </a:rPr>
                        <a:t>General Description</a:t>
                      </a:r>
                    </a:p>
                  </a:txBody>
                  <a:tcPr marL="6858" marR="6858" marT="68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328372">
                <a:tc>
                  <a:txBody>
                    <a:bodyPr/>
                    <a:lstStyle/>
                    <a:p>
                      <a:pPr algn="ctr" fontAlgn="b"/>
                      <a:r>
                        <a:rPr lang="en-US" sz="1000" b="0" i="0" u="none" strike="noStrike" dirty="0">
                          <a:solidFill>
                            <a:schemeClr val="tx2"/>
                          </a:solidFill>
                          <a:effectLst/>
                          <a:latin typeface="Calibri" panose="020F0502020204030204" pitchFamily="34" charset="0"/>
                          <a:hlinkClick r:id="rId2"/>
                        </a:rPr>
                        <a:t>X-NUCLEO-IHM01A1</a:t>
                      </a:r>
                      <a:endParaRPr lang="en-US" sz="1000" b="0" i="0" u="none" strike="noStrike" dirty="0">
                        <a:solidFill>
                          <a:schemeClr val="tx2"/>
                        </a:solidFill>
                        <a:effectLst/>
                        <a:latin typeface="Calibri" panose="020F0502020204030204" pitchFamily="34" charset="0"/>
                      </a:endParaRP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00" b="0" i="0" u="none" strike="noStrike">
                          <a:solidFill>
                            <a:schemeClr val="tx2"/>
                          </a:solidFill>
                          <a:effectLst/>
                          <a:latin typeface="Calibri" panose="020F0502020204030204" pitchFamily="34" charset="0"/>
                        </a:rPr>
                        <a:t>Active</a:t>
                      </a: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a:solidFill>
                            <a:schemeClr val="tx2"/>
                          </a:solidFill>
                          <a:effectLst/>
                          <a:latin typeface="Calibri" panose="020F0502020204030204" pitchFamily="34" charset="0"/>
                        </a:rPr>
                        <a:t>L6474PD</a:t>
                      </a: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a:solidFill>
                            <a:schemeClr val="tx2"/>
                          </a:solidFill>
                          <a:effectLst/>
                          <a:latin typeface="Calibri" panose="020F0502020204030204" pitchFamily="34" charset="0"/>
                        </a:rPr>
                        <a:t>Stepper motor driver expansion board based on L6474 for STM32 </a:t>
                      </a:r>
                      <a:r>
                        <a:rPr lang="en-US" sz="1000" b="0" i="0" u="none" strike="noStrike" dirty="0" err="1">
                          <a:solidFill>
                            <a:schemeClr val="tx2"/>
                          </a:solidFill>
                          <a:effectLst/>
                          <a:latin typeface="Calibri" panose="020F0502020204030204" pitchFamily="34" charset="0"/>
                        </a:rPr>
                        <a:t>Nucleo</a:t>
                      </a:r>
                      <a:endParaRPr lang="en-US" sz="1000" b="0" i="0" u="none" strike="noStrike" dirty="0">
                        <a:solidFill>
                          <a:schemeClr val="tx2"/>
                        </a:solidFill>
                        <a:effectLst/>
                        <a:latin typeface="Calibri" panose="020F0502020204030204" pitchFamily="34" charset="0"/>
                      </a:endParaRP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28372">
                <a:tc>
                  <a:txBody>
                    <a:bodyPr/>
                    <a:lstStyle/>
                    <a:p>
                      <a:pPr algn="ctr" fontAlgn="b"/>
                      <a:r>
                        <a:rPr lang="en-US" sz="1000" b="0" i="0" u="none" strike="noStrike" dirty="0">
                          <a:solidFill>
                            <a:schemeClr val="tx2"/>
                          </a:solidFill>
                          <a:effectLst/>
                          <a:latin typeface="Calibri" panose="020F0502020204030204" pitchFamily="34" charset="0"/>
                          <a:hlinkClick r:id="rId3"/>
                        </a:rPr>
                        <a:t>X-NUCLEO-IHM03A1</a:t>
                      </a:r>
                      <a:endParaRPr lang="en-US" sz="1000" b="0" i="0" u="none" strike="noStrike" dirty="0">
                        <a:solidFill>
                          <a:schemeClr val="tx2"/>
                        </a:solidFill>
                        <a:effectLst/>
                        <a:latin typeface="Calibri" panose="020F0502020204030204" pitchFamily="34" charset="0"/>
                      </a:endParaRP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00" b="0" i="0" u="none" strike="noStrike">
                          <a:solidFill>
                            <a:schemeClr val="tx2"/>
                          </a:solidFill>
                          <a:effectLst/>
                          <a:latin typeface="Calibri" panose="020F0502020204030204" pitchFamily="34" charset="0"/>
                        </a:rPr>
                        <a:t>Active</a:t>
                      </a: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a:solidFill>
                            <a:schemeClr val="tx2"/>
                          </a:solidFill>
                          <a:effectLst/>
                          <a:latin typeface="Calibri" panose="020F0502020204030204" pitchFamily="34" charset="0"/>
                        </a:rPr>
                        <a:t>powerSTEP01</a:t>
                      </a: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a:solidFill>
                            <a:schemeClr val="tx2"/>
                          </a:solidFill>
                          <a:effectLst/>
                          <a:latin typeface="Calibri" panose="020F0502020204030204" pitchFamily="34" charset="0"/>
                        </a:rPr>
                        <a:t>High power stepper motor driver expansion board based on powerSTEP01 for STM32 </a:t>
                      </a:r>
                      <a:r>
                        <a:rPr lang="en-US" sz="1000" b="0" i="0" u="none" strike="noStrike" dirty="0" err="1">
                          <a:solidFill>
                            <a:schemeClr val="tx2"/>
                          </a:solidFill>
                          <a:effectLst/>
                          <a:latin typeface="Calibri" panose="020F0502020204030204" pitchFamily="34" charset="0"/>
                        </a:rPr>
                        <a:t>Nucleo</a:t>
                      </a:r>
                      <a:endParaRPr lang="en-US" sz="1000" b="0" i="0" u="none" strike="noStrike" dirty="0">
                        <a:solidFill>
                          <a:schemeClr val="tx2"/>
                        </a:solidFill>
                        <a:effectLst/>
                        <a:latin typeface="Calibri" panose="020F0502020204030204" pitchFamily="34" charset="0"/>
                      </a:endParaRP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28372">
                <a:tc>
                  <a:txBody>
                    <a:bodyPr/>
                    <a:lstStyle/>
                    <a:p>
                      <a:pPr algn="ctr" fontAlgn="b"/>
                      <a:r>
                        <a:rPr lang="en-US" sz="1000" b="0" i="0" u="none" strike="noStrike" dirty="0">
                          <a:solidFill>
                            <a:schemeClr val="tx2"/>
                          </a:solidFill>
                          <a:effectLst/>
                          <a:latin typeface="Calibri" panose="020F0502020204030204" pitchFamily="34" charset="0"/>
                          <a:hlinkClick r:id="rId4"/>
                        </a:rPr>
                        <a:t>X-NUCLEO-IHM04A1</a:t>
                      </a:r>
                      <a:endParaRPr lang="en-US" sz="1000" b="0" i="0" u="none" strike="noStrike" dirty="0">
                        <a:solidFill>
                          <a:schemeClr val="tx2"/>
                        </a:solidFill>
                        <a:effectLst/>
                        <a:latin typeface="Calibri" panose="020F0502020204030204" pitchFamily="34" charset="0"/>
                      </a:endParaRP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00" b="0" i="0" u="none" strike="noStrike">
                          <a:solidFill>
                            <a:schemeClr val="tx2"/>
                          </a:solidFill>
                          <a:effectLst/>
                          <a:latin typeface="Calibri" panose="020F0502020204030204" pitchFamily="34" charset="0"/>
                        </a:rPr>
                        <a:t>Active</a:t>
                      </a: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a:solidFill>
                            <a:schemeClr val="tx2"/>
                          </a:solidFill>
                          <a:effectLst/>
                          <a:latin typeface="Calibri" panose="020F0502020204030204" pitchFamily="34" charset="0"/>
                        </a:rPr>
                        <a:t>L6206</a:t>
                      </a: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a:solidFill>
                            <a:schemeClr val="tx2"/>
                          </a:solidFill>
                          <a:effectLst/>
                          <a:latin typeface="Calibri" panose="020F0502020204030204" pitchFamily="34" charset="0"/>
                        </a:rPr>
                        <a:t>Dual brush DC motor driver expansion board based on L6206 for STM32 </a:t>
                      </a:r>
                      <a:r>
                        <a:rPr lang="en-US" sz="1000" b="0" i="0" u="none" strike="noStrike" dirty="0" err="1">
                          <a:solidFill>
                            <a:schemeClr val="tx2"/>
                          </a:solidFill>
                          <a:effectLst/>
                          <a:latin typeface="Calibri" panose="020F0502020204030204" pitchFamily="34" charset="0"/>
                        </a:rPr>
                        <a:t>Nucleo</a:t>
                      </a:r>
                      <a:endParaRPr lang="en-US" sz="1000" b="0" i="0" u="none" strike="noStrike" dirty="0">
                        <a:solidFill>
                          <a:schemeClr val="tx2"/>
                        </a:solidFill>
                        <a:effectLst/>
                        <a:latin typeface="Calibri" panose="020F0502020204030204" pitchFamily="34" charset="0"/>
                      </a:endParaRP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28372">
                <a:tc>
                  <a:txBody>
                    <a:bodyPr/>
                    <a:lstStyle/>
                    <a:p>
                      <a:pPr algn="ctr" fontAlgn="b"/>
                      <a:r>
                        <a:rPr lang="en-US" sz="1000" b="0" i="0" u="none" strike="noStrike" dirty="0">
                          <a:solidFill>
                            <a:schemeClr val="tx2"/>
                          </a:solidFill>
                          <a:effectLst/>
                          <a:latin typeface="Calibri" panose="020F0502020204030204" pitchFamily="34" charset="0"/>
                          <a:hlinkClick r:id="rId5"/>
                        </a:rPr>
                        <a:t>X-NUCLEO-IHM05A1</a:t>
                      </a:r>
                      <a:endParaRPr lang="en-US" sz="1000" b="0" i="0" u="none" strike="noStrike" dirty="0">
                        <a:solidFill>
                          <a:schemeClr val="tx2"/>
                        </a:solidFill>
                        <a:effectLst/>
                        <a:latin typeface="Calibri" panose="020F0502020204030204" pitchFamily="34" charset="0"/>
                      </a:endParaRP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00" b="0" i="0" u="none" strike="noStrike">
                          <a:solidFill>
                            <a:schemeClr val="tx2"/>
                          </a:solidFill>
                          <a:effectLst/>
                          <a:latin typeface="Calibri" panose="020F0502020204030204" pitchFamily="34" charset="0"/>
                        </a:rPr>
                        <a:t>Active</a:t>
                      </a: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a:solidFill>
                            <a:schemeClr val="tx2"/>
                          </a:solidFill>
                          <a:effectLst/>
                          <a:latin typeface="Calibri" panose="020F0502020204030204" pitchFamily="34" charset="0"/>
                        </a:rPr>
                        <a:t>L6208</a:t>
                      </a: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a:solidFill>
                            <a:schemeClr val="tx2"/>
                          </a:solidFill>
                          <a:effectLst/>
                          <a:latin typeface="Calibri" panose="020F0502020204030204" pitchFamily="34" charset="0"/>
                        </a:rPr>
                        <a:t>Bipolar stepper motor driver expansion board based on L6208 for STM32 </a:t>
                      </a:r>
                      <a:r>
                        <a:rPr lang="en-US" sz="1000" b="0" i="0" u="none" strike="noStrike" dirty="0" err="1">
                          <a:solidFill>
                            <a:schemeClr val="tx2"/>
                          </a:solidFill>
                          <a:effectLst/>
                          <a:latin typeface="Calibri" panose="020F0502020204030204" pitchFamily="34" charset="0"/>
                        </a:rPr>
                        <a:t>Nucleo</a:t>
                      </a:r>
                      <a:endParaRPr lang="en-US" sz="1000" b="0" i="0" u="none" strike="noStrike" dirty="0">
                        <a:solidFill>
                          <a:schemeClr val="tx2"/>
                        </a:solidFill>
                        <a:effectLst/>
                        <a:latin typeface="Calibri" panose="020F0502020204030204" pitchFamily="34" charset="0"/>
                      </a:endParaRP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18" name="Table 17"/>
          <p:cNvGraphicFramePr>
            <a:graphicFrameLocks noGrp="1"/>
          </p:cNvGraphicFramePr>
          <p:nvPr>
            <p:extLst/>
          </p:nvPr>
        </p:nvGraphicFramePr>
        <p:xfrm>
          <a:off x="304800" y="5334000"/>
          <a:ext cx="8686800" cy="700990"/>
        </p:xfrm>
        <a:graphic>
          <a:graphicData uri="http://schemas.openxmlformats.org/drawingml/2006/table">
            <a:tbl>
              <a:tblPr>
                <a:effectLst>
                  <a:innerShdw blurRad="63500" dist="50800" dir="13500000">
                    <a:prstClr val="black">
                      <a:alpha val="50000"/>
                    </a:prstClr>
                  </a:innerShdw>
                </a:effectLst>
              </a:tblPr>
              <a:tblGrid>
                <a:gridCol w="1307157"/>
                <a:gridCol w="674042"/>
                <a:gridCol w="1676400"/>
                <a:gridCol w="5029201"/>
              </a:tblGrid>
              <a:tr h="296418">
                <a:tc>
                  <a:txBody>
                    <a:bodyPr/>
                    <a:lstStyle/>
                    <a:p>
                      <a:pPr algn="ctr" fontAlgn="ctr"/>
                      <a:r>
                        <a:rPr lang="en-US" sz="1200" b="1" i="0" u="none" strike="noStrike" dirty="0">
                          <a:solidFill>
                            <a:srgbClr val="000000"/>
                          </a:solidFill>
                          <a:effectLst/>
                          <a:latin typeface="Calibri" panose="020F0502020204030204" pitchFamily="34" charset="0"/>
                        </a:rPr>
                        <a:t>Part Number</a:t>
                      </a:r>
                    </a:p>
                  </a:txBody>
                  <a:tcPr marL="6858" marR="6858" marT="68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n-US" sz="1200" b="1" i="0" u="none" strike="noStrike" dirty="0">
                          <a:solidFill>
                            <a:srgbClr val="000000"/>
                          </a:solidFill>
                          <a:effectLst/>
                          <a:latin typeface="Calibri" panose="020F0502020204030204" pitchFamily="34" charset="0"/>
                        </a:rPr>
                        <a:t>Marketing Status</a:t>
                      </a:r>
                    </a:p>
                  </a:txBody>
                  <a:tcPr marL="6858" marR="6858" marT="68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n-US" sz="1200" b="1" i="0" u="none" strike="noStrike" dirty="0">
                          <a:solidFill>
                            <a:srgbClr val="000000"/>
                          </a:solidFill>
                          <a:effectLst/>
                          <a:latin typeface="Calibri" panose="020F0502020204030204" pitchFamily="34" charset="0"/>
                        </a:rPr>
                        <a:t>Core Product</a:t>
                      </a:r>
                    </a:p>
                  </a:txBody>
                  <a:tcPr marL="6858" marR="6858" marT="68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n-US" sz="1200" b="1" i="0" u="none" strike="noStrike" dirty="0">
                          <a:solidFill>
                            <a:srgbClr val="000000"/>
                          </a:solidFill>
                          <a:effectLst/>
                          <a:latin typeface="Calibri" panose="020F0502020204030204" pitchFamily="34" charset="0"/>
                        </a:rPr>
                        <a:t>General Description</a:t>
                      </a:r>
                    </a:p>
                  </a:txBody>
                  <a:tcPr marL="6858" marR="6858" marT="68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328372">
                <a:tc>
                  <a:txBody>
                    <a:bodyPr/>
                    <a:lstStyle/>
                    <a:p>
                      <a:pPr algn="ctr" fontAlgn="b"/>
                      <a:r>
                        <a:rPr lang="en-US" sz="1000" b="0" i="0" u="none" strike="noStrike" dirty="0">
                          <a:solidFill>
                            <a:schemeClr val="tx2"/>
                          </a:solidFill>
                          <a:effectLst/>
                          <a:latin typeface="Calibri" panose="020F0502020204030204" pitchFamily="34" charset="0"/>
                          <a:hlinkClick r:id="rId6"/>
                        </a:rPr>
                        <a:t>X-NUCLEO-PLC01A1</a:t>
                      </a:r>
                      <a:endParaRPr lang="en-US" sz="1000" b="0" i="0" u="none" strike="noStrike" dirty="0">
                        <a:solidFill>
                          <a:schemeClr val="tx2"/>
                        </a:solidFill>
                        <a:effectLst/>
                        <a:latin typeface="Calibri" panose="020F0502020204030204" pitchFamily="34" charset="0"/>
                      </a:endParaRP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00" b="0" i="0" u="none" strike="noStrike">
                          <a:solidFill>
                            <a:schemeClr val="tx2"/>
                          </a:solidFill>
                          <a:effectLst/>
                          <a:latin typeface="Calibri" panose="020F0502020204030204" pitchFamily="34" charset="0"/>
                        </a:rPr>
                        <a:t>Active</a:t>
                      </a: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a:solidFill>
                            <a:schemeClr val="tx2"/>
                          </a:solidFill>
                          <a:effectLst/>
                          <a:latin typeface="Calibri" panose="020F0502020204030204" pitchFamily="34" charset="0"/>
                        </a:rPr>
                        <a:t>CLT01-38SQ7;VNI8200XP</a:t>
                      </a: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a:solidFill>
                            <a:schemeClr val="tx2"/>
                          </a:solidFill>
                          <a:effectLst/>
                          <a:latin typeface="Calibri" panose="020F0502020204030204" pitchFamily="34" charset="0"/>
                        </a:rPr>
                        <a:t>Industrial input/output expansion board based on VNI8200XP and CLT01-38SQ7 for STM32 </a:t>
                      </a:r>
                      <a:r>
                        <a:rPr lang="en-US" sz="1000" b="0" i="0" u="none" strike="noStrike" dirty="0" err="1">
                          <a:solidFill>
                            <a:schemeClr val="tx2"/>
                          </a:solidFill>
                          <a:effectLst/>
                          <a:latin typeface="Calibri" panose="020F0502020204030204" pitchFamily="34" charset="0"/>
                        </a:rPr>
                        <a:t>Nucleo</a:t>
                      </a:r>
                      <a:endParaRPr lang="en-US" sz="1000" b="0" i="0" u="none" strike="noStrike" dirty="0">
                        <a:solidFill>
                          <a:schemeClr val="tx2"/>
                        </a:solidFill>
                        <a:effectLst/>
                        <a:latin typeface="Calibri" panose="020F0502020204030204" pitchFamily="34" charset="0"/>
                      </a:endParaRP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9" name="Rounded Rectangle 18"/>
          <p:cNvSpPr/>
          <p:nvPr/>
        </p:nvSpPr>
        <p:spPr>
          <a:xfrm>
            <a:off x="152400" y="5181600"/>
            <a:ext cx="8915400" cy="1066800"/>
          </a:xfrm>
          <a:prstGeom prst="roundRect">
            <a:avLst>
              <a:gd name="adj" fmla="val 5584"/>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68607" tIns="135053" rIns="68607" rtlCol="0" anchor="t"/>
          <a:lstStyle/>
          <a:p>
            <a:pPr>
              <a:spcBef>
                <a:spcPts val="450"/>
              </a:spcBef>
              <a:buClr>
                <a:schemeClr val="accent2"/>
              </a:buClr>
            </a:pPr>
            <a:endParaRPr lang="en-US" sz="1200" dirty="0" smtClean="0">
              <a:solidFill>
                <a:schemeClr val="tx2"/>
              </a:solidFill>
              <a:cs typeface="Arial" pitchFamily="34" charset="0"/>
            </a:endParaRPr>
          </a:p>
        </p:txBody>
      </p:sp>
      <p:sp>
        <p:nvSpPr>
          <p:cNvPr id="20" name="Rounded Rectangle 19"/>
          <p:cNvSpPr/>
          <p:nvPr/>
        </p:nvSpPr>
        <p:spPr>
          <a:xfrm>
            <a:off x="427748" y="4814966"/>
            <a:ext cx="4444209" cy="44283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Input-Output Expansion Boards</a:t>
            </a:r>
            <a:endParaRPr lang="en-US" b="1" dirty="0"/>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5400000" flipV="1">
            <a:off x="7941956" y="3718331"/>
            <a:ext cx="995512" cy="901059"/>
          </a:xfrm>
          <a:prstGeom prst="rect">
            <a:avLst/>
          </a:prstGeom>
        </p:spPr>
      </p:pic>
      <p:pic>
        <p:nvPicPr>
          <p:cNvPr id="21" name="Picture 20"/>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a14:imgEffect>
                  </a14:imgLayer>
                </a14:imgProps>
              </a:ext>
              <a:ext uri="{28A0092B-C50C-407E-A947-70E740481C1C}">
                <a14:useLocalDpi xmlns:a14="http://schemas.microsoft.com/office/drawing/2010/main" val="0"/>
              </a:ext>
            </a:extLst>
          </a:blip>
          <a:stretch>
            <a:fillRect/>
          </a:stretch>
        </p:blipFill>
        <p:spPr>
          <a:xfrm>
            <a:off x="3124200" y="3629007"/>
            <a:ext cx="1110928" cy="1002642"/>
          </a:xfrm>
          <a:prstGeom prst="rect">
            <a:avLst/>
          </a:prstGeom>
        </p:spPr>
      </p:pic>
      <p:pic>
        <p:nvPicPr>
          <p:cNvPr id="3" name="Picture 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0644" y="3651739"/>
            <a:ext cx="1123950" cy="1004088"/>
          </a:xfrm>
          <a:prstGeom prst="rect">
            <a:avLst/>
          </a:prstGeom>
        </p:spPr>
      </p:pic>
      <p:pic>
        <p:nvPicPr>
          <p:cNvPr id="5" name="Picture 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5400000">
            <a:off x="6292374" y="3693674"/>
            <a:ext cx="1052511" cy="906697"/>
          </a:xfrm>
          <a:prstGeom prst="rect">
            <a:avLst/>
          </a:prstGeom>
        </p:spPr>
      </p:pic>
    </p:spTree>
    <p:extLst>
      <p:ext uri="{BB962C8B-B14F-4D97-AF65-F5344CB8AC3E}">
        <p14:creationId xmlns:p14="http://schemas.microsoft.com/office/powerpoint/2010/main" val="2839446887"/>
      </p:ext>
    </p:extLst>
  </p:cSld>
  <p:clrMapOvr>
    <a:masterClrMapping/>
  </p:clrMapOvr>
  <p:transition spd="slow">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2" descr="data:image/png;base64,iVBORw0KGgoAAAANSUhEUgAAAHQAAAA2CAMAAAAh1E1yAAAAYFBMVEUAAAAArOf///+AgIBAQEC/v78QEBA9wO3v7++fn58gICBgYGCA1vPf39/Pz89QUFC76fkQsemvr69gy/Cf4PYwMDCPj4/P7/vv+v5wcHBw0PIgtupQxu/f9fyP2/X///93UF06AAAAIHRSTlP/////////////////////////////////////////AFxcG+0AAASMSURBVFjDvVnZtqwoDA0bcLZKrcka+f+/7AdRw6Tevr2ap3M0ZhMSspMUmWWBLbOzDktGBYm91bJWSin1LNstbQDQaimllHI4bQED+HZN0zTNteNyNL8uZEbrupUpXQB0XTHRc0oU+DZvsazPdREj+77kkERElY6qAoabJ0mZjIlifAl3vR9WjiZNTwpXTBUKFZGk28mXBR5vESxrLBljABnTRHWo6ZRFJSk7+aKPXogUKhljoOOaAlsxJDAD1ASmEJ0FRVGlVGlX0ymJSZQV4P5MYIr3iAlUJjVVjqZiA5NIrccCfERqNTCGDOBcACmVc8DMoWfaXMMK2nGYPOch1QOGDAb2YQkAZfTQkp5fjmUxFTm7niOAnxNLhgxqL16dYL4vilDtgFKJOYqYmZPGC9sFDAHMU1MIcufdFtDBjxylVNxUDtHB34YACCj0XarJjPkrlivaefsuQjUAQHF3YsvuGT0z1H5t3Zp/musIWojgpOV8ltx99hlaN28UQJgtavhh9Js1vvLXr/taKHJJaP6ThbMFvTtpb4kvBzWbdtL4p7sY5lObm3oq5qjpyTk8x+kFi7qshRe7cf6hgHB9B05GgYJj9FLGTerpa+bS92qoSZB4q0s9fcgjScMYg1PC0OkMqroslg2PwokjABg7JEjcHmndwrmpJYwxPGFY160scHfKBx5HFxjg+hFCiP7TBSTO+UM6SUnC8xwp+NWL83/HEy0eq4dzj8SlR6Tszjzhx5HcrMZ48Da49odJvNaeXU5quB8G7a5pEh/C+mMLVB+3dIPEd3jSGMMT9B5oLjZWP5N4Tfug9B+BistE4i39n6Di6/MpnVtgUP8laP/qumvumury6R0wgHvefwfaPwA4JN6PIOigtnLLw78LpIel2JwHMPE7Omtzkt7ulfGL448XNn7p8AKxXFMtJFlsgpYIu8H4PbWGuvbnIKZuZSyOUcN418pLg6hqzRN+IyJ8ihcrQgkxZTzVhgm/9up+Iqrk0tJy0HzVyBJiCtQvQp1M6bGMLWSU7VM5y+RRwnNAhyhohMThk7jl2foEv+rdBb1HQaca1LkzA48bntCeMAY4AFpt+zSLFGasV3K9XcIP1ASoioHeghK0jOcktPwIpmrwwgI1EUh1GCD8ns7FduG1wPNjPoGYehCu/xu5MjmIm1BEMtLSVjiFbzZM9ap2ph7TBvENK3x+5i8QDwQ5b7+KNFBep1g9pXx6gxa7QQbwHhG49Ari/ptOzWGZcm0V1V6reEbov4vteVjCH0FOl5JpAO353zXFK1+wGl9cAGD0+lOvRKrUjRJpNjpscgxFLP2+L82ld0uzPxp0bPbiWbseyvhOVis58IcjnSPNfzjpED6r05ayYHhVpjGd8Rrw2pjo2LaiPDqmKw9heqMN4Qczhf3Tmr0RmYHGC/NnuL9LEnPp2lp1aPQKFJHSPCYL/PxRXf/jXZsxBtB1dmBybID26QZeYiANjI0zKnt9ZzHeiUPfpZRSlho74/S2lGellFJKbozeATx+rzzP8/zTdGEn7v9ycPjngB3ZuNw/dX4Tc9RrAHcAAAAASUVORK5CYII=">
            <a:hlinkClick r:id="rId3"/>
          </p:cNvPr>
          <p:cNvSpPr>
            <a:spLocks noChangeAspect="1" noChangeArrowheads="1"/>
          </p:cNvSpPr>
          <p:nvPr/>
        </p:nvSpPr>
        <p:spPr bwMode="auto">
          <a:xfrm>
            <a:off x="87313" y="-204788"/>
            <a:ext cx="1085850" cy="495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9" name="AutoShape 4" descr="data:image/png;base64,iVBORw0KGgoAAAANSUhEUgAAAHQAAAA2CAMAAAAh1E1yAAAAYFBMVEUAAAAArOf///+AgIBAQEC/v78QEBA9wO3v7++fn58gICBgYGCA1vPf39/Pz89QUFC76fkQsemvr69gy/Cf4PYwMDCPj4/P7/vv+v5wcHBw0PIgtupQxu/f9fyP2/X///93UF06AAAAIHRSTlP/////////////////////////////////////////AFxcG+0AAASMSURBVFjDvVnZtqwoDA0bcLZKrcka+f+/7AdRw6Tevr2ap3M0ZhMSspMUmWWBLbOzDktGBYm91bJWSin1LNstbQDQaimllHI4bQED+HZN0zTNteNyNL8uZEbrupUpXQB0XTHRc0oU+DZvsazPdREj+77kkERElY6qAoabJ0mZjIlifAl3vR9WjiZNTwpXTBUKFZGk28mXBR5vESxrLBljABnTRHWo6ZRFJSk7+aKPXogUKhljoOOaAlsxJDAD1ASmEJ0FRVGlVGlX0ymJSZQV4P5MYIr3iAlUJjVVjqZiA5NIrccCfERqNTCGDOBcACmVc8DMoWfaXMMK2nGYPOch1QOGDAb2YQkAZfTQkp5fjmUxFTm7niOAnxNLhgxqL16dYL4vilDtgFKJOYqYmZPGC9sFDAHMU1MIcufdFtDBjxylVNxUDtHB34YACCj0XarJjPkrlivaefsuQjUAQHF3YsvuGT0z1H5t3Zp/musIWojgpOV8ltx99hlaN28UQJgtavhh9Js1vvLXr/taKHJJaP6ThbMFvTtpb4kvBzWbdtL4p7sY5lObm3oq5qjpyTk8x+kFi7qshRe7cf6hgHB9B05GgYJj9FLGTerpa+bS92qoSZB4q0s9fcgjScMYg1PC0OkMqroslg2PwokjABg7JEjcHmndwrmpJYwxPGFY160scHfKBx5HFxjg+hFCiP7TBSTO+UM6SUnC8xwp+NWL83/HEy0eq4dzj8SlR6Tszjzhx5HcrMZ48Da49odJvNaeXU5quB8G7a5pEh/C+mMLVB+3dIPEd3jSGMMT9B5oLjZWP5N4Tfug9B+BistE4i39n6Di6/MpnVtgUP8laP/qumvumury6R0wgHvefwfaPwA4JN6PIOigtnLLw78LpIel2JwHMPE7Omtzkt7ulfGL448XNn7p8AKxXFMtJFlsgpYIu8H4PbWGuvbnIKZuZSyOUcN418pLg6hqzRN+IyJ8ihcrQgkxZTzVhgm/9up+Iqrk0tJy0HzVyBJiCtQvQp1M6bGMLWSU7VM5y+RRwnNAhyhohMThk7jl2foEv+rdBb1HQaca1LkzA48bntCeMAY4AFpt+zSLFGasV3K9XcIP1ASoioHeghK0jOcktPwIpmrwwgI1EUh1GCD8ns7FduG1wPNjPoGYehCu/xu5MjmIm1BEMtLSVjiFbzZM9ap2ph7TBvENK3x+5i8QDwQ5b7+KNFBep1g9pXx6gxa7QQbwHhG49Ari/ptOzWGZcm0V1V6reEbov4vteVjCH0FOl5JpAO353zXFK1+wGl9cAGD0+lOvRKrUjRJpNjpscgxFLP2+L82ld0uzPxp0bPbiWbseyvhOVis58IcjnSPNfzjpED6r05ayYHhVpjGd8Rrw2pjo2LaiPDqmKw9heqMN4Qczhf3Tmr0RmYHGC/NnuL9LEnPp2lp1aPQKFJHSPCYL/PxRXf/jXZsxBtB1dmBybID26QZeYiANjI0zKnt9ZzHeiUPfpZRSlho74/S2lGellFJKbozeATx+rzzP8/zTdGEn7v9ycPjngB3ZuNw/dX4Tc9RrAHcAAAAASUVORK5CYII=">
            <a:hlinkClick r:id="rId3"/>
          </p:cNvPr>
          <p:cNvSpPr>
            <a:spLocks noChangeAspect="1" noChangeArrowheads="1"/>
          </p:cNvSpPr>
          <p:nvPr/>
        </p:nvSpPr>
        <p:spPr bwMode="auto">
          <a:xfrm>
            <a:off x="239713" y="-52388"/>
            <a:ext cx="1085850" cy="495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8" name="Picture 2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768738" y="5147812"/>
            <a:ext cx="499006" cy="299266"/>
          </a:xfrm>
          <a:prstGeom prst="rect">
            <a:avLst/>
          </a:prstGeom>
        </p:spPr>
      </p:pic>
      <p:pic>
        <p:nvPicPr>
          <p:cNvPr id="39" name="Picture 38"/>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572905" y="5230810"/>
            <a:ext cx="658173" cy="164082"/>
          </a:xfrm>
          <a:prstGeom prst="rect">
            <a:avLst/>
          </a:prstGeom>
        </p:spPr>
      </p:pic>
      <p:pic>
        <p:nvPicPr>
          <p:cNvPr id="40" name="Picture 2" descr="http://www.st.com/st-web-ui/static/active/en/fragment/website_building_block/site_media/web_image/tasking.gif"/>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1670308" y="6132399"/>
            <a:ext cx="714190" cy="12635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8" descr="http://www.rowley.co.uk/images/CrossWorks_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18631" y="6047127"/>
            <a:ext cx="292160" cy="25442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6" descr="KEOLAB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47314" y="6094906"/>
            <a:ext cx="702415" cy="152388"/>
          </a:xfrm>
          <a:prstGeom prst="rect">
            <a:avLst/>
          </a:prstGeom>
          <a:noFill/>
          <a:extLst>
            <a:ext uri="{909E8E84-426E-40DD-AFC4-6F175D3DCCD1}">
              <a14:hiddenFill xmlns:a14="http://schemas.microsoft.com/office/drawing/2010/main">
                <a:solidFill>
                  <a:srgbClr val="FFFFFF"/>
                </a:solidFill>
              </a14:hiddenFill>
            </a:ext>
          </a:extLst>
        </p:spPr>
      </p:pic>
      <p:sp>
        <p:nvSpPr>
          <p:cNvPr id="42" name="Rounded Rectangle 41"/>
          <p:cNvSpPr/>
          <p:nvPr/>
        </p:nvSpPr>
        <p:spPr>
          <a:xfrm>
            <a:off x="6378546" y="4042663"/>
            <a:ext cx="2116369" cy="510840"/>
          </a:xfrm>
          <a:prstGeom prst="round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a:r>
              <a:rPr lang="en-US" sz="1600" dirty="0" smtClean="0">
                <a:solidFill>
                  <a:schemeClr val="bg1"/>
                </a:solidFill>
              </a:rPr>
              <a:t>Monitor</a:t>
            </a:r>
            <a:endParaRPr lang="en-US" sz="1600" dirty="0">
              <a:solidFill>
                <a:schemeClr val="bg1"/>
              </a:solidFill>
            </a:endParaRPr>
          </a:p>
        </p:txBody>
      </p:sp>
      <p:sp>
        <p:nvSpPr>
          <p:cNvPr id="43" name="Rounded Rectangle 42"/>
          <p:cNvSpPr/>
          <p:nvPr/>
        </p:nvSpPr>
        <p:spPr>
          <a:xfrm>
            <a:off x="899593" y="4014806"/>
            <a:ext cx="2069500" cy="525179"/>
          </a:xfrm>
          <a:prstGeom prst="round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r>
              <a:rPr lang="en-US" sz="1600" dirty="0" smtClean="0">
                <a:solidFill>
                  <a:srgbClr val="FFFFFF"/>
                </a:solidFill>
                <a:ea typeface="Times New Roman"/>
                <a:cs typeface="Times New Roman"/>
              </a:rPr>
              <a:t>Generate Code</a:t>
            </a:r>
            <a:endParaRPr lang="fr-FR" sz="1600" dirty="0">
              <a:latin typeface="Times New Roman"/>
              <a:ea typeface="Times New Roman"/>
            </a:endParaRPr>
          </a:p>
        </p:txBody>
      </p:sp>
      <p:sp>
        <p:nvSpPr>
          <p:cNvPr id="44" name="Rounded Rectangle 43"/>
          <p:cNvSpPr/>
          <p:nvPr/>
        </p:nvSpPr>
        <p:spPr>
          <a:xfrm>
            <a:off x="3130340" y="4016728"/>
            <a:ext cx="2772287" cy="525179"/>
          </a:xfrm>
          <a:prstGeom prst="round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r>
              <a:rPr lang="en-US" sz="1600" dirty="0" smtClean="0">
                <a:solidFill>
                  <a:srgbClr val="FFFFFF"/>
                </a:solidFill>
                <a:ea typeface="Times New Roman"/>
                <a:cs typeface="Times New Roman"/>
              </a:rPr>
              <a:t>Compile &amp;  Debug</a:t>
            </a:r>
            <a:endParaRPr lang="fr-FR" sz="1600" dirty="0">
              <a:latin typeface="Times New Roman"/>
              <a:ea typeface="Times New Roman"/>
            </a:endParaRPr>
          </a:p>
        </p:txBody>
      </p:sp>
      <p:sp>
        <p:nvSpPr>
          <p:cNvPr id="45" name="Rounded Rectangle 44"/>
          <p:cNvSpPr/>
          <p:nvPr/>
        </p:nvSpPr>
        <p:spPr>
          <a:xfrm>
            <a:off x="1619672" y="4913028"/>
            <a:ext cx="800033" cy="729460"/>
          </a:xfrm>
          <a:prstGeom prst="round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endParaRPr lang="fr-FR" sz="1600" dirty="0">
              <a:latin typeface="Times New Roman"/>
              <a:ea typeface="Times New Roman"/>
            </a:endParaRPr>
          </a:p>
        </p:txBody>
      </p:sp>
      <p:sp>
        <p:nvSpPr>
          <p:cNvPr id="46" name="Rounded Rectangle 45"/>
          <p:cNvSpPr/>
          <p:nvPr/>
        </p:nvSpPr>
        <p:spPr>
          <a:xfrm>
            <a:off x="899592" y="3453258"/>
            <a:ext cx="2069501" cy="5201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r>
              <a:rPr lang="en-US" sz="2000" dirty="0" smtClean="0">
                <a:solidFill>
                  <a:srgbClr val="FFFFFF"/>
                </a:solidFill>
                <a:ea typeface="Times New Roman"/>
                <a:cs typeface="Times New Roman"/>
              </a:rPr>
              <a:t>STM32CubeMX</a:t>
            </a:r>
            <a:endParaRPr lang="fr-FR" sz="2000" dirty="0">
              <a:latin typeface="Times New Roman"/>
              <a:ea typeface="Times New Roman"/>
            </a:endParaRPr>
          </a:p>
        </p:txBody>
      </p:sp>
      <p:sp>
        <p:nvSpPr>
          <p:cNvPr id="47" name="Rounded Rectangle 46"/>
          <p:cNvSpPr/>
          <p:nvPr/>
        </p:nvSpPr>
        <p:spPr>
          <a:xfrm>
            <a:off x="3130342" y="3453257"/>
            <a:ext cx="2772285" cy="513687"/>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r>
              <a:rPr lang="en-US" sz="2000" dirty="0" smtClean="0">
                <a:solidFill>
                  <a:srgbClr val="FFFFFF"/>
                </a:solidFill>
                <a:ea typeface="Times New Roman"/>
                <a:cs typeface="Times New Roman"/>
              </a:rPr>
              <a:t>Partners IDEs</a:t>
            </a:r>
            <a:endParaRPr lang="fr-FR" sz="2000" dirty="0">
              <a:latin typeface="Times New Roman"/>
              <a:ea typeface="Times New Roman"/>
            </a:endParaRPr>
          </a:p>
        </p:txBody>
      </p:sp>
      <p:sp>
        <p:nvSpPr>
          <p:cNvPr id="49" name="Rounded Rectangle 48"/>
          <p:cNvSpPr/>
          <p:nvPr/>
        </p:nvSpPr>
        <p:spPr>
          <a:xfrm>
            <a:off x="6373439" y="3454636"/>
            <a:ext cx="2116368" cy="513687"/>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r>
              <a:rPr lang="fr-FR" sz="2000" dirty="0" err="1" smtClean="0">
                <a:ea typeface="Times New Roman"/>
              </a:rPr>
              <a:t>STMStudio</a:t>
            </a:r>
            <a:endParaRPr lang="fr-FR" sz="2000" dirty="0">
              <a:ea typeface="Times New Roman"/>
            </a:endParaRPr>
          </a:p>
        </p:txBody>
      </p:sp>
      <p:pic>
        <p:nvPicPr>
          <p:cNvPr id="50" name="Picture 4"/>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6215916" y="5184985"/>
            <a:ext cx="640165" cy="18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 name="Rounded Rectangle 55"/>
          <p:cNvSpPr/>
          <p:nvPr/>
        </p:nvSpPr>
        <p:spPr>
          <a:xfrm>
            <a:off x="2503053" y="4933398"/>
            <a:ext cx="800033" cy="729460"/>
          </a:xfrm>
          <a:prstGeom prst="round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endParaRPr lang="fr-FR" sz="1600" dirty="0">
              <a:latin typeface="Times New Roman"/>
              <a:ea typeface="Times New Roman"/>
            </a:endParaRPr>
          </a:p>
        </p:txBody>
      </p:sp>
      <p:sp>
        <p:nvSpPr>
          <p:cNvPr id="59" name="Rounded Rectangle 58"/>
          <p:cNvSpPr/>
          <p:nvPr/>
        </p:nvSpPr>
        <p:spPr>
          <a:xfrm>
            <a:off x="2503053" y="5806874"/>
            <a:ext cx="800033" cy="729460"/>
          </a:xfrm>
          <a:prstGeom prst="round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endParaRPr lang="fr-FR" sz="1600" dirty="0">
              <a:solidFill>
                <a:schemeClr val="accent1"/>
              </a:solidFill>
              <a:latin typeface="Times New Roman"/>
              <a:ea typeface="Times New Roman"/>
            </a:endParaRPr>
          </a:p>
        </p:txBody>
      </p:sp>
      <p:pic>
        <p:nvPicPr>
          <p:cNvPr id="60" name="Picture 6"/>
          <p:cNvPicPr>
            <a:picLocks noChangeAspect="1" noChangeArrowheads="1"/>
          </p:cNvPicPr>
          <p:nvPr/>
        </p:nvPicPr>
        <p:blipFill>
          <a:blip r:embed="rId10" cstate="print"/>
          <a:srcRect/>
          <a:stretch>
            <a:fillRect/>
          </a:stretch>
        </p:blipFill>
        <p:spPr bwMode="auto">
          <a:xfrm>
            <a:off x="5423699" y="5953408"/>
            <a:ext cx="427820" cy="393942"/>
          </a:xfrm>
          <a:prstGeom prst="rect">
            <a:avLst/>
          </a:prstGeom>
          <a:noFill/>
          <a:ln w="12700" cap="flat">
            <a:noFill/>
            <a:miter lim="800000"/>
            <a:headEnd/>
            <a:tailEnd/>
          </a:ln>
        </p:spPr>
      </p:pic>
      <p:sp>
        <p:nvSpPr>
          <p:cNvPr id="61" name="Rounded Rectangle 60"/>
          <p:cNvSpPr/>
          <p:nvPr/>
        </p:nvSpPr>
        <p:spPr>
          <a:xfrm>
            <a:off x="3402607" y="5788114"/>
            <a:ext cx="800033" cy="729460"/>
          </a:xfrm>
          <a:prstGeom prst="round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endParaRPr lang="fr-FR" sz="1600" dirty="0">
              <a:solidFill>
                <a:schemeClr val="accent1"/>
              </a:solidFill>
              <a:latin typeface="Times New Roman"/>
              <a:ea typeface="Times New Roman"/>
            </a:endParaRPr>
          </a:p>
        </p:txBody>
      </p:sp>
      <p:sp>
        <p:nvSpPr>
          <p:cNvPr id="62" name="Rounded Rectangle 61"/>
          <p:cNvSpPr/>
          <p:nvPr/>
        </p:nvSpPr>
        <p:spPr>
          <a:xfrm>
            <a:off x="1607773" y="5808956"/>
            <a:ext cx="800033" cy="729460"/>
          </a:xfrm>
          <a:prstGeom prst="round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endParaRPr lang="fr-FR" sz="1600" dirty="0">
              <a:solidFill>
                <a:schemeClr val="accent1"/>
              </a:solidFill>
              <a:latin typeface="Times New Roman"/>
              <a:ea typeface="Times New Roman"/>
            </a:endParaRPr>
          </a:p>
        </p:txBody>
      </p:sp>
      <p:sp>
        <p:nvSpPr>
          <p:cNvPr id="63" name="Rounded Rectangle 62"/>
          <p:cNvSpPr/>
          <p:nvPr/>
        </p:nvSpPr>
        <p:spPr>
          <a:xfrm>
            <a:off x="3394662" y="4933398"/>
            <a:ext cx="800033" cy="729460"/>
          </a:xfrm>
          <a:prstGeom prst="round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endParaRPr lang="fr-FR" sz="1600" dirty="0">
              <a:solidFill>
                <a:schemeClr val="accent1"/>
              </a:solidFill>
              <a:latin typeface="Times New Roman"/>
              <a:ea typeface="Times New Roman"/>
            </a:endParaRPr>
          </a:p>
        </p:txBody>
      </p:sp>
      <p:pic>
        <p:nvPicPr>
          <p:cNvPr id="2055" name="Picture 7">
            <a:hlinkClick r:id="rId3"/>
          </p:cNvPr>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6209270" y="5926809"/>
            <a:ext cx="670149" cy="435408"/>
          </a:xfrm>
          <a:prstGeom prst="rect">
            <a:avLst/>
          </a:prstGeom>
          <a:noFill/>
          <a:extLst>
            <a:ext uri="{909E8E84-426E-40DD-AFC4-6F175D3DCCD1}">
              <a14:hiddenFill xmlns:a14="http://schemas.microsoft.com/office/drawing/2010/main">
                <a:solidFill>
                  <a:srgbClr val="FFFFFF"/>
                </a:solidFill>
              </a14:hiddenFill>
            </a:ext>
          </a:extLst>
        </p:spPr>
      </p:pic>
      <p:sp>
        <p:nvSpPr>
          <p:cNvPr id="64" name="Rounded Rectangle 63"/>
          <p:cNvSpPr/>
          <p:nvPr/>
        </p:nvSpPr>
        <p:spPr>
          <a:xfrm>
            <a:off x="4274648" y="5778734"/>
            <a:ext cx="800033" cy="729460"/>
          </a:xfrm>
          <a:prstGeom prst="round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endParaRPr lang="fr-FR" sz="1600" dirty="0">
              <a:solidFill>
                <a:schemeClr val="accent1"/>
              </a:solidFill>
              <a:latin typeface="Times New Roman"/>
              <a:ea typeface="Times New Roman"/>
            </a:endParaRPr>
          </a:p>
        </p:txBody>
      </p:sp>
      <p:sp>
        <p:nvSpPr>
          <p:cNvPr id="65" name="Rounded Rectangle 64"/>
          <p:cNvSpPr/>
          <p:nvPr/>
        </p:nvSpPr>
        <p:spPr>
          <a:xfrm>
            <a:off x="4258758" y="4933398"/>
            <a:ext cx="800033" cy="729460"/>
          </a:xfrm>
          <a:prstGeom prst="round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endParaRPr lang="fr-FR" sz="1600" dirty="0">
              <a:solidFill>
                <a:schemeClr val="accent1"/>
              </a:solidFill>
              <a:latin typeface="Times New Roman"/>
              <a:ea typeface="Times New Roman"/>
            </a:endParaRPr>
          </a:p>
        </p:txBody>
      </p:sp>
      <p:pic>
        <p:nvPicPr>
          <p:cNvPr id="2057" name="Picture 9" descr="iSYSTEM"/>
          <p:cNvPicPr>
            <a:picLocks noChangeAspect="1" noChangeArrowheads="1"/>
          </p:cNvPicPr>
          <p:nvPr/>
        </p:nvPicPr>
        <p:blipFill>
          <a:blip r:embed="rId12">
            <a:duotone>
              <a:prstClr val="black"/>
              <a:schemeClr val="tx2">
                <a:tint val="45000"/>
                <a:satMod val="400000"/>
              </a:schemeClr>
            </a:duotone>
            <a:extLst>
              <a:ext uri="{BEBA8EAE-BF5A-486C-A8C5-ECC9F3942E4B}">
                <a14:imgProps xmlns:a14="http://schemas.microsoft.com/office/drawing/2010/main">
                  <a14:imgLayer r:embed="rId13">
                    <a14:imgEffect>
                      <a14:colorTemperature colorTemp="11500"/>
                    </a14:imgEffect>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3474616" y="5086794"/>
            <a:ext cx="638252" cy="432048"/>
          </a:xfrm>
          <a:prstGeom prst="rect">
            <a:avLst/>
          </a:prstGeom>
          <a:noFill/>
          <a:extLst>
            <a:ext uri="{909E8E84-426E-40DD-AFC4-6F175D3DCCD1}">
              <a14:hiddenFill xmlns:a14="http://schemas.microsoft.com/office/drawing/2010/main">
                <a:solidFill>
                  <a:srgbClr val="FFFFFF"/>
                </a:solidFill>
              </a14:hiddenFill>
            </a:ext>
          </a:extLst>
        </p:spPr>
      </p:pic>
      <p:sp>
        <p:nvSpPr>
          <p:cNvPr id="66" name="Rounded Rectangle 65"/>
          <p:cNvSpPr/>
          <p:nvPr/>
        </p:nvSpPr>
        <p:spPr>
          <a:xfrm>
            <a:off x="5194862" y="4933398"/>
            <a:ext cx="1825410" cy="1563731"/>
          </a:xfrm>
          <a:prstGeom prst="roundRect">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endParaRPr lang="fr-FR" sz="1600" dirty="0">
              <a:solidFill>
                <a:schemeClr val="accent1"/>
              </a:solidFill>
              <a:latin typeface="Times New Roman"/>
              <a:ea typeface="Times New Roman"/>
            </a:endParaRPr>
          </a:p>
        </p:txBody>
      </p:sp>
      <p:pic>
        <p:nvPicPr>
          <p:cNvPr id="2059" name="Picture 11"/>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5725" t="16668" r="8288" b="21486"/>
          <a:stretch/>
        </p:blipFill>
        <p:spPr bwMode="auto">
          <a:xfrm>
            <a:off x="4346656" y="6059165"/>
            <a:ext cx="693838" cy="233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1" name="Picture 13" descr="Where Software meets Hardware">
            <a:hlinkClick r:id="rId15"/>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330766" y="5266905"/>
            <a:ext cx="709025" cy="170549"/>
          </a:xfrm>
          <a:prstGeom prst="rect">
            <a:avLst/>
          </a:prstGeom>
          <a:noFill/>
          <a:extLst>
            <a:ext uri="{909E8E84-426E-40DD-AFC4-6F175D3DCCD1}">
              <a14:hiddenFill xmlns:a14="http://schemas.microsoft.com/office/drawing/2010/main">
                <a:solidFill>
                  <a:srgbClr val="FFFFFF"/>
                </a:solidFill>
              </a14:hiddenFill>
            </a:ext>
          </a:extLst>
        </p:spPr>
      </p:pic>
      <p:pic>
        <p:nvPicPr>
          <p:cNvPr id="48" name="Pic Pinout"/>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99592" y="1162427"/>
            <a:ext cx="2104068" cy="2189092"/>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 name="Picture 6" descr="http://wiki.micromint.com/images/b/b2/IAR_EWARM_IDE.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254292" y="1035468"/>
            <a:ext cx="2063109" cy="156892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7" name="Picture 66" descr="W:\TheITF\docs\MBED\mbed Presentations\mbed Techcon\mbed Online IDE.png"/>
          <p:cNvPicPr>
            <a:picLocks noChangeAspect="1" noChangeArrowheads="1"/>
          </p:cNvPicPr>
          <p:nvPr/>
        </p:nvPicPr>
        <p:blipFill>
          <a:blip r:embed="rId19">
            <a:extLst>
              <a:ext uri="{28A0092B-C50C-407E-A947-70E740481C1C}">
                <a14:useLocalDpi xmlns:a14="http://schemas.microsoft.com/office/drawing/2010/main"/>
              </a:ext>
            </a:extLst>
          </a:blip>
          <a:srcRect/>
          <a:stretch>
            <a:fillRect/>
          </a:stretch>
        </p:blipFill>
        <p:spPr bwMode="auto">
          <a:xfrm>
            <a:off x="3534427" y="1783081"/>
            <a:ext cx="2249038" cy="156843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8" name="Picture 4" descr="http://www.st.com/st-web-ui/static/active/en/fragment/product_related/rpn_information/sw_package_image/stm-studio.jp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034719" y="1191204"/>
            <a:ext cx="2385745" cy="2189092"/>
          </a:xfrm>
          <a:prstGeom prst="rect">
            <a:avLst/>
          </a:prstGeom>
          <a:noFill/>
          <a:extLst>
            <a:ext uri="{909E8E84-426E-40DD-AFC4-6F175D3DCCD1}">
              <a14:hiddenFill xmlns:a14="http://schemas.microsoft.com/office/drawing/2010/main">
                <a:solidFill>
                  <a:srgbClr val="FFFFFF"/>
                </a:solidFill>
              </a14:hiddenFill>
            </a:ext>
          </a:extLst>
        </p:spPr>
      </p:pic>
      <p:sp>
        <p:nvSpPr>
          <p:cNvPr id="69" name="Title 2"/>
          <p:cNvSpPr>
            <a:spLocks noGrp="1"/>
          </p:cNvSpPr>
          <p:nvPr>
            <p:ph type="title"/>
          </p:nvPr>
        </p:nvSpPr>
        <p:spPr>
          <a:xfrm>
            <a:off x="457200" y="116632"/>
            <a:ext cx="8075240" cy="1143000"/>
          </a:xfrm>
        </p:spPr>
        <p:txBody>
          <a:bodyPr>
            <a:normAutofit/>
          </a:bodyPr>
          <a:lstStyle/>
          <a:p>
            <a:r>
              <a:rPr lang="en-US" dirty="0" smtClean="0"/>
              <a:t>Comprehensive choice of IDEs</a:t>
            </a:r>
            <a:endParaRPr lang="en-US" dirty="0"/>
          </a:p>
        </p:txBody>
      </p:sp>
      <p:pic>
        <p:nvPicPr>
          <p:cNvPr id="70" name="Picture 2" descr="C:\Users\ldesseig\Documents\My ST Documents\MCD\Projects\STM32Cube V1\Branding Visuals\STM32_Cube_128x128px.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835696" y="1844824"/>
            <a:ext cx="740271" cy="683789"/>
          </a:xfrm>
          <a:prstGeom prst="rect">
            <a:avLst/>
          </a:prstGeom>
          <a:noFill/>
          <a:extLst>
            <a:ext uri="{909E8E84-426E-40DD-AFC4-6F175D3DCCD1}">
              <a14:hiddenFill xmlns:a14="http://schemas.microsoft.com/office/drawing/2010/main">
                <a:solidFill>
                  <a:srgbClr val="FFFFFF"/>
                </a:solidFill>
              </a14:hiddenFill>
            </a:ext>
          </a:extLst>
        </p:spPr>
      </p:pic>
      <p:sp>
        <p:nvSpPr>
          <p:cNvPr id="41" name="Rounded Rectangle 40"/>
          <p:cNvSpPr/>
          <p:nvPr/>
        </p:nvSpPr>
        <p:spPr>
          <a:xfrm>
            <a:off x="7493810" y="5361481"/>
            <a:ext cx="800033" cy="640919"/>
          </a:xfrm>
          <a:prstGeom prst="round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r>
              <a:rPr lang="fr-FR" sz="2000" b="1" dirty="0" smtClean="0">
                <a:solidFill>
                  <a:schemeClr val="tx2"/>
                </a:solidFill>
                <a:ea typeface="Times New Roman"/>
              </a:rPr>
              <a:t>Free </a:t>
            </a:r>
            <a:r>
              <a:rPr lang="fr-FR" sz="2000" b="1" dirty="0" smtClean="0">
                <a:solidFill>
                  <a:schemeClr val="accent1"/>
                </a:solidFill>
                <a:ea typeface="Times New Roman"/>
              </a:rPr>
              <a:t>IDE</a:t>
            </a:r>
            <a:endParaRPr lang="fr-FR" sz="2000" b="1" dirty="0">
              <a:solidFill>
                <a:schemeClr val="accent1"/>
              </a:solidFill>
              <a:ea typeface="Times New Roman"/>
            </a:endParaRPr>
          </a:p>
        </p:txBody>
      </p:sp>
      <p:sp>
        <p:nvSpPr>
          <p:cNvPr id="71" name="Slide Number Placeholder 3"/>
          <p:cNvSpPr>
            <a:spLocks noGrp="1"/>
          </p:cNvSpPr>
          <p:nvPr>
            <p:ph type="sldNum" sz="quarter" idx="12"/>
          </p:nvPr>
        </p:nvSpPr>
        <p:spPr>
          <a:xfrm>
            <a:off x="8617744" y="678629"/>
            <a:ext cx="544994" cy="198000"/>
          </a:xfrm>
        </p:spPr>
        <p:txBody>
          <a:bodyPr/>
          <a:lstStyle/>
          <a:p>
            <a:fld id="{509C766F-2CD5-4A2A-BBEB-AFA1850CA46D}" type="slidenum">
              <a:rPr lang="en-US" smtClean="0">
                <a:solidFill>
                  <a:prstClr val="white"/>
                </a:solidFill>
              </a:rPr>
              <a:pPr/>
              <a:t>9</a:t>
            </a:fld>
            <a:endParaRPr lang="en-US">
              <a:solidFill>
                <a:prstClr val="white"/>
              </a:solidFill>
            </a:endParaRPr>
          </a:p>
        </p:txBody>
      </p:sp>
      <p:pic>
        <p:nvPicPr>
          <p:cNvPr id="2" name="Picture 1"/>
          <p:cNvPicPr>
            <a:picLocks noChangeAspect="1"/>
          </p:cNvPicPr>
          <p:nvPr/>
        </p:nvPicPr>
        <p:blipFill>
          <a:blip r:embed="rId22"/>
          <a:stretch>
            <a:fillRect/>
          </a:stretch>
        </p:blipFill>
        <p:spPr>
          <a:xfrm>
            <a:off x="5261035" y="5146226"/>
            <a:ext cx="733908" cy="260590"/>
          </a:xfrm>
          <a:prstGeom prst="rect">
            <a:avLst/>
          </a:prstGeom>
        </p:spPr>
      </p:pic>
      <p:cxnSp>
        <p:nvCxnSpPr>
          <p:cNvPr id="6" name="Straight Connector 5"/>
          <p:cNvCxnSpPr>
            <a:stCxn id="66" idx="3"/>
          </p:cNvCxnSpPr>
          <p:nvPr/>
        </p:nvCxnSpPr>
        <p:spPr>
          <a:xfrm flipV="1">
            <a:off x="7020272" y="5715263"/>
            <a:ext cx="411351" cy="1"/>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431623" y="5248790"/>
            <a:ext cx="0" cy="90158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2377447"/>
      </p:ext>
    </p:extLst>
  </p:cSld>
  <p:clrMapOvr>
    <a:masterClrMapping/>
  </p:clrMapOvr>
  <p:transition spd="slow">
    <p:wipe dir="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PPVER" val="ᙆᙁᙃ"/>
  <p:tag name="RANDOM" val="19"/>
  <p:tag name="CLINAME" val="ᙦᙧᘳᙖᚂᚁᙹᙼᙷᙸᚁᚇᙼᙴᙿ!ᙨᚁᙖᙿᙴᚆᚆᙼᙹᙼᙸᙷ"/>
  <p:tag name="DATETIME" val="ᙅᙂᙉᙂᙅᙃᙄᙆᘳᘳᙄᙄᙍᙄᙋᙔᙠᘳᘻᙚᙠᙧᘾᙄᙍᙃᘼ!ᙄᙃᙂᙌᙂᙅᙃᙄᙆᘳᘳᙄᙄᙍᙆᙆᙔᙠᘳᘻᙚᙠᙧᘾᙅᙍᙃᘼ"/>
  <p:tag name="DONEBY" val="ᙦᙧᙯᙾᙴᚂᚈᚇᙻᙸᚅᘳᙵᙸᙿᙻᙴᙷᙽ!ᙦᙧᙯᙼᚉᚂᘳᙶᙼᚆᙴᚅ"/>
  <p:tag name="IPADDRESS" val="ᙧᙨᙡᙄᙃᙄᙊᙌ!ᙣᙥᙚᙃᙃᙃᙆᙇᙊ"/>
  <p:tag name="CHECKSUM" val="ᙈᙅᙄᙇ!ᙇᙆᙈᙇ"/>
</p:tagLst>
</file>

<file path=ppt/tags/tag2.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COSMAP~1\LOCALS~1\Temp\articulate\presenter\imgtemp\dvM1I9E5_files\slide0001_image001.jpg"/>
</p:tagLst>
</file>

<file path=ppt/theme/theme1.xml><?xml version="1.0" encoding="utf-8"?>
<a:theme xmlns:a="http://schemas.openxmlformats.org/drawingml/2006/main" name="blank">
  <a:themeElements>
    <a:clrScheme name="Microelectronics">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152"/>
      </a:accent4>
      <a:accent5>
        <a:srgbClr val="BBCC00"/>
      </a:accent5>
      <a:accent6>
        <a:srgbClr val="13235B"/>
      </a:accent6>
      <a:hlink>
        <a:srgbClr val="580D58"/>
      </a:hlink>
      <a:folHlink>
        <a:srgbClr val="003D14"/>
      </a:folHlink>
    </a:clrScheme>
    <a:fontScheme name="Office Classique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A5E382B78C3D04E9E350082AB797952" ma:contentTypeVersion="0" ma:contentTypeDescription="Create a new document." ma:contentTypeScope="" ma:versionID="0824703e605e6194fadf9065203afc31">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23986DF-D3E4-4E58-9CFF-D2D00576A02C}">
  <ds:schemaRefs>
    <ds:schemaRef ds:uri="http://schemas.microsoft.com/sharepoint/v3/contenttype/forms"/>
  </ds:schemaRefs>
</ds:datastoreItem>
</file>

<file path=customXml/itemProps2.xml><?xml version="1.0" encoding="utf-8"?>
<ds:datastoreItem xmlns:ds="http://schemas.openxmlformats.org/officeDocument/2006/customXml" ds:itemID="{4994842F-76AF-40F3-A211-8AFD00012061}">
  <ds:schemaRefs>
    <ds:schemaRef ds:uri="http://schemas.microsoft.com/office/2006/metadata/properties"/>
    <ds:schemaRef ds:uri="http://www.w3.org/XML/1998/namespace"/>
    <ds:schemaRef ds:uri="http://purl.org/dc/dcmitype/"/>
    <ds:schemaRef ds:uri="http://schemas.microsoft.com/office/infopath/2007/PartnerControls"/>
    <ds:schemaRef ds:uri="http://schemas.microsoft.com/office/2006/documentManagement/types"/>
    <ds:schemaRef ds:uri="http://purl.org/dc/elements/1.1/"/>
    <ds:schemaRef ds:uri="http://purl.org/dc/terms/"/>
    <ds:schemaRef ds:uri="http://schemas.openxmlformats.org/package/2006/metadata/core-properties"/>
  </ds:schemaRefs>
</ds:datastoreItem>
</file>

<file path=customXml/itemProps3.xml><?xml version="1.0" encoding="utf-8"?>
<ds:datastoreItem xmlns:ds="http://schemas.openxmlformats.org/officeDocument/2006/customXml" ds:itemID="{8EBBCA10-4232-468E-B261-EF6E0755B19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70672</TotalTime>
  <Words>3848</Words>
  <Application>Microsoft Office PowerPoint</Application>
  <PresentationFormat>On-screen Show (4:3)</PresentationFormat>
  <Paragraphs>944</Paragraphs>
  <Slides>62</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62</vt:i4>
      </vt:variant>
    </vt:vector>
  </HeadingPairs>
  <TitlesOfParts>
    <vt:vector size="72" baseType="lpstr">
      <vt:lpstr>ＭＳ Ｐゴシック</vt:lpstr>
      <vt:lpstr>ＭＳ Ｐゴシック</vt:lpstr>
      <vt:lpstr>Arial</vt:lpstr>
      <vt:lpstr>Calibri</vt:lpstr>
      <vt:lpstr>Courier New</vt:lpstr>
      <vt:lpstr>Roboto Thin</vt:lpstr>
      <vt:lpstr>Times New Roman</vt:lpstr>
      <vt:lpstr>Verdana</vt:lpstr>
      <vt:lpstr>Wingdings</vt:lpstr>
      <vt:lpstr>blank</vt:lpstr>
      <vt:lpstr>STM32 – TOOLS.</vt:lpstr>
      <vt:lpstr>Tools Overview</vt:lpstr>
      <vt:lpstr>ST has licensed all Cortex®-M cores</vt:lpstr>
      <vt:lpstr>PowerPoint Presentation</vt:lpstr>
      <vt:lpstr>Broad Range of Development Tools</vt:lpstr>
      <vt:lpstr>PowerPoint Presentation</vt:lpstr>
      <vt:lpstr>PowerPoint Presentation</vt:lpstr>
      <vt:lpstr>PowerPoint Presentation</vt:lpstr>
      <vt:lpstr>Comprehensive choice of IDEs</vt:lpstr>
      <vt:lpstr>System Workbench for STM32</vt:lpstr>
      <vt:lpstr>System Workbench for STM32</vt:lpstr>
      <vt:lpstr>CoIDE</vt:lpstr>
      <vt:lpstr>MDK-ARM</vt:lpstr>
      <vt:lpstr>Free MDK-ARM for ST</vt:lpstr>
      <vt:lpstr>Comprehensive choice of STM32 free IDEs</vt:lpstr>
      <vt:lpstr>STM32 Embedded Software Offer - Overview</vt:lpstr>
      <vt:lpstr>STM32Snippets</vt:lpstr>
      <vt:lpstr>Standard Peripheral Libraries (SPL)</vt:lpstr>
      <vt:lpstr>STM32Cube - Embedded software</vt:lpstr>
      <vt:lpstr>ST Embedded software offer – Comparison</vt:lpstr>
      <vt:lpstr>ST Embedded software offer - Positioning</vt:lpstr>
      <vt:lpstr>Availability</vt:lpstr>
      <vt:lpstr>STM32Cube Ecosystem</vt:lpstr>
      <vt:lpstr>STM32CubeTM Introduction</vt:lpstr>
      <vt:lpstr>PowerPoint Presentation</vt:lpstr>
      <vt:lpstr>PowerPoint Presentation</vt:lpstr>
      <vt:lpstr>STM32CubeMX: MCU Selector</vt:lpstr>
      <vt:lpstr>STM32CubeMX: Pin-out configuration</vt:lpstr>
      <vt:lpstr>STM32CubeMX: Clock tree</vt:lpstr>
      <vt:lpstr>STM32CubeMX:  Peripheral configuration</vt:lpstr>
      <vt:lpstr>Power consumption calculator</vt:lpstr>
      <vt:lpstr>STM32Cube Supporting all STM32 MCUs</vt:lpstr>
      <vt:lpstr>STM32 ST-LINK Utility</vt:lpstr>
      <vt:lpstr>STM32 ST-LINK Utility</vt:lpstr>
      <vt:lpstr>ST Visual Programmer</vt:lpstr>
      <vt:lpstr>STVP</vt:lpstr>
      <vt:lpstr>STM32 FLASH LOADER DEMONSTRATOR</vt:lpstr>
      <vt:lpstr>FLASH LOADER DEMONSTRATOR</vt:lpstr>
      <vt:lpstr>DFUSE</vt:lpstr>
      <vt:lpstr>DFUSE</vt:lpstr>
      <vt:lpstr>STMSTUDIO</vt:lpstr>
      <vt:lpstr>STMSTUDIO</vt:lpstr>
      <vt:lpstr>FOC SDK</vt:lpstr>
      <vt:lpstr>STMSTUDIO</vt:lpstr>
      <vt:lpstr>free SW licensing program</vt:lpstr>
      <vt:lpstr>STM32 ODE Nucleo and X-Nucleo</vt:lpstr>
      <vt:lpstr>STM32 M0 Overview</vt:lpstr>
      <vt:lpstr>Architecture &amp; Peripherals</vt:lpstr>
      <vt:lpstr>System Architecture</vt:lpstr>
      <vt:lpstr>Boot Modes</vt:lpstr>
      <vt:lpstr>Flash Read Protection (FLASH)</vt:lpstr>
      <vt:lpstr>Flash Protections (6/6)</vt:lpstr>
      <vt:lpstr>Hands-On: Black Box to LED Blink  in Five Easy Steps!  </vt:lpstr>
      <vt:lpstr>Board Check</vt:lpstr>
      <vt:lpstr>Run STM32CubeMX</vt:lpstr>
      <vt:lpstr>Step 1: Create New Project </vt:lpstr>
      <vt:lpstr>Step 2: Pin Configuration</vt:lpstr>
      <vt:lpstr>Step 3: Generate Source Code </vt:lpstr>
      <vt:lpstr>Step 4: Toggle The LED</vt:lpstr>
      <vt:lpstr>Step 5: Build the Project</vt:lpstr>
      <vt:lpstr>Oops</vt:lpstr>
      <vt:lpstr>Step 6(if needed): Configure STLink</vt:lpstr>
    </vt:vector>
  </TitlesOfParts>
  <Company>ST Microelectronics</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bruno.montanari@st.com</dc:creator>
  <cp:lastModifiedBy>Bruno Fontes MONTANARI</cp:lastModifiedBy>
  <cp:revision>1405</cp:revision>
  <cp:lastPrinted>2015-08-10T13:22:10Z</cp:lastPrinted>
  <dcterms:created xsi:type="dcterms:W3CDTF">2013-02-06T10:17:44Z</dcterms:created>
  <dcterms:modified xsi:type="dcterms:W3CDTF">2016-04-29T13:53:49Z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0x0101002A5E382B78C3D04E9E350082AB797952</vt:lpwstr>
  </property>
  <property fmtid="{D5CDD505-2E9C-101B-9397-08002B2CF9AE}" pid="3" name="TaxKeyword">
    <vt:lpwstr/>
  </property>
  <property fmtid="{D5CDD505-2E9C-101B-9397-08002B2CF9AE}" pid="4" name="TaxCatchAll">
    <vt:lpwstr/>
  </property>
  <property fmtid="{D5CDD505-2E9C-101B-9397-08002B2CF9AE}" pid="5" name="TaxKeywordTaxHTField">
    <vt:lpwstr/>
  </property>
  <property fmtid="{D5CDD505-2E9C-101B-9397-08002B2CF9AE}" pid="6" name="PublishingExpirationDate">
    <vt:lpwstr/>
  </property>
  <property fmtid="{D5CDD505-2E9C-101B-9397-08002B2CF9AE}" pid="7" name="PublishingStartDate">
    <vt:lpwstr/>
  </property>
</Properties>
</file>